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9"/>
  </p:notesMasterIdLst>
  <p:sldIdLst>
    <p:sldId id="256" r:id="rId2"/>
    <p:sldId id="263" r:id="rId3"/>
    <p:sldId id="308" r:id="rId4"/>
    <p:sldId id="309" r:id="rId5"/>
    <p:sldId id="310" r:id="rId6"/>
    <p:sldId id="311" r:id="rId7"/>
    <p:sldId id="312" r:id="rId8"/>
    <p:sldId id="313" r:id="rId9"/>
    <p:sldId id="319" r:id="rId10"/>
    <p:sldId id="266" r:id="rId11"/>
    <p:sldId id="261" r:id="rId12"/>
    <p:sldId id="267" r:id="rId13"/>
    <p:sldId id="257" r:id="rId14"/>
    <p:sldId id="264" r:id="rId15"/>
    <p:sldId id="260" r:id="rId16"/>
    <p:sldId id="270" r:id="rId17"/>
    <p:sldId id="271" r:id="rId18"/>
    <p:sldId id="262" r:id="rId19"/>
    <p:sldId id="273" r:id="rId20"/>
    <p:sldId id="274" r:id="rId21"/>
    <p:sldId id="275" r:id="rId22"/>
    <p:sldId id="276" r:id="rId23"/>
    <p:sldId id="278" r:id="rId24"/>
    <p:sldId id="279" r:id="rId25"/>
    <p:sldId id="259" r:id="rId26"/>
    <p:sldId id="283" r:id="rId27"/>
    <p:sldId id="282" r:id="rId28"/>
    <p:sldId id="272" r:id="rId29"/>
    <p:sldId id="284" r:id="rId30"/>
    <p:sldId id="285" r:id="rId31"/>
    <p:sldId id="268" r:id="rId32"/>
    <p:sldId id="280" r:id="rId33"/>
    <p:sldId id="287" r:id="rId34"/>
    <p:sldId id="281" r:id="rId35"/>
    <p:sldId id="265" r:id="rId36"/>
    <p:sldId id="288" r:id="rId37"/>
    <p:sldId id="289" r:id="rId38"/>
    <p:sldId id="290" r:id="rId39"/>
    <p:sldId id="291" r:id="rId40"/>
    <p:sldId id="292" r:id="rId41"/>
    <p:sldId id="293" r:id="rId42"/>
    <p:sldId id="294" r:id="rId43"/>
    <p:sldId id="295" r:id="rId44"/>
    <p:sldId id="269" r:id="rId45"/>
    <p:sldId id="296" r:id="rId46"/>
    <p:sldId id="297" r:id="rId47"/>
    <p:sldId id="298" r:id="rId48"/>
    <p:sldId id="299" r:id="rId49"/>
    <p:sldId id="300" r:id="rId50"/>
    <p:sldId id="277" r:id="rId51"/>
    <p:sldId id="301" r:id="rId52"/>
    <p:sldId id="302" r:id="rId53"/>
    <p:sldId id="303" r:id="rId54"/>
    <p:sldId id="304" r:id="rId55"/>
    <p:sldId id="305" r:id="rId56"/>
    <p:sldId id="306" r:id="rId57"/>
    <p:sldId id="307" r:id="rId58"/>
  </p:sldIdLst>
  <p:sldSz cx="18288000" cy="10287000"/>
  <p:notesSz cx="6858000" cy="9144000"/>
  <p:embeddedFontLst>
    <p:embeddedFont>
      <p:font typeface="Bahnschrift" panose="020B0502040204020203" pitchFamily="34" charset="0"/>
      <p:regular r:id="rId60"/>
      <p:bold r:id="rId61"/>
    </p:embeddedFont>
    <p:embeddedFont>
      <p:font typeface="Bahnschrift Condensed" panose="020B0502040204020203" pitchFamily="34" charset="0"/>
      <p:regular r:id="rId62"/>
      <p:bold r:id="rId63"/>
    </p:embeddedFont>
    <p:embeddedFont>
      <p:font typeface="Bahnschrift SemiBold" panose="020B0502040204020203" pitchFamily="34" charset="0"/>
      <p:bold r:id="rId64"/>
    </p:embeddedFont>
    <p:embeddedFont>
      <p:font typeface="Barlow Condensed SemiBold" panose="00000706000000000000" pitchFamily="2" charset="0"/>
      <p:bold r:id="rId65"/>
      <p:boldItalic r:id="rId66"/>
    </p:embeddedFont>
    <p:embeddedFont>
      <p:font typeface="Barlow Medium" panose="00000600000000000000" pitchFamily="2" charset="0"/>
      <p:regular r:id="rId67"/>
      <p:italic r:id="rId68"/>
    </p:embeddedFont>
    <p:embeddedFont>
      <p:font typeface="Barlow Semi Condensed ExtraBold" panose="00000906000000000000" pitchFamily="2" charset="0"/>
      <p:bold r:id="rId69"/>
      <p:boldItalic r:id="rId70"/>
    </p:embeddedFont>
    <p:embeddedFont>
      <p:font typeface="Kurale" panose="020B0604020202020204" charset="0"/>
      <p:regular r:id="rId71"/>
    </p:embeddedFont>
    <p:embeddedFont>
      <p:font typeface="Montserrat Medium" panose="00000600000000000000" pitchFamily="2" charset="0"/>
      <p:regular r:id="rId72"/>
      <p:italic r:id="rId73"/>
    </p:embeddedFont>
    <p:embeddedFont>
      <p:font typeface="Montserrat SemiBold" panose="00000700000000000000" pitchFamily="2" charset="0"/>
      <p:bold r:id="rId74"/>
      <p:boldItalic r:id="rId75"/>
    </p:embeddedFont>
    <p:embeddedFont>
      <p:font typeface="Roboto Slab SemiBold" pitchFamily="2" charset="0"/>
      <p:bold r:id="rId76"/>
    </p:embeddedFont>
    <p:embeddedFont>
      <p:font typeface="Segoe UI Black" panose="020B0A02040204020203" pitchFamily="34" charset="0"/>
      <p:bold r:id="rId77"/>
      <p:boldItalic r:id="rId78"/>
    </p:embeddedFont>
    <p:embeddedFont>
      <p:font typeface="Segoe UI Semibold" panose="020B0702040204020203" pitchFamily="34" charset="0"/>
      <p:bold r:id="rId79"/>
      <p:bold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B100"/>
    <a:srgbClr val="FFF1A5"/>
    <a:srgbClr val="F9CADD"/>
    <a:srgbClr val="B5DAAD"/>
    <a:srgbClr val="FDD07E"/>
    <a:srgbClr val="FF85AD"/>
    <a:srgbClr val="BE636B"/>
    <a:srgbClr val="F8D500"/>
    <a:srgbClr val="B5E08A"/>
    <a:srgbClr val="8CDC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11" autoAdjust="0"/>
    <p:restoredTop sz="88603" autoAdjust="0"/>
  </p:normalViewPr>
  <p:slideViewPr>
    <p:cSldViewPr>
      <p:cViewPr varScale="1">
        <p:scale>
          <a:sx n="34" d="100"/>
          <a:sy n="34" d="100"/>
        </p:scale>
        <p:origin x="108" y="11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35C8A8-CAB5-4787-833D-0A129D602A68}" type="datetimeFigureOut">
              <a:rPr lang="en-US" smtClean="0"/>
              <a:t>7/1/2024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A0EED7-0F92-47E8-9E96-06FBBEA44038}" type="slidenum">
              <a:rPr lang="en-US" smtClean="0"/>
              <a:t>‹#›</a:t>
            </a:fld>
            <a:endParaRPr lang="en-US"/>
          </a:p>
        </p:txBody>
      </p:sp>
    </p:spTree>
    <p:extLst>
      <p:ext uri="{BB962C8B-B14F-4D97-AF65-F5344CB8AC3E}">
        <p14:creationId xmlns:p14="http://schemas.microsoft.com/office/powerpoint/2010/main" val="869755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phổ biến luật chơi. GV có thế in hình mẫu cho HS giải đố</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8581E-7D29-4842-93E9-1CB2BD3CB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12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GV</a:t>
            </a:r>
            <a:r>
              <a:rPr lang="en-US" baseline="0">
                <a:latin typeface="Times New Roman" panose="02020603050405020304" pitchFamily="18" charset="0"/>
                <a:cs typeface="Times New Roman" panose="02020603050405020304" pitchFamily="18" charset="0"/>
              </a:rPr>
              <a:t> hướng dẫn HS hoàn thiện phiếu học tập số 1, cho HS các nhóm lên trình bày phiếu học tập</a:t>
            </a:r>
            <a:endParaRPr lang="en-US">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14</a:t>
            </a:fld>
            <a:endParaRPr lang="en-US"/>
          </a:p>
        </p:txBody>
      </p:sp>
    </p:spTree>
    <p:extLst>
      <p:ext uri="{BB962C8B-B14F-4D97-AF65-F5344CB8AC3E}">
        <p14:creationId xmlns:p14="http://schemas.microsoft.com/office/powerpoint/2010/main" val="361714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đặt câu hỏi, HS thảo luận nhóm, đại diện HS trả lời, các nhóm khác bổ sung (nếu có).</a:t>
            </a:r>
          </a:p>
          <a:p>
            <a:r>
              <a:rPr lang="en-US"/>
              <a:t>Gv chốt đáp án</a:t>
            </a: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15</a:t>
            </a:fld>
            <a:endParaRPr lang="en-US"/>
          </a:p>
        </p:txBody>
      </p:sp>
    </p:spTree>
    <p:extLst>
      <p:ext uri="{BB962C8B-B14F-4D97-AF65-F5344CB8AC3E}">
        <p14:creationId xmlns:p14="http://schemas.microsoft.com/office/powerpoint/2010/main" val="63442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đặt câu hỏi, HS thảo luận nhóm, đại diện HS trả lời, các nhóm khác bổ sung (nếu có).</a:t>
            </a:r>
          </a:p>
          <a:p>
            <a:r>
              <a:rPr lang="en-US"/>
              <a:t>Gv chốt đáp án</a:t>
            </a: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16</a:t>
            </a:fld>
            <a:endParaRPr lang="en-US"/>
          </a:p>
        </p:txBody>
      </p:sp>
    </p:spTree>
    <p:extLst>
      <p:ext uri="{BB962C8B-B14F-4D97-AF65-F5344CB8AC3E}">
        <p14:creationId xmlns:p14="http://schemas.microsoft.com/office/powerpoint/2010/main" val="2752457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đặt câu hỏi, HS thảo luận nhóm, đại diện HS trả lời, các nhóm khác bổ sung (nếu có).</a:t>
            </a:r>
          </a:p>
          <a:p>
            <a:r>
              <a:rPr lang="en-US"/>
              <a:t>Gv chốt đáp án</a:t>
            </a: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17</a:t>
            </a:fld>
            <a:endParaRPr lang="en-US"/>
          </a:p>
        </p:txBody>
      </p:sp>
    </p:spTree>
    <p:extLst>
      <p:ext uri="{BB962C8B-B14F-4D97-AF65-F5344CB8AC3E}">
        <p14:creationId xmlns:p14="http://schemas.microsoft.com/office/powerpoint/2010/main" val="2659816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GV yêu cầu thực hiện nhiệm vụ</a:t>
            </a:r>
          </a:p>
        </p:txBody>
      </p:sp>
      <p:sp>
        <p:nvSpPr>
          <p:cNvPr id="4" name="Slide Number Placeholder 3"/>
          <p:cNvSpPr>
            <a:spLocks noGrp="1"/>
          </p:cNvSpPr>
          <p:nvPr>
            <p:ph type="sldNum" sz="quarter" idx="5"/>
          </p:nvPr>
        </p:nvSpPr>
        <p:spPr/>
        <p:txBody>
          <a:bodyPr/>
          <a:lstStyle/>
          <a:p>
            <a:fld id="{C8A0EED7-0F92-47E8-9E96-06FBBEA44038}" type="slidenum">
              <a:rPr lang="en-US" smtClean="0"/>
              <a:t>18</a:t>
            </a:fld>
            <a:endParaRPr lang="en-US"/>
          </a:p>
        </p:txBody>
      </p:sp>
    </p:spTree>
    <p:extLst>
      <p:ext uri="{BB962C8B-B14F-4D97-AF65-F5344CB8AC3E}">
        <p14:creationId xmlns:p14="http://schemas.microsoft.com/office/powerpoint/2010/main" val="338616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Sử dụng máy tính cầm tay để thực hiện nhiệm vụ</a:t>
            </a:r>
          </a:p>
        </p:txBody>
      </p:sp>
      <p:sp>
        <p:nvSpPr>
          <p:cNvPr id="4" name="Slide Number Placeholder 3"/>
          <p:cNvSpPr>
            <a:spLocks noGrp="1"/>
          </p:cNvSpPr>
          <p:nvPr>
            <p:ph type="sldNum" sz="quarter" idx="5"/>
          </p:nvPr>
        </p:nvSpPr>
        <p:spPr/>
        <p:txBody>
          <a:bodyPr/>
          <a:lstStyle/>
          <a:p>
            <a:fld id="{C8A0EED7-0F92-47E8-9E96-06FBBEA44038}" type="slidenum">
              <a:rPr lang="en-US" smtClean="0"/>
              <a:t>19</a:t>
            </a:fld>
            <a:endParaRPr lang="en-US"/>
          </a:p>
        </p:txBody>
      </p:sp>
    </p:spTree>
    <p:extLst>
      <p:ext uri="{BB962C8B-B14F-4D97-AF65-F5344CB8AC3E}">
        <p14:creationId xmlns:p14="http://schemas.microsoft.com/office/powerpoint/2010/main" val="844114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GV nêu nhiệm vụ trong bài học này</a:t>
            </a: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20</a:t>
            </a:fld>
            <a:endParaRPr lang="en-US"/>
          </a:p>
        </p:txBody>
      </p:sp>
    </p:spTree>
    <p:extLst>
      <p:ext uri="{BB962C8B-B14F-4D97-AF65-F5344CB8AC3E}">
        <p14:creationId xmlns:p14="http://schemas.microsoft.com/office/powerpoint/2010/main" val="1063472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Máy tính bỏ túi (còn được gọi là máy tính toán, máy tính cầm tay, gọi tắt là máy tính) là một thiết bị điện tử nhỏ gọn được dùng để thực hiện việc tính toán từ đơn giản đến phức tạp.</a:t>
            </a:r>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21</a:t>
            </a:fld>
            <a:endParaRPr lang="en-US"/>
          </a:p>
        </p:txBody>
      </p:sp>
    </p:spTree>
    <p:extLst>
      <p:ext uri="{BB962C8B-B14F-4D97-AF65-F5344CB8AC3E}">
        <p14:creationId xmlns:p14="http://schemas.microsoft.com/office/powerpoint/2010/main" val="21280990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đặt câu hỏi, HS thảo luận nhóm, đại diện HS trả lời, các nhóm khác bổ sung (nếu có).</a:t>
            </a:r>
          </a:p>
          <a:p>
            <a:r>
              <a:rPr lang="en-US"/>
              <a:t>Gv chốt đáp án</a:t>
            </a: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22</a:t>
            </a:fld>
            <a:endParaRPr lang="en-US"/>
          </a:p>
        </p:txBody>
      </p:sp>
    </p:spTree>
    <p:extLst>
      <p:ext uri="{BB962C8B-B14F-4D97-AF65-F5344CB8AC3E}">
        <p14:creationId xmlns:p14="http://schemas.microsoft.com/office/powerpoint/2010/main" val="2976789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đặt câu hỏi, HS thảo luận nhóm, đại diện HS trả lời, các nhóm khác bổ sung (nếu có).</a:t>
            </a:r>
          </a:p>
          <a:p>
            <a:r>
              <a:rPr lang="en-US"/>
              <a:t>Gv chốt đáp án</a:t>
            </a: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23</a:t>
            </a:fld>
            <a:endParaRPr lang="en-US"/>
          </a:p>
        </p:txBody>
      </p:sp>
    </p:spTree>
    <p:extLst>
      <p:ext uri="{BB962C8B-B14F-4D97-AF65-F5344CB8AC3E}">
        <p14:creationId xmlns:p14="http://schemas.microsoft.com/office/powerpoint/2010/main" val="3569643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ví dụ về cách chơi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8581E-7D29-4842-93E9-1CB2BD3CB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5399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đặt câu hỏi, HS thảo luận nhóm, đại diện HS trả lời, các nhóm khác bổ sung (nếu có).</a:t>
            </a:r>
          </a:p>
          <a:p>
            <a:r>
              <a:rPr lang="en-US"/>
              <a:t>Gv chốt đáp án</a:t>
            </a: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24</a:t>
            </a:fld>
            <a:endParaRPr lang="en-US"/>
          </a:p>
        </p:txBody>
      </p:sp>
    </p:spTree>
    <p:extLst>
      <p:ext uri="{BB962C8B-B14F-4D97-AF65-F5344CB8AC3E}">
        <p14:creationId xmlns:p14="http://schemas.microsoft.com/office/powerpoint/2010/main" val="3062125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GV</a:t>
            </a:r>
            <a:r>
              <a:rPr lang="en-US" baseline="0">
                <a:latin typeface="Times New Roman" panose="02020603050405020304" pitchFamily="18" charset="0"/>
                <a:cs typeface="Times New Roman" panose="02020603050405020304" pitchFamily="18" charset="0"/>
              </a:rPr>
              <a:t> hướng dẫn HS hoàn thiện phiếu học tập số 2, cho HS các nhóm lên trình bày phiếu học tập</a:t>
            </a:r>
            <a:endParaRPr lang="en-US">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25</a:t>
            </a:fld>
            <a:endParaRPr lang="en-US"/>
          </a:p>
        </p:txBody>
      </p:sp>
    </p:spTree>
    <p:extLst>
      <p:ext uri="{BB962C8B-B14F-4D97-AF65-F5344CB8AC3E}">
        <p14:creationId xmlns:p14="http://schemas.microsoft.com/office/powerpoint/2010/main" val="1692166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hướng dẫn HS thực hiện các thao tác với máy tính cầm tay, ví dụ với phép tính thứ nhất.</a:t>
            </a:r>
          </a:p>
          <a:p>
            <a:r>
              <a:rPr lang="en-US"/>
              <a:t>GV bấm chuột vào các số trên máy tính, hướng dẫn HS nhìn các con số hiện trên màn hình máy tính, đối chiếu với phép tính xem đã bấm đúng các số chưa.</a:t>
            </a:r>
          </a:p>
          <a:p>
            <a:r>
              <a:rPr lang="en-US"/>
              <a:t>Sau khi hiện kết quả trên máy tính, bấm vào ô đáp án để điền kết quả vào phép tính</a:t>
            </a:r>
          </a:p>
        </p:txBody>
      </p:sp>
      <p:sp>
        <p:nvSpPr>
          <p:cNvPr id="4" name="Slide Number Placeholder 3"/>
          <p:cNvSpPr>
            <a:spLocks noGrp="1"/>
          </p:cNvSpPr>
          <p:nvPr>
            <p:ph type="sldNum" sz="quarter" idx="5"/>
          </p:nvPr>
        </p:nvSpPr>
        <p:spPr/>
        <p:txBody>
          <a:bodyPr/>
          <a:lstStyle/>
          <a:p>
            <a:fld id="{C8A0EED7-0F92-47E8-9E96-06FBBEA44038}" type="slidenum">
              <a:rPr lang="en-US" smtClean="0"/>
              <a:t>26</a:t>
            </a:fld>
            <a:endParaRPr lang="en-US"/>
          </a:p>
        </p:txBody>
      </p:sp>
    </p:spTree>
    <p:extLst>
      <p:ext uri="{BB962C8B-B14F-4D97-AF65-F5344CB8AC3E}">
        <p14:creationId xmlns:p14="http://schemas.microsoft.com/office/powerpoint/2010/main" val="3061399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HS thực hiện các phép tính tiếp theo. GV chốt đáp án</a:t>
            </a:r>
          </a:p>
        </p:txBody>
      </p:sp>
      <p:sp>
        <p:nvSpPr>
          <p:cNvPr id="4" name="Slide Number Placeholder 3"/>
          <p:cNvSpPr>
            <a:spLocks noGrp="1"/>
          </p:cNvSpPr>
          <p:nvPr>
            <p:ph type="sldNum" sz="quarter" idx="5"/>
          </p:nvPr>
        </p:nvSpPr>
        <p:spPr/>
        <p:txBody>
          <a:bodyPr/>
          <a:lstStyle/>
          <a:p>
            <a:fld id="{C8A0EED7-0F92-47E8-9E96-06FBBEA44038}" type="slidenum">
              <a:rPr lang="en-US" smtClean="0"/>
              <a:t>27</a:t>
            </a:fld>
            <a:endParaRPr lang="en-US"/>
          </a:p>
        </p:txBody>
      </p:sp>
    </p:spTree>
    <p:extLst>
      <p:ext uri="{BB962C8B-B14F-4D97-AF65-F5344CB8AC3E}">
        <p14:creationId xmlns:p14="http://schemas.microsoft.com/office/powerpoint/2010/main" val="937027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hướng dẫn HS thực hiện các thao tác với máy tính cầm tay.</a:t>
            </a:r>
          </a:p>
          <a:p>
            <a:r>
              <a:rPr lang="en-US"/>
              <a:t>GV bấm chuột vào các số trên máy tính, hướng dẫn HS nhìn các con số hiện trên màn hình máy tính, đối chiếu với phép tính xem đã bấm đúng các số chưa.</a:t>
            </a:r>
          </a:p>
          <a:p>
            <a:r>
              <a:rPr lang="en-US"/>
              <a:t>Sau khi hiện kết quả trên máy tính, bấm vào ô đáp án để điền kết quả vào phép tính</a:t>
            </a:r>
          </a:p>
        </p:txBody>
      </p:sp>
      <p:sp>
        <p:nvSpPr>
          <p:cNvPr id="4" name="Slide Number Placeholder 3"/>
          <p:cNvSpPr>
            <a:spLocks noGrp="1"/>
          </p:cNvSpPr>
          <p:nvPr>
            <p:ph type="sldNum" sz="quarter" idx="5"/>
          </p:nvPr>
        </p:nvSpPr>
        <p:spPr/>
        <p:txBody>
          <a:bodyPr/>
          <a:lstStyle/>
          <a:p>
            <a:fld id="{C8A0EED7-0F92-47E8-9E96-06FBBEA44038}" type="slidenum">
              <a:rPr lang="en-US" smtClean="0"/>
              <a:t>28</a:t>
            </a:fld>
            <a:endParaRPr lang="en-US"/>
          </a:p>
        </p:txBody>
      </p:sp>
    </p:spTree>
    <p:extLst>
      <p:ext uri="{BB962C8B-B14F-4D97-AF65-F5344CB8AC3E}">
        <p14:creationId xmlns:p14="http://schemas.microsoft.com/office/powerpoint/2010/main" val="212906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hướng dẫn HS thực hiện các thao tác với máy tính cầm tay.</a:t>
            </a:r>
          </a:p>
          <a:p>
            <a:r>
              <a:rPr lang="en-US"/>
              <a:t>GV bấm chuột vào các số trên máy tính, hướng dẫn HS nhìn các con số hiện trên màn hình máy tính, đối chiếu với phép tính xem đã bấm đúng các số chưa.</a:t>
            </a:r>
          </a:p>
          <a:p>
            <a:r>
              <a:rPr lang="en-US"/>
              <a:t>Sau khi hiện kết quả trên máy tính, bấm vào ô đáp án để điền kết quả vào phép tính</a:t>
            </a:r>
          </a:p>
        </p:txBody>
      </p:sp>
      <p:sp>
        <p:nvSpPr>
          <p:cNvPr id="4" name="Slide Number Placeholder 3"/>
          <p:cNvSpPr>
            <a:spLocks noGrp="1"/>
          </p:cNvSpPr>
          <p:nvPr>
            <p:ph type="sldNum" sz="quarter" idx="5"/>
          </p:nvPr>
        </p:nvSpPr>
        <p:spPr/>
        <p:txBody>
          <a:bodyPr/>
          <a:lstStyle/>
          <a:p>
            <a:fld id="{C8A0EED7-0F92-47E8-9E96-06FBBEA44038}" type="slidenum">
              <a:rPr lang="en-US" smtClean="0"/>
              <a:t>29</a:t>
            </a:fld>
            <a:endParaRPr lang="en-US"/>
          </a:p>
        </p:txBody>
      </p:sp>
    </p:spTree>
    <p:extLst>
      <p:ext uri="{BB962C8B-B14F-4D97-AF65-F5344CB8AC3E}">
        <p14:creationId xmlns:p14="http://schemas.microsoft.com/office/powerpoint/2010/main" val="648056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HS thực hiện, hướng dẫn, gợi ý cho HS</a:t>
            </a:r>
          </a:p>
        </p:txBody>
      </p:sp>
      <p:sp>
        <p:nvSpPr>
          <p:cNvPr id="4" name="Slide Number Placeholder 3"/>
          <p:cNvSpPr>
            <a:spLocks noGrp="1"/>
          </p:cNvSpPr>
          <p:nvPr>
            <p:ph type="sldNum" sz="quarter" idx="5"/>
          </p:nvPr>
        </p:nvSpPr>
        <p:spPr/>
        <p:txBody>
          <a:bodyPr/>
          <a:lstStyle/>
          <a:p>
            <a:fld id="{C8A0EED7-0F92-47E8-9E96-06FBBEA44038}" type="slidenum">
              <a:rPr lang="en-US" smtClean="0"/>
              <a:t>30</a:t>
            </a:fld>
            <a:endParaRPr lang="en-US"/>
          </a:p>
        </p:txBody>
      </p:sp>
    </p:spTree>
    <p:extLst>
      <p:ext uri="{BB962C8B-B14F-4D97-AF65-F5344CB8AC3E}">
        <p14:creationId xmlns:p14="http://schemas.microsoft.com/office/powerpoint/2010/main" val="1773509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GV cho HS thực hiện, hướng dẫn, gợi ý cho HS</a:t>
            </a: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31</a:t>
            </a:fld>
            <a:endParaRPr lang="en-US"/>
          </a:p>
        </p:txBody>
      </p:sp>
    </p:spTree>
    <p:extLst>
      <p:ext uri="{BB962C8B-B14F-4D97-AF65-F5344CB8AC3E}">
        <p14:creationId xmlns:p14="http://schemas.microsoft.com/office/powerpoint/2010/main" val="34442911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GV</a:t>
            </a:r>
            <a:r>
              <a:rPr lang="en-US" baseline="0">
                <a:latin typeface="Times New Roman" panose="02020603050405020304" pitchFamily="18" charset="0"/>
                <a:cs typeface="Times New Roman" panose="02020603050405020304" pitchFamily="18" charset="0"/>
              </a:rPr>
              <a:t> hướng dẫn HS hoàn thiện phiếu học tập số 3, cho HS các nhóm lên trình bày phiếu học tập</a:t>
            </a:r>
            <a:endParaRPr lang="en-US">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32</a:t>
            </a:fld>
            <a:endParaRPr lang="en-US"/>
          </a:p>
        </p:txBody>
      </p:sp>
    </p:spTree>
    <p:extLst>
      <p:ext uri="{BB962C8B-B14F-4D97-AF65-F5344CB8AC3E}">
        <p14:creationId xmlns:p14="http://schemas.microsoft.com/office/powerpoint/2010/main" val="1371895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GV cho HS thực hiện, hướng dẫn, gợi ý cho HS</a:t>
            </a: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33</a:t>
            </a:fld>
            <a:endParaRPr lang="en-US"/>
          </a:p>
        </p:txBody>
      </p:sp>
    </p:spTree>
    <p:extLst>
      <p:ext uri="{BB962C8B-B14F-4D97-AF65-F5344CB8AC3E}">
        <p14:creationId xmlns:p14="http://schemas.microsoft.com/office/powerpoint/2010/main" val="227307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tổ chức cho HS chơi. Bấm chuột để đếm giờ. Sau khi hết thời gian suy nghĩ, GV mời HS trả lời. Nếu không đúng thì mời HS khác trả lời. Chỉ mời 3 lượt.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Bấm vào nút tròn đỏ để mở đáp án. Lưu ý: có nhiều cách giải khác nhau như đi từ trên xuống, từ dưới lên, từ trái qua phải, từ phải qua trái, từ trong ra ngoài, từ ngoài vào trong. Do đó, chỉ cần vẽ đúng 1 nét để nối các điểm là chiến thắng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8581E-7D29-4842-93E9-1CB2BD3CB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147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GV cho HS thực hiện, hướng dẫn, gợi ý cho HS</a:t>
            </a: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34</a:t>
            </a:fld>
            <a:endParaRPr lang="en-US"/>
          </a:p>
        </p:txBody>
      </p:sp>
    </p:spTree>
    <p:extLst>
      <p:ext uri="{BB962C8B-B14F-4D97-AF65-F5344CB8AC3E}">
        <p14:creationId xmlns:p14="http://schemas.microsoft.com/office/powerpoint/2010/main" val="1471209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Trong quá trình dạy học, GV thường xuyên khuyến khích HS bằng các câu khen khi HS trả lời đúng</a:t>
            </a:r>
            <a:endParaRPr lang="vi-VN"/>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35</a:t>
            </a:fld>
            <a:endParaRPr lang="en-US"/>
          </a:p>
        </p:txBody>
      </p:sp>
    </p:spTree>
    <p:extLst>
      <p:ext uri="{BB962C8B-B14F-4D97-AF65-F5344CB8AC3E}">
        <p14:creationId xmlns:p14="http://schemas.microsoft.com/office/powerpoint/2010/main" val="52967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phổ biến nội dung tiết 2</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0343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nêu nhiệm vụ của hoạt động 3. HS làm việc theo nhóm.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783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GV cho HS thảo luận nhóm để đưa ra ý tưởng của nhóm, hỗ trợ nếu nhóm gặp khó khăn trong việc thể hiện ý tưởng. </a:t>
            </a:r>
          </a:p>
          <a:p>
            <a:r>
              <a:rPr lang="vi-VN"/>
              <a:t>GV chiếu tiêu chí sản phẩm và yêu cầu nội dung thảo luận của học sinh bám sát với các tiêu chí đó.</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9091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GV cho HS thảo luận nhóm để thống nhất ý tưởng của nhóm, hỗ trợ nếu nhóm gặp khó khăn trong việc thể hiện ý tưởng.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579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GV hướng dẫn HS hoàn thiện phiếu học tập số </a:t>
            </a:r>
            <a:r>
              <a:rPr lang="en-US"/>
              <a:t>4</a:t>
            </a:r>
            <a:r>
              <a:rPr lang="vi-VN"/>
              <a:t>, cho HS các nhóm lên trình bày phiếu học tập.</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9068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nêu nhiệm vụ của hoạt động 4.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9806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HS lựa chọn vật liệu dùng làm sản phẩm.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792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HS thực hiện sản phẩm.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180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tổ chức cho HS chơi. Bấm chuột để đếm giờ. Sau khi hết thời gian suy nghĩ, GV mời HS trả lời. Nếu không đúng thì mời HS khác trả lời. Chỉ mời 3 lượt.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Bấm vào nút tròn đỏ để mở đáp án. Lưu ý: có nhiều cách giải khác nhau như đi từ trên xuống, từ dưới lên, từ trái qua phải, từ phải qua trái, từ trong ra ngoài, từ ngoài vào trong. Do đó, chỉ cần vẽ đúng 1 nét để nối các điểm là chiến thắng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8581E-7D29-4842-93E9-1CB2BD3CB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923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GV hướng dẫn, gợi ý để HS có những cách làm sáng tạo.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264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GV hướng dẫn, gợi ý để HS có những cách làm sáng tạo.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5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GV hướng dẫn, gợi ý để HS có những cách làm sáng tạo.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4839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học sinh kham khảo bảng số liệu.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729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học sinh kham khảo bảng số liệu.</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045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học sinh kham khảo bảng số liệu.</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6856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GV hướng dẫn, gợi ý để HS có những cách làm sáng tạo.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958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GV hướng dẫn, gợi ý để HS có những cách làm sáng tạo.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0226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tổ chức cho các nhóm lên thuyết trình sản phẩm.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06266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GV hướng dẫn HS xây dựng báo cáo.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3004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tổ chức cho HS chơi. Bấm chuột để đếm giờ. Sau khi hết thời gian suy nghĩ, GV mời HS trả lời. Nếu không đúng thì mời HS khác trả lời. Chỉ mời 3 lượt.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Bấm vào nút tròn đỏ để mở đáp án. Lưu ý: có nhiều cách giải khác nhau như đi từ trên xuống, từ dưới lên, từ trái qua phải, từ phải qua trái, từ trong ra ngoài, từ ngoài vào trong. Do đó, chỉ cần vẽ đúng 1 nét để nối các điểm là chiến thắng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8581E-7D29-4842-93E9-1CB2BD3CB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1964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đặt câu hỏi, HS thảo luận nhóm, đại diện HS trả lời, các nhóm khác bổ sung (nếu có).</a:t>
            </a:r>
          </a:p>
          <a:p>
            <a:r>
              <a:rPr lang="en-US"/>
              <a:t>GV chốt đáp án.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800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GV hướng dẫn HS đánh giá theo từng tiêu chí bằng hình dán. Có thể tặng thêm hình dán cho điểm sáng tạo, làm nhanh, đẹp.</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2868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Trong quá trình dạy học, GV thường xuyên khuyến khích HS bằng các câu khen khi HS trả lời đúng</a:t>
            </a:r>
            <a:r>
              <a:rPr lang="en-US"/>
              <a:t>.</a:t>
            </a:r>
            <a:endParaRPr lang="vi-VN"/>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D5A594-5AB1-4CA9-8732-0443DEAFF6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6436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tổ chức cho HS chơi. Bấm chuột để đếm giờ. Sau khi hết thời gian suy nghĩ, GV mời HS trả lời. Nếu không đúng thì mời HS khác trả lời. Chỉ mời 3 lượt.</a:t>
            </a:r>
          </a:p>
          <a:p>
            <a:r>
              <a:rPr lang="en-US"/>
              <a:t>Bấm vào nút tròn đỏ để mở đáp án. Lưu ý: có nhiều cách giải khác nhau như đi từ trên xuống, từ dưới lên, từ trái qua phải, từ phải qua trái, từ trong ra ngoài, từ ngoài vào trong. Do đó, chỉ cần vẽ đúng 1 nét để nối các điểm là chiến thắng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8581E-7D29-4842-93E9-1CB2BD3CB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697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tổ chức cho HS chơi. Bấm chuột để đếm giờ. Sau khi hết thời gian suy nghĩ, GV mời HS trả lời. Nếu không đúng thì mời HS khác trả lời. Chỉ mời 3 lượt.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Bấm vào nút tròn đỏ để mở đáp án. Lưu ý: có nhiều cách giải khác nhau như đi từ trên xuống, từ dưới lên, từ trái qua phải, từ phải qua trái, từ trong ra ngoài, từ ngoài vào trong. Do đó, chỉ cần vẽ đúng 1 nét để nối các điểm là chiến thắng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68581E-7D29-4842-93E9-1CB2BD3CB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2073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Giới thiệu nội dung phần học</a:t>
            </a:r>
          </a:p>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12</a:t>
            </a:fld>
            <a:endParaRPr lang="en-US"/>
          </a:p>
        </p:txBody>
      </p:sp>
    </p:spTree>
    <p:extLst>
      <p:ext uri="{BB962C8B-B14F-4D97-AF65-F5344CB8AC3E}">
        <p14:creationId xmlns:p14="http://schemas.microsoft.com/office/powerpoint/2010/main" val="604054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8A0EED7-0F92-47E8-9E96-06FBBEA44038}" type="slidenum">
              <a:rPr lang="en-US" smtClean="0"/>
              <a:t>13</a:t>
            </a:fld>
            <a:endParaRPr lang="en-US"/>
          </a:p>
        </p:txBody>
      </p:sp>
    </p:spTree>
    <p:extLst>
      <p:ext uri="{BB962C8B-B14F-4D97-AF65-F5344CB8AC3E}">
        <p14:creationId xmlns:p14="http://schemas.microsoft.com/office/powerpoint/2010/main" val="358987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8.jpe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3.png"/><Relationship Id="rId4" Type="http://schemas.microsoft.com/office/2007/relationships/hdphoto" Target="../media/hdphoto1.wdp"/><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26.png"/><Relationship Id="rId5" Type="http://schemas.openxmlformats.org/officeDocument/2006/relationships/image" Target="../media/image39.png"/><Relationship Id="rId10" Type="http://schemas.openxmlformats.org/officeDocument/2006/relationships/image" Target="../media/image41.png"/><Relationship Id="rId4" Type="http://schemas.microsoft.com/office/2007/relationships/hdphoto" Target="../media/hdphoto1.wdp"/><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3.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49.png"/><Relationship Id="rId5" Type="http://schemas.openxmlformats.org/officeDocument/2006/relationships/image" Target="../media/image27.png"/><Relationship Id="rId10" Type="http://schemas.openxmlformats.org/officeDocument/2006/relationships/image" Target="../media/image48.png"/><Relationship Id="rId4" Type="http://schemas.microsoft.com/office/2007/relationships/hdphoto" Target="../media/hdphoto1.wdp"/><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microsoft.com/office/2007/relationships/hdphoto" Target="../media/hdphoto2.wdp"/><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microsoft.com/office/2007/relationships/hdphoto" Target="../media/hdphoto2.wdp"/><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microsoft.com/office/2007/relationships/hdphoto" Target="../media/hdphoto2.wdp"/><Relationship Id="rId9"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1.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microsoft.com/office/2007/relationships/hdphoto" Target="../media/hdphoto1.wdp"/><Relationship Id="rId9" Type="http://schemas.openxmlformats.org/officeDocument/2006/relationships/image" Target="../media/image26.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1.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microsoft.com/office/2007/relationships/hdphoto" Target="../media/hdphoto2.wdp"/><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9" Type="http://schemas.openxmlformats.org/officeDocument/2006/relationships/image" Target="../media/image59.svg"/></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33.xml"/><Relationship Id="rId16"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60.jpg"/><Relationship Id="rId11" Type="http://schemas.openxmlformats.org/officeDocument/2006/relationships/image" Target="../media/image65.svg"/><Relationship Id="rId5" Type="http://schemas.openxmlformats.org/officeDocument/2006/relationships/image" Target="../media/image32.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46.png"/><Relationship Id="rId9" Type="http://schemas.openxmlformats.org/officeDocument/2006/relationships/image" Target="../media/image63.svg"/><Relationship Id="rId14" Type="http://schemas.openxmlformats.org/officeDocument/2006/relationships/image" Target="../media/image68.sv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2.png"/><Relationship Id="rId7" Type="http://schemas.openxmlformats.org/officeDocument/2006/relationships/image" Target="../media/image7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5.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57.png"/><Relationship Id="rId7" Type="http://schemas.openxmlformats.org/officeDocument/2006/relationships/image" Target="../media/image67.png"/><Relationship Id="rId12"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77.png"/><Relationship Id="rId5" Type="http://schemas.openxmlformats.org/officeDocument/2006/relationships/image" Target="../media/image32.png"/><Relationship Id="rId10" Type="http://schemas.openxmlformats.org/officeDocument/2006/relationships/image" Target="../media/image70.svg"/><Relationship Id="rId4" Type="http://schemas.openxmlformats.org/officeDocument/2006/relationships/image" Target="../media/image46.png"/><Relationship Id="rId9" Type="http://schemas.openxmlformats.org/officeDocument/2006/relationships/image" Target="../media/image69.png"/></Relationships>
</file>

<file path=ppt/slides/_rels/slide4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2.png"/><Relationship Id="rId7"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82.png"/><Relationship Id="rId5" Type="http://schemas.openxmlformats.org/officeDocument/2006/relationships/image" Target="../media/image52.svg"/><Relationship Id="rId10" Type="http://schemas.openxmlformats.org/officeDocument/2006/relationships/image" Target="../media/image81.png"/><Relationship Id="rId4" Type="http://schemas.openxmlformats.org/officeDocument/2006/relationships/image" Target="../media/image51.png"/><Relationship Id="rId9" Type="http://schemas.openxmlformats.org/officeDocument/2006/relationships/image" Target="../media/image80.png"/></Relationships>
</file>

<file path=ppt/slides/_rels/slide4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2.png"/><Relationship Id="rId7"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85.png"/></Relationships>
</file>

<file path=ppt/slides/_rels/slide4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7.png"/><Relationship Id="rId7"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88.jpeg"/></Relationships>
</file>

<file path=ppt/slides/_rels/slide4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7.png"/><Relationship Id="rId7"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89.JPG"/></Relationships>
</file>

<file path=ppt/slides/_rels/slide47.xml.rels><?xml version="1.0" encoding="UTF-8" standalone="yes"?>
<Relationships xmlns="http://schemas.openxmlformats.org/package/2006/relationships"><Relationship Id="rId8" Type="http://schemas.openxmlformats.org/officeDocument/2006/relationships/image" Target="../media/image87.svg"/><Relationship Id="rId13" Type="http://schemas.microsoft.com/office/2007/relationships/hdphoto" Target="../media/hdphoto5.wdp"/><Relationship Id="rId18" Type="http://schemas.openxmlformats.org/officeDocument/2006/relationships/image" Target="../media/image95.png"/><Relationship Id="rId3" Type="http://schemas.openxmlformats.org/officeDocument/2006/relationships/image" Target="../media/image57.png"/><Relationship Id="rId7" Type="http://schemas.openxmlformats.org/officeDocument/2006/relationships/image" Target="../media/image86.png"/><Relationship Id="rId12" Type="http://schemas.openxmlformats.org/officeDocument/2006/relationships/image" Target="../media/image92.png"/><Relationship Id="rId17" Type="http://schemas.microsoft.com/office/2007/relationships/hdphoto" Target="../media/hdphoto7.wdp"/><Relationship Id="rId2" Type="http://schemas.openxmlformats.org/officeDocument/2006/relationships/notesSlide" Target="../notesSlides/notesSlide42.xml"/><Relationship Id="rId16"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23.png"/><Relationship Id="rId11" Type="http://schemas.microsoft.com/office/2007/relationships/hdphoto" Target="../media/hdphoto4.wdp"/><Relationship Id="rId5" Type="http://schemas.openxmlformats.org/officeDocument/2006/relationships/image" Target="../media/image22.png"/><Relationship Id="rId15" Type="http://schemas.microsoft.com/office/2007/relationships/hdphoto" Target="../media/hdphoto6.wdp"/><Relationship Id="rId10" Type="http://schemas.openxmlformats.org/officeDocument/2006/relationships/image" Target="../media/image91.png"/><Relationship Id="rId19" Type="http://schemas.openxmlformats.org/officeDocument/2006/relationships/image" Target="../media/image96.png"/><Relationship Id="rId4" Type="http://schemas.openxmlformats.org/officeDocument/2006/relationships/image" Target="../media/image21.png"/><Relationship Id="rId9" Type="http://schemas.openxmlformats.org/officeDocument/2006/relationships/image" Target="../media/image90.png"/><Relationship Id="rId1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image" Target="../media/image21.png"/></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notesSlide" Target="../notesSlides/notesSlide3.xml"/><Relationship Id="rId9"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7.png"/><Relationship Id="rId7"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97.png"/></Relationships>
</file>

<file path=ppt/slides/_rels/slide5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7.png"/><Relationship Id="rId7"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98.jp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99.jp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32.png"/><Relationship Id="rId4" Type="http://schemas.openxmlformats.org/officeDocument/2006/relationships/image" Target="../media/image46.png"/><Relationship Id="rId9" Type="http://schemas.openxmlformats.org/officeDocument/2006/relationships/image" Target="../media/image68.svg"/></Relationships>
</file>

<file path=ppt/slides/_rels/slide54.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image" Target="../media/image72.png"/><Relationship Id="rId7"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8" Type="http://schemas.openxmlformats.org/officeDocument/2006/relationships/image" Target="../media/image104.jpg"/><Relationship Id="rId3" Type="http://schemas.openxmlformats.org/officeDocument/2006/relationships/image" Target="../media/image72.png"/><Relationship Id="rId7"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6.png"/><Relationship Id="rId4" Type="http://schemas.openxmlformats.org/officeDocument/2006/relationships/notesSlide" Target="../notesSlides/notesSlide5.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7.png"/><Relationship Id="rId4" Type="http://schemas.openxmlformats.org/officeDocument/2006/relationships/notesSlide" Target="../notesSlides/notesSlide6.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11.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8.png"/><Relationship Id="rId4" Type="http://schemas.openxmlformats.org/officeDocument/2006/relationships/notesSlide" Target="../notesSlides/notesSlide7.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t="-28939" b="-122336"/>
            </a:stretch>
          </a:blipFill>
        </p:spPr>
        <p:txBody>
          <a:bodyPr/>
          <a:lstStyle/>
          <a:p>
            <a:endParaRPr lang="en-US"/>
          </a:p>
        </p:txBody>
      </p:sp>
      <p:grpSp>
        <p:nvGrpSpPr>
          <p:cNvPr id="3" name="Group 3"/>
          <p:cNvGrpSpPr/>
          <p:nvPr/>
        </p:nvGrpSpPr>
        <p:grpSpPr>
          <a:xfrm>
            <a:off x="1828801" y="1738711"/>
            <a:ext cx="12791570" cy="5690789"/>
            <a:chOff x="0" y="0"/>
            <a:chExt cx="2993014" cy="1307884"/>
          </a:xfrm>
        </p:grpSpPr>
        <p:sp>
          <p:nvSpPr>
            <p:cNvPr id="4" name="Freeform 4"/>
            <p:cNvSpPr/>
            <p:nvPr/>
          </p:nvSpPr>
          <p:spPr>
            <a:xfrm>
              <a:off x="0" y="0"/>
              <a:ext cx="2993014" cy="1307884"/>
            </a:xfrm>
            <a:custGeom>
              <a:avLst/>
              <a:gdLst/>
              <a:ahLst/>
              <a:cxnLst/>
              <a:rect l="l" t="t" r="r" b="b"/>
              <a:pathLst>
                <a:path w="2993014" h="1307884">
                  <a:moveTo>
                    <a:pt x="34744" y="0"/>
                  </a:moveTo>
                  <a:lnTo>
                    <a:pt x="2958269" y="0"/>
                  </a:lnTo>
                  <a:cubicBezTo>
                    <a:pt x="2967484" y="0"/>
                    <a:pt x="2976322" y="3661"/>
                    <a:pt x="2982838" y="10176"/>
                  </a:cubicBezTo>
                  <a:cubicBezTo>
                    <a:pt x="2989353" y="16692"/>
                    <a:pt x="2993014" y="25530"/>
                    <a:pt x="2993014" y="34744"/>
                  </a:cubicBezTo>
                  <a:lnTo>
                    <a:pt x="2993014" y="1273140"/>
                  </a:lnTo>
                  <a:cubicBezTo>
                    <a:pt x="2993014" y="1292328"/>
                    <a:pt x="2977458" y="1307884"/>
                    <a:pt x="2958269" y="1307884"/>
                  </a:cubicBezTo>
                  <a:lnTo>
                    <a:pt x="34744" y="1307884"/>
                  </a:lnTo>
                  <a:cubicBezTo>
                    <a:pt x="25530" y="1307884"/>
                    <a:pt x="16692" y="1304223"/>
                    <a:pt x="10176" y="1297707"/>
                  </a:cubicBezTo>
                  <a:cubicBezTo>
                    <a:pt x="3661" y="1291192"/>
                    <a:pt x="0" y="1282354"/>
                    <a:pt x="0" y="1273140"/>
                  </a:cubicBezTo>
                  <a:lnTo>
                    <a:pt x="0" y="34744"/>
                  </a:lnTo>
                  <a:cubicBezTo>
                    <a:pt x="0" y="25530"/>
                    <a:pt x="3661" y="16692"/>
                    <a:pt x="10176" y="10176"/>
                  </a:cubicBezTo>
                  <a:cubicBezTo>
                    <a:pt x="16692" y="3661"/>
                    <a:pt x="25530" y="0"/>
                    <a:pt x="34744" y="0"/>
                  </a:cubicBezTo>
                  <a:close/>
                </a:path>
              </a:pathLst>
            </a:custGeom>
            <a:solidFill>
              <a:srgbClr val="FAFAF8"/>
            </a:solidFill>
          </p:spPr>
          <p:txBody>
            <a:bodyPr/>
            <a:lstStyle/>
            <a:p>
              <a:endParaRPr lang="en-US"/>
            </a:p>
          </p:txBody>
        </p:sp>
        <p:sp>
          <p:nvSpPr>
            <p:cNvPr id="5" name="TextBox 5"/>
            <p:cNvSpPr txBox="1"/>
            <p:nvPr/>
          </p:nvSpPr>
          <p:spPr>
            <a:xfrm>
              <a:off x="0" y="-76200"/>
              <a:ext cx="2993014" cy="138408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2400" y="830955"/>
            <a:ext cx="15642021" cy="8448727"/>
          </a:xfrm>
          <a:custGeom>
            <a:avLst/>
            <a:gdLst/>
            <a:ahLst/>
            <a:cxnLst/>
            <a:rect l="l" t="t" r="r" b="b"/>
            <a:pathLst>
              <a:path w="13712676" h="7213381">
                <a:moveTo>
                  <a:pt x="0" y="0"/>
                </a:moveTo>
                <a:lnTo>
                  <a:pt x="13712676" y="0"/>
                </a:lnTo>
                <a:lnTo>
                  <a:pt x="13712676" y="7213380"/>
                </a:lnTo>
                <a:lnTo>
                  <a:pt x="0" y="7213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447800" y="2225989"/>
            <a:ext cx="8261071" cy="5049780"/>
          </a:xfrm>
          <a:prstGeom prst="rect">
            <a:avLst/>
          </a:prstGeom>
        </p:spPr>
        <p:txBody>
          <a:bodyPr lIns="0" tIns="0" rIns="0" bIns="0" rtlCol="0" anchor="t">
            <a:spAutoFit/>
          </a:bodyPr>
          <a:lstStyle/>
          <a:p>
            <a:pPr algn="ctr">
              <a:lnSpc>
                <a:spcPts val="13602"/>
              </a:lnSpc>
            </a:pPr>
            <a:r>
              <a:rPr lang="en-US" sz="9600" b="1">
                <a:solidFill>
                  <a:srgbClr val="BE636B"/>
                </a:solidFill>
                <a:latin typeface="Barlow Semi Condensed ExtraBold" panose="00000906000000000000" pitchFamily="2" charset="0"/>
              </a:rPr>
              <a:t>SỬ DỤNG </a:t>
            </a:r>
          </a:p>
          <a:p>
            <a:pPr algn="ctr">
              <a:lnSpc>
                <a:spcPts val="13602"/>
              </a:lnSpc>
            </a:pPr>
            <a:r>
              <a:rPr lang="en-US" sz="9600" b="1">
                <a:solidFill>
                  <a:srgbClr val="BE636B"/>
                </a:solidFill>
                <a:latin typeface="Barlow Semi Condensed ExtraBold" panose="00000906000000000000" pitchFamily="2" charset="0"/>
              </a:rPr>
              <a:t>MÁY TÍNH </a:t>
            </a:r>
          </a:p>
          <a:p>
            <a:pPr algn="ctr">
              <a:lnSpc>
                <a:spcPts val="13602"/>
              </a:lnSpc>
            </a:pPr>
            <a:r>
              <a:rPr lang="en-US" sz="9600" b="1">
                <a:solidFill>
                  <a:srgbClr val="BE636B"/>
                </a:solidFill>
                <a:latin typeface="Barlow Semi Condensed ExtraBold" panose="00000906000000000000" pitchFamily="2" charset="0"/>
              </a:rPr>
              <a:t>CẦM TAY</a:t>
            </a:r>
          </a:p>
        </p:txBody>
      </p:sp>
      <p:pic>
        <p:nvPicPr>
          <p:cNvPr id="13" name="Picture 12">
            <a:extLst>
              <a:ext uri="{FF2B5EF4-FFF2-40B4-BE49-F238E27FC236}">
                <a16:creationId xmlns:a16="http://schemas.microsoft.com/office/drawing/2014/main" id="{F89D39E5-D783-BD9B-1B06-F5A5C2BC22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0857" y="1285609"/>
            <a:ext cx="3829050" cy="4591050"/>
          </a:xfrm>
          <a:prstGeom prst="rect">
            <a:avLst/>
          </a:prstGeom>
          <a:effectLst>
            <a:outerShdw blurRad="63500" sx="102000" sy="102000" algn="ctr" rotWithShape="0">
              <a:prstClr val="black">
                <a:alpha val="40000"/>
              </a:prstClr>
            </a:outerShdw>
          </a:effectLst>
        </p:spPr>
      </p:pic>
      <p:grpSp>
        <p:nvGrpSpPr>
          <p:cNvPr id="17" name="Group 16">
            <a:extLst>
              <a:ext uri="{FF2B5EF4-FFF2-40B4-BE49-F238E27FC236}">
                <a16:creationId xmlns:a16="http://schemas.microsoft.com/office/drawing/2014/main" id="{5C52EA50-E585-E170-BE2A-9BC3631BD77E}"/>
              </a:ext>
            </a:extLst>
          </p:cNvPr>
          <p:cNvGrpSpPr/>
          <p:nvPr/>
        </p:nvGrpSpPr>
        <p:grpSpPr>
          <a:xfrm>
            <a:off x="10868025" y="3640830"/>
            <a:ext cx="4371975" cy="4619625"/>
            <a:chOff x="10868025" y="3640830"/>
            <a:chExt cx="4371975" cy="4619625"/>
          </a:xfrm>
          <a:effectLst>
            <a:outerShdw blurRad="63500" sx="102000" sy="102000" algn="ctr" rotWithShape="0">
              <a:prstClr val="black">
                <a:alpha val="40000"/>
              </a:prstClr>
            </a:outerShdw>
          </a:effectLst>
        </p:grpSpPr>
        <p:sp>
          <p:nvSpPr>
            <p:cNvPr id="16" name="Rectangle 15">
              <a:extLst>
                <a:ext uri="{FF2B5EF4-FFF2-40B4-BE49-F238E27FC236}">
                  <a16:creationId xmlns:a16="http://schemas.microsoft.com/office/drawing/2014/main" id="{081229F6-A3EC-69F2-0451-E8301A674E70}"/>
                </a:ext>
              </a:extLst>
            </p:cNvPr>
            <p:cNvSpPr/>
            <p:nvPr/>
          </p:nvSpPr>
          <p:spPr>
            <a:xfrm>
              <a:off x="12049628" y="4000500"/>
              <a:ext cx="2951744"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8B46305-B296-C522-F13B-CE51046CCF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68025" y="3640830"/>
              <a:ext cx="4371975" cy="4619625"/>
            </a:xfrm>
            <a:prstGeom prst="rect">
              <a:avLst/>
            </a:prstGeom>
          </p:spPr>
        </p:pic>
      </p:grpSp>
      <p:sp>
        <p:nvSpPr>
          <p:cNvPr id="18" name="TextBox 8">
            <a:extLst>
              <a:ext uri="{FF2B5EF4-FFF2-40B4-BE49-F238E27FC236}">
                <a16:creationId xmlns:a16="http://schemas.microsoft.com/office/drawing/2014/main" id="{7948FB3F-02C8-0B15-174D-1BE53EB4E281}"/>
              </a:ext>
            </a:extLst>
          </p:cNvPr>
          <p:cNvSpPr txBox="1"/>
          <p:nvPr/>
        </p:nvSpPr>
        <p:spPr>
          <a:xfrm>
            <a:off x="6684579" y="8147426"/>
            <a:ext cx="1849821" cy="677108"/>
          </a:xfrm>
          <a:prstGeom prst="rect">
            <a:avLst/>
          </a:prstGeom>
        </p:spPr>
        <p:txBody>
          <a:bodyPr wrap="square" lIns="0" tIns="0" rIns="0" bIns="0" rtlCol="0" anchor="t">
            <a:spAutoFit/>
          </a:bodyPr>
          <a:lstStyle/>
          <a:p>
            <a:pPr algn="ctr"/>
            <a:r>
              <a:rPr lang="en-US" sz="4400">
                <a:solidFill>
                  <a:srgbClr val="F07167"/>
                </a:solidFill>
                <a:latin typeface="Bahnschrift Condensed" panose="020B0502040204020203" pitchFamily="34" charset="0"/>
              </a:rPr>
              <a:t>TIẾT 1</a:t>
            </a:r>
          </a:p>
        </p:txBody>
      </p:sp>
      <p:grpSp>
        <p:nvGrpSpPr>
          <p:cNvPr id="21" name="Group 20">
            <a:extLst>
              <a:ext uri="{FF2B5EF4-FFF2-40B4-BE49-F238E27FC236}">
                <a16:creationId xmlns:a16="http://schemas.microsoft.com/office/drawing/2014/main" id="{39888313-53CB-3AC0-CAF4-8390089C3975}"/>
              </a:ext>
            </a:extLst>
          </p:cNvPr>
          <p:cNvGrpSpPr/>
          <p:nvPr/>
        </p:nvGrpSpPr>
        <p:grpSpPr>
          <a:xfrm>
            <a:off x="5867400" y="-80010"/>
            <a:ext cx="2667000" cy="1696927"/>
            <a:chOff x="5867400" y="-80010"/>
            <a:chExt cx="2667000" cy="1696927"/>
          </a:xfrm>
        </p:grpSpPr>
        <p:sp>
          <p:nvSpPr>
            <p:cNvPr id="19" name="Oval 18">
              <a:extLst>
                <a:ext uri="{FF2B5EF4-FFF2-40B4-BE49-F238E27FC236}">
                  <a16:creationId xmlns:a16="http://schemas.microsoft.com/office/drawing/2014/main" id="{88E58C27-FE90-E8D9-6AE4-2E1172A2BF7C}"/>
                </a:ext>
              </a:extLst>
            </p:cNvPr>
            <p:cNvSpPr/>
            <p:nvPr/>
          </p:nvSpPr>
          <p:spPr>
            <a:xfrm>
              <a:off x="6324599" y="-80010"/>
              <a:ext cx="1696927" cy="169692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8"/>
            <p:cNvSpPr txBox="1"/>
            <p:nvPr/>
          </p:nvSpPr>
          <p:spPr>
            <a:xfrm>
              <a:off x="5867400" y="329285"/>
              <a:ext cx="2667000" cy="923330"/>
            </a:xfrm>
            <a:prstGeom prst="rect">
              <a:avLst/>
            </a:prstGeom>
          </p:spPr>
          <p:txBody>
            <a:bodyPr wrap="square" lIns="0" tIns="0" rIns="0" bIns="0" rtlCol="0" anchor="t">
              <a:spAutoFit/>
            </a:bodyPr>
            <a:lstStyle/>
            <a:p>
              <a:pPr algn="ctr"/>
              <a:r>
                <a:rPr lang="en-US" sz="6000">
                  <a:solidFill>
                    <a:schemeClr val="bg1"/>
                  </a:solidFill>
                  <a:latin typeface="Bahnschrift Condensed" panose="020B0502040204020203" pitchFamily="34" charset="0"/>
                </a:rPr>
                <a:t>Bài 11</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b="1"/>
            </a:p>
          </p:txBody>
        </p:sp>
      </p:grpSp>
      <p:sp>
        <p:nvSpPr>
          <p:cNvPr id="19" name="TextBox 19"/>
          <p:cNvSpPr txBox="1"/>
          <p:nvPr/>
        </p:nvSpPr>
        <p:spPr>
          <a:xfrm>
            <a:off x="4339536" y="3314700"/>
            <a:ext cx="9559702" cy="2954655"/>
          </a:xfrm>
          <a:prstGeom prst="rect">
            <a:avLst/>
          </a:prstGeom>
        </p:spPr>
        <p:txBody>
          <a:bodyPr lIns="0" tIns="0" rIns="0" bIns="0" rtlCol="0" anchor="t">
            <a:spAutoFit/>
          </a:bodyPr>
          <a:lstStyle/>
          <a:p>
            <a:pPr algn="ctr"/>
            <a:r>
              <a:rPr lang="en-US" sz="9600" b="1">
                <a:solidFill>
                  <a:srgbClr val="BE636B"/>
                </a:solidFill>
                <a:latin typeface="Bahnschrift Condensed" panose="020B0502040204020203" pitchFamily="34" charset="0"/>
              </a:rPr>
              <a:t>CHÚNG TA BẮT ĐẦU </a:t>
            </a:r>
          </a:p>
          <a:p>
            <a:pPr algn="ctr"/>
            <a:r>
              <a:rPr lang="en-US" sz="9600" b="1">
                <a:solidFill>
                  <a:srgbClr val="BE636B"/>
                </a:solidFill>
                <a:latin typeface="Bahnschrift Condensed" panose="020B0502040204020203" pitchFamily="34" charset="0"/>
              </a:rPr>
              <a:t>VÀO BÀI HỌC</a:t>
            </a:r>
          </a:p>
        </p:txBody>
      </p:sp>
      <p:sp>
        <p:nvSpPr>
          <p:cNvPr id="16" name="Freeform 16"/>
          <p:cNvSpPr/>
          <p:nvPr/>
        </p:nvSpPr>
        <p:spPr>
          <a:xfrm>
            <a:off x="10646406" y="7443972"/>
            <a:ext cx="1336111" cy="1329259"/>
          </a:xfrm>
          <a:custGeom>
            <a:avLst/>
            <a:gdLst/>
            <a:ahLst/>
            <a:cxnLst/>
            <a:rect l="l" t="t" r="r" b="b"/>
            <a:pathLst>
              <a:path w="1336111" h="1329259">
                <a:moveTo>
                  <a:pt x="0" y="0"/>
                </a:moveTo>
                <a:lnTo>
                  <a:pt x="1336111" y="0"/>
                </a:lnTo>
                <a:lnTo>
                  <a:pt x="1336111" y="1329259"/>
                </a:lnTo>
                <a:lnTo>
                  <a:pt x="0" y="1329259"/>
                </a:lnTo>
                <a:lnTo>
                  <a:pt x="0" y="0"/>
                </a:lnTo>
                <a:close/>
              </a:path>
            </a:pathLst>
          </a:custGeom>
          <a:blipFill>
            <a:blip r:embed="rId4"/>
            <a:stretch>
              <a:fillRect l="-224727" b="-109305"/>
            </a:stretch>
          </a:blipFill>
        </p:spPr>
        <p:txBody>
          <a:bodyPr/>
          <a:lstStyle/>
          <a:p>
            <a:endParaRPr lang="en-US"/>
          </a:p>
        </p:txBody>
      </p:sp>
      <p:sp>
        <p:nvSpPr>
          <p:cNvPr id="18" name="Freeform 18"/>
          <p:cNvSpPr/>
          <p:nvPr/>
        </p:nvSpPr>
        <p:spPr>
          <a:xfrm>
            <a:off x="15521855" y="1513769"/>
            <a:ext cx="1336111" cy="1329259"/>
          </a:xfrm>
          <a:custGeom>
            <a:avLst/>
            <a:gdLst/>
            <a:ahLst/>
            <a:cxnLst/>
            <a:rect l="l" t="t" r="r" b="b"/>
            <a:pathLst>
              <a:path w="1336111" h="1329259">
                <a:moveTo>
                  <a:pt x="0" y="0"/>
                </a:moveTo>
                <a:lnTo>
                  <a:pt x="1336111" y="0"/>
                </a:lnTo>
                <a:lnTo>
                  <a:pt x="1336111" y="1329259"/>
                </a:lnTo>
                <a:lnTo>
                  <a:pt x="0" y="1329259"/>
                </a:lnTo>
                <a:lnTo>
                  <a:pt x="0" y="0"/>
                </a:lnTo>
                <a:close/>
              </a:path>
            </a:pathLst>
          </a:custGeom>
          <a:blipFill>
            <a:blip r:embed="rId4"/>
            <a:stretch>
              <a:fillRect l="-224727" b="-109305"/>
            </a:stretch>
          </a:blipFill>
        </p:spPr>
        <p:txBody>
          <a:bodyPr/>
          <a:lstStyle/>
          <a:p>
            <a:endParaRPr lang="en-US"/>
          </a:p>
        </p:txBody>
      </p:sp>
    </p:spTree>
    <p:extLst>
      <p:ext uri="{BB962C8B-B14F-4D97-AF65-F5344CB8AC3E}">
        <p14:creationId xmlns:p14="http://schemas.microsoft.com/office/powerpoint/2010/main" val="16516677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56403" y="82728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894210" y="3992349"/>
            <a:ext cx="9476816" cy="4282964"/>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940803" y="3992349"/>
            <a:ext cx="4452988" cy="4282964"/>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1189845">
            <a:off x="16087624" y="13335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6">
              <a:duotone>
                <a:prstClr val="black"/>
                <a:srgbClr val="FF85AD">
                  <a:tint val="45000"/>
                  <a:satMod val="400000"/>
                </a:srgbClr>
              </a:duotone>
            </a:blip>
            <a:stretch>
              <a:fillRect/>
            </a:stretch>
          </a:blipFill>
        </p:spPr>
        <p:txBody>
          <a:bodyPr/>
          <a:lstStyle/>
          <a:p>
            <a:endParaRPr lang="en-US"/>
          </a:p>
        </p:txBody>
      </p:sp>
      <p:sp>
        <p:nvSpPr>
          <p:cNvPr id="10" name="Freeform 10"/>
          <p:cNvSpPr/>
          <p:nvPr/>
        </p:nvSpPr>
        <p:spPr>
          <a:xfrm rot="-1189845">
            <a:off x="203827" y="6124803"/>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6">
              <a:duotone>
                <a:prstClr val="black"/>
                <a:srgbClr val="FF85AD">
                  <a:tint val="45000"/>
                  <a:satMod val="400000"/>
                </a:srgbClr>
              </a:duotone>
            </a:blip>
            <a:stretch>
              <a:fillRect/>
            </a:stretch>
          </a:blipFill>
        </p:spPr>
        <p:txBody>
          <a:bodyPr/>
          <a:lstStyle/>
          <a:p>
            <a:endParaRPr lang="en-US"/>
          </a:p>
        </p:txBody>
      </p:sp>
      <p:sp>
        <p:nvSpPr>
          <p:cNvPr id="11" name="Freeform 11"/>
          <p:cNvSpPr/>
          <p:nvPr/>
        </p:nvSpPr>
        <p:spPr>
          <a:xfrm>
            <a:off x="1863384" y="1583052"/>
            <a:ext cx="1201206" cy="1312723"/>
          </a:xfrm>
          <a:custGeom>
            <a:avLst/>
            <a:gdLst/>
            <a:ahLst/>
            <a:cxnLst/>
            <a:rect l="l" t="t" r="r" b="b"/>
            <a:pathLst>
              <a:path w="1201206" h="1312723">
                <a:moveTo>
                  <a:pt x="0" y="0"/>
                </a:moveTo>
                <a:lnTo>
                  <a:pt x="1201205" y="0"/>
                </a:lnTo>
                <a:lnTo>
                  <a:pt x="1201205" y="1312723"/>
                </a:lnTo>
                <a:lnTo>
                  <a:pt x="0" y="1312723"/>
                </a:lnTo>
                <a:lnTo>
                  <a:pt x="0" y="0"/>
                </a:lnTo>
                <a:close/>
              </a:path>
            </a:pathLst>
          </a:custGeom>
          <a:blipFill>
            <a:blip r:embed="rId7"/>
            <a:stretch>
              <a:fillRect l="-101696" r="-56400" b="-104288"/>
            </a:stretch>
          </a:blipFill>
        </p:spPr>
        <p:txBody>
          <a:bodyPr/>
          <a:lstStyle/>
          <a:p>
            <a:endParaRPr lang="en-US"/>
          </a:p>
        </p:txBody>
      </p:sp>
      <p:sp>
        <p:nvSpPr>
          <p:cNvPr id="12" name="TextBox 12"/>
          <p:cNvSpPr txBox="1"/>
          <p:nvPr/>
        </p:nvSpPr>
        <p:spPr>
          <a:xfrm>
            <a:off x="5512325" y="2098313"/>
            <a:ext cx="7263349" cy="1300099"/>
          </a:xfrm>
          <a:prstGeom prst="rect">
            <a:avLst/>
          </a:prstGeom>
        </p:spPr>
        <p:txBody>
          <a:bodyPr lIns="0" tIns="0" rIns="0" bIns="0" rtlCol="0" anchor="t">
            <a:spAutoFit/>
          </a:bodyPr>
          <a:lstStyle/>
          <a:p>
            <a:pPr algn="ctr">
              <a:lnSpc>
                <a:spcPts val="11088"/>
              </a:lnSpc>
            </a:pPr>
            <a:r>
              <a:rPr lang="en-US" sz="8800">
                <a:solidFill>
                  <a:srgbClr val="BE636B"/>
                </a:solidFill>
                <a:latin typeface="Bahnschrift Condensed" panose="020B0502040204020203" pitchFamily="34" charset="0"/>
              </a:rPr>
              <a:t>MỤC TIÊU</a:t>
            </a:r>
          </a:p>
        </p:txBody>
      </p:sp>
      <p:sp>
        <p:nvSpPr>
          <p:cNvPr id="13" name="TextBox 13"/>
          <p:cNvSpPr txBox="1"/>
          <p:nvPr/>
        </p:nvSpPr>
        <p:spPr>
          <a:xfrm>
            <a:off x="2431130" y="5184894"/>
            <a:ext cx="8236870" cy="2757165"/>
          </a:xfrm>
          <a:prstGeom prst="rect">
            <a:avLst/>
          </a:prstGeom>
        </p:spPr>
        <p:txBody>
          <a:bodyPr wrap="square" lIns="0" tIns="0" rIns="0" bIns="0" rtlCol="0" anchor="t">
            <a:spAutoFit/>
          </a:bodyPr>
          <a:lstStyle/>
          <a:p>
            <a:pPr algn="ctr">
              <a:lnSpc>
                <a:spcPts val="4321"/>
              </a:lnSpc>
            </a:pPr>
            <a:r>
              <a:rPr lang="vi-VN" sz="3928">
                <a:solidFill>
                  <a:schemeClr val="bg2">
                    <a:lumMod val="25000"/>
                  </a:schemeClr>
                </a:solidFill>
                <a:latin typeface="Bahnschrift Condensed" panose="020B0502040204020203" pitchFamily="34" charset="0"/>
              </a:rPr>
              <a:t>Sử dụng máy tính cầm tay để thực hiện các phép tính cộng, trừ, nhân, chia số tự nhiên</a:t>
            </a:r>
            <a:r>
              <a:rPr lang="en-US" sz="3928">
                <a:solidFill>
                  <a:schemeClr val="bg2">
                    <a:lumMod val="25000"/>
                  </a:schemeClr>
                </a:solidFill>
                <a:latin typeface="Bahnschrift Condensed" panose="020B0502040204020203" pitchFamily="34" charset="0"/>
              </a:rPr>
              <a:t>; t</a:t>
            </a:r>
            <a:r>
              <a:rPr lang="vi-VN" sz="3928">
                <a:solidFill>
                  <a:schemeClr val="bg2">
                    <a:lumMod val="25000"/>
                  </a:schemeClr>
                </a:solidFill>
                <a:latin typeface="Bahnschrift Condensed" panose="020B0502040204020203" pitchFamily="34" charset="0"/>
              </a:rPr>
              <a:t>ính tỉ số phần trăm để tính toán lượng muối trong một khẩu phần ăn</a:t>
            </a:r>
            <a:r>
              <a:rPr lang="en-US" sz="3928">
                <a:solidFill>
                  <a:schemeClr val="bg2">
                    <a:lumMod val="25000"/>
                  </a:schemeClr>
                </a:solidFill>
                <a:latin typeface="Bahnschrift Condensed" panose="020B0502040204020203" pitchFamily="34" charset="0"/>
              </a:rPr>
              <a:t>.</a:t>
            </a:r>
          </a:p>
          <a:p>
            <a:pPr algn="ctr">
              <a:lnSpc>
                <a:spcPts val="4321"/>
              </a:lnSpc>
            </a:pPr>
            <a:endParaRPr lang="en-US" sz="3928">
              <a:solidFill>
                <a:schemeClr val="bg2">
                  <a:lumMod val="25000"/>
                </a:schemeClr>
              </a:solidFill>
              <a:latin typeface="Bahnschrift Condensed" panose="020B0502040204020203" pitchFamily="34" charset="0"/>
            </a:endParaRPr>
          </a:p>
        </p:txBody>
      </p:sp>
      <p:sp>
        <p:nvSpPr>
          <p:cNvPr id="15" name="TextBox 15"/>
          <p:cNvSpPr txBox="1"/>
          <p:nvPr/>
        </p:nvSpPr>
        <p:spPr>
          <a:xfrm>
            <a:off x="12510580" y="5162550"/>
            <a:ext cx="3313434" cy="1102866"/>
          </a:xfrm>
          <a:prstGeom prst="rect">
            <a:avLst/>
          </a:prstGeom>
        </p:spPr>
        <p:txBody>
          <a:bodyPr lIns="0" tIns="0" rIns="0" bIns="0" rtlCol="0" anchor="t">
            <a:spAutoFit/>
          </a:bodyPr>
          <a:lstStyle/>
          <a:p>
            <a:pPr algn="ctr">
              <a:lnSpc>
                <a:spcPts val="4321"/>
              </a:lnSpc>
            </a:pPr>
            <a:r>
              <a:rPr lang="en-US" sz="3928">
                <a:solidFill>
                  <a:schemeClr val="bg2">
                    <a:lumMod val="25000"/>
                  </a:schemeClr>
                </a:solidFill>
                <a:latin typeface="Bahnschrift Condensed" panose="020B0502040204020203" pitchFamily="34" charset="0"/>
              </a:rPr>
              <a:t>X</a:t>
            </a:r>
            <a:r>
              <a:rPr lang="vi-VN" sz="3928">
                <a:solidFill>
                  <a:schemeClr val="bg2">
                    <a:lumMod val="25000"/>
                  </a:schemeClr>
                </a:solidFill>
                <a:latin typeface="Bahnschrift Condensed" panose="020B0502040204020203" pitchFamily="34" charset="0"/>
              </a:rPr>
              <a:t>ây dựng thực đơn ăn uống lành mạnh.</a:t>
            </a:r>
            <a:endParaRPr lang="en-US" sz="3928">
              <a:solidFill>
                <a:schemeClr val="bg2">
                  <a:lumMod val="25000"/>
                </a:schemeClr>
              </a:solidFill>
              <a:latin typeface="Bahnschrift Condensed" panose="020B0502040204020203" pitchFamily="34" charset="0"/>
            </a:endParaRPr>
          </a:p>
        </p:txBody>
      </p:sp>
      <p:sp>
        <p:nvSpPr>
          <p:cNvPr id="16" name="Freeform 16"/>
          <p:cNvSpPr/>
          <p:nvPr/>
        </p:nvSpPr>
        <p:spPr>
          <a:xfrm flipH="1">
            <a:off x="16393790" y="8166043"/>
            <a:ext cx="1201206" cy="1312723"/>
          </a:xfrm>
          <a:custGeom>
            <a:avLst/>
            <a:gdLst/>
            <a:ahLst/>
            <a:cxnLst/>
            <a:rect l="l" t="t" r="r" b="b"/>
            <a:pathLst>
              <a:path w="1201206" h="1312723">
                <a:moveTo>
                  <a:pt x="1201206" y="0"/>
                </a:moveTo>
                <a:lnTo>
                  <a:pt x="0" y="0"/>
                </a:lnTo>
                <a:lnTo>
                  <a:pt x="0" y="1312723"/>
                </a:lnTo>
                <a:lnTo>
                  <a:pt x="1201206" y="1312723"/>
                </a:lnTo>
                <a:lnTo>
                  <a:pt x="1201206" y="0"/>
                </a:lnTo>
                <a:close/>
              </a:path>
            </a:pathLst>
          </a:custGeom>
          <a:blipFill>
            <a:blip r:embed="rId7"/>
            <a:stretch>
              <a:fillRect l="-101696" r="-56400" b="-104288"/>
            </a:stretch>
          </a:blipFill>
        </p:spPr>
        <p:txBody>
          <a:bodyPr/>
          <a:lstStyle/>
          <a:p>
            <a:endParaRPr lang="en-US"/>
          </a:p>
        </p:txBody>
      </p:sp>
      <p:sp>
        <p:nvSpPr>
          <p:cNvPr id="17" name="Freeform 17"/>
          <p:cNvSpPr/>
          <p:nvPr/>
        </p:nvSpPr>
        <p:spPr>
          <a:xfrm>
            <a:off x="4367757" y="8822404"/>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18" name="Freeform 18"/>
          <p:cNvSpPr/>
          <p:nvPr/>
        </p:nvSpPr>
        <p:spPr>
          <a:xfrm>
            <a:off x="12510580" y="1248072"/>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19" name="Oval 18">
            <a:extLst>
              <a:ext uri="{FF2B5EF4-FFF2-40B4-BE49-F238E27FC236}">
                <a16:creationId xmlns:a16="http://schemas.microsoft.com/office/drawing/2014/main" id="{AB4340B4-E843-8290-E781-1CF51A97B1ED}"/>
              </a:ext>
            </a:extLst>
          </p:cNvPr>
          <p:cNvSpPr/>
          <p:nvPr/>
        </p:nvSpPr>
        <p:spPr>
          <a:xfrm>
            <a:off x="2463986" y="4418203"/>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DAAA957-8719-6B85-3158-EECCA765E801}"/>
              </a:ext>
            </a:extLst>
          </p:cNvPr>
          <p:cNvSpPr/>
          <p:nvPr/>
        </p:nvSpPr>
        <p:spPr>
          <a:xfrm>
            <a:off x="10552303" y="4395710"/>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FE2D573-4C16-4C05-8CDC-7DA1EB068C74}"/>
              </a:ext>
            </a:extLst>
          </p:cNvPr>
          <p:cNvSpPr/>
          <p:nvPr/>
        </p:nvSpPr>
        <p:spPr>
          <a:xfrm>
            <a:off x="12842772" y="4517171"/>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E11AC90-7A51-CA36-57B5-16978C38D7E3}"/>
              </a:ext>
            </a:extLst>
          </p:cNvPr>
          <p:cNvSpPr/>
          <p:nvPr/>
        </p:nvSpPr>
        <p:spPr>
          <a:xfrm>
            <a:off x="15544366" y="4517171"/>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randombar(horizontal)">
                                      <p:cBhvr>
                                        <p:cTn id="13" dur="500"/>
                                        <p:tgtEl>
                                          <p:spTgt spid="1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randombar(horizontal)">
                                      <p:cBhvr>
                                        <p:cTn id="16" dur="500"/>
                                        <p:tgtEl>
                                          <p:spTgt spid="22"/>
                                        </p:tgtEl>
                                      </p:cBhvr>
                                    </p:animEffect>
                                  </p:childTnLst>
                                </p:cTn>
                              </p:par>
                              <p:par>
                                <p:cTn id="17" presetID="14"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randombar(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heel(1)">
                                      <p:cBhvr>
                                        <p:cTn id="24" dur="2000"/>
                                        <p:tgtEl>
                                          <p:spTgt spid="8"/>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heel(1)">
                                      <p:cBhvr>
                                        <p:cTn id="27" dur="2000"/>
                                        <p:tgtEl>
                                          <p:spTgt spid="15"/>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heel(1)">
                                      <p:cBhvr>
                                        <p:cTn id="30" dur="2000"/>
                                        <p:tgtEl>
                                          <p:spTgt spid="25"/>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heel(1)">
                                      <p:cBhvr>
                                        <p:cTn id="33"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animBg="1"/>
      <p:bldP spid="22" grpId="0" animBg="1"/>
      <p:bldP spid="25"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b="1"/>
            </a:p>
          </p:txBody>
        </p:sp>
      </p:grpSp>
      <p:sp>
        <p:nvSpPr>
          <p:cNvPr id="6" name="Freeform 6"/>
          <p:cNvSpPr/>
          <p:nvPr/>
        </p:nvSpPr>
        <p:spPr>
          <a:xfrm>
            <a:off x="10439400" y="808235"/>
            <a:ext cx="5750511" cy="8436724"/>
          </a:xfrm>
          <a:custGeom>
            <a:avLst/>
            <a:gdLst/>
            <a:ahLst/>
            <a:cxnLst/>
            <a:rect l="l" t="t" r="r" b="b"/>
            <a:pathLst>
              <a:path w="6137546" h="7259463">
                <a:moveTo>
                  <a:pt x="0" y="0"/>
                </a:moveTo>
                <a:lnTo>
                  <a:pt x="6137545" y="0"/>
                </a:lnTo>
                <a:lnTo>
                  <a:pt x="6137545" y="7259462"/>
                </a:lnTo>
                <a:lnTo>
                  <a:pt x="0" y="72594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TextBox 19"/>
          <p:cNvSpPr txBox="1"/>
          <p:nvPr/>
        </p:nvSpPr>
        <p:spPr>
          <a:xfrm>
            <a:off x="1133207" y="3153740"/>
            <a:ext cx="9559702" cy="1477328"/>
          </a:xfrm>
          <a:prstGeom prst="rect">
            <a:avLst/>
          </a:prstGeom>
        </p:spPr>
        <p:txBody>
          <a:bodyPr lIns="0" tIns="0" rIns="0" bIns="0" rtlCol="0" anchor="t">
            <a:spAutoFit/>
          </a:bodyPr>
          <a:lstStyle/>
          <a:p>
            <a:pPr algn="ctr"/>
            <a:r>
              <a:rPr lang="en-US" sz="9600" b="1">
                <a:solidFill>
                  <a:srgbClr val="BE636B"/>
                </a:solidFill>
                <a:latin typeface="Bahnschrift Condensed" panose="020B0502040204020203" pitchFamily="34" charset="0"/>
              </a:rPr>
              <a:t>KHÁM PHÁ</a:t>
            </a:r>
          </a:p>
        </p:txBody>
      </p:sp>
      <p:sp>
        <p:nvSpPr>
          <p:cNvPr id="18" name="Freeform 18"/>
          <p:cNvSpPr/>
          <p:nvPr/>
        </p:nvSpPr>
        <p:spPr>
          <a:xfrm>
            <a:off x="15194721" y="1042041"/>
            <a:ext cx="1336111" cy="1329259"/>
          </a:xfrm>
          <a:custGeom>
            <a:avLst/>
            <a:gdLst/>
            <a:ahLst/>
            <a:cxnLst/>
            <a:rect l="l" t="t" r="r" b="b"/>
            <a:pathLst>
              <a:path w="1336111" h="1329259">
                <a:moveTo>
                  <a:pt x="0" y="0"/>
                </a:moveTo>
                <a:lnTo>
                  <a:pt x="1336111" y="0"/>
                </a:lnTo>
                <a:lnTo>
                  <a:pt x="1336111" y="1329259"/>
                </a:lnTo>
                <a:lnTo>
                  <a:pt x="0" y="1329259"/>
                </a:lnTo>
                <a:lnTo>
                  <a:pt x="0" y="0"/>
                </a:lnTo>
                <a:close/>
              </a:path>
            </a:pathLst>
          </a:custGeom>
          <a:blipFill>
            <a:blip r:embed="rId7"/>
            <a:stretch>
              <a:fillRect l="-224727" b="-109305"/>
            </a:stretch>
          </a:blipFill>
        </p:spPr>
        <p:txBody>
          <a:bodyPr/>
          <a:lstStyle/>
          <a:p>
            <a:endParaRPr lang="en-US"/>
          </a:p>
        </p:txBody>
      </p:sp>
      <p:pic>
        <p:nvPicPr>
          <p:cNvPr id="17" name="Picture 16">
            <a:extLst>
              <a:ext uri="{FF2B5EF4-FFF2-40B4-BE49-F238E27FC236}">
                <a16:creationId xmlns:a16="http://schemas.microsoft.com/office/drawing/2014/main" id="{4C47AD19-818A-4005-06D7-7358AF11C9B6}"/>
              </a:ext>
            </a:extLst>
          </p:cNvPr>
          <p:cNvPicPr>
            <a:picLocks noChangeAspect="1"/>
          </p:cNvPicPr>
          <p:nvPr/>
        </p:nvPicPr>
        <p:blipFill rotWithShape="1">
          <a:blip r:embed="rId8"/>
          <a:srcRect l="5746" r="4832" b="2035"/>
          <a:stretch/>
        </p:blipFill>
        <p:spPr>
          <a:xfrm>
            <a:off x="11267958" y="1562100"/>
            <a:ext cx="3926763" cy="6808708"/>
          </a:xfrm>
          <a:prstGeom prst="roundRect">
            <a:avLst>
              <a:gd name="adj" fmla="val 6996"/>
            </a:avLst>
          </a:prstGeom>
        </p:spPr>
      </p:pic>
      <p:sp>
        <p:nvSpPr>
          <p:cNvPr id="20" name="Freeform 16"/>
          <p:cNvSpPr/>
          <p:nvPr/>
        </p:nvSpPr>
        <p:spPr>
          <a:xfrm>
            <a:off x="9906000" y="7638883"/>
            <a:ext cx="1336111" cy="1329259"/>
          </a:xfrm>
          <a:custGeom>
            <a:avLst/>
            <a:gdLst/>
            <a:ahLst/>
            <a:cxnLst/>
            <a:rect l="l" t="t" r="r" b="b"/>
            <a:pathLst>
              <a:path w="1336111" h="1329259">
                <a:moveTo>
                  <a:pt x="0" y="0"/>
                </a:moveTo>
                <a:lnTo>
                  <a:pt x="1336111" y="0"/>
                </a:lnTo>
                <a:lnTo>
                  <a:pt x="1336111" y="1329259"/>
                </a:lnTo>
                <a:lnTo>
                  <a:pt x="0" y="1329259"/>
                </a:lnTo>
                <a:lnTo>
                  <a:pt x="0" y="0"/>
                </a:lnTo>
                <a:close/>
              </a:path>
            </a:pathLst>
          </a:custGeom>
          <a:blipFill>
            <a:blip r:embed="rId7"/>
            <a:stretch>
              <a:fillRect l="-224727" b="-109305"/>
            </a:stretch>
          </a:blipFill>
        </p:spPr>
        <p:txBody>
          <a:bodyPr/>
          <a:lstStyle/>
          <a:p>
            <a:endParaRPr lang="en-US"/>
          </a:p>
        </p:txBody>
      </p:sp>
    </p:spTree>
    <p:extLst>
      <p:ext uri="{BB962C8B-B14F-4D97-AF65-F5344CB8AC3E}">
        <p14:creationId xmlns:p14="http://schemas.microsoft.com/office/powerpoint/2010/main" val="35402409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173566" y="2208859"/>
            <a:ext cx="4464549" cy="6139526"/>
            <a:chOff x="0" y="0"/>
            <a:chExt cx="1175848" cy="1616994"/>
          </a:xfrm>
        </p:grpSpPr>
        <p:sp>
          <p:nvSpPr>
            <p:cNvPr id="7" name="Freeform 7"/>
            <p:cNvSpPr/>
            <p:nvPr/>
          </p:nvSpPr>
          <p:spPr>
            <a:xfrm>
              <a:off x="0" y="0"/>
              <a:ext cx="1175848" cy="1616994"/>
            </a:xfrm>
            <a:custGeom>
              <a:avLst/>
              <a:gdLst/>
              <a:ahLst/>
              <a:cxnLst/>
              <a:rect l="l" t="t" r="r" b="b"/>
              <a:pathLst>
                <a:path w="1175848" h="1616994">
                  <a:moveTo>
                    <a:pt x="88438" y="0"/>
                  </a:moveTo>
                  <a:lnTo>
                    <a:pt x="1087410" y="0"/>
                  </a:lnTo>
                  <a:cubicBezTo>
                    <a:pt x="1110865" y="0"/>
                    <a:pt x="1133360" y="9318"/>
                    <a:pt x="1149945" y="25903"/>
                  </a:cubicBezTo>
                  <a:cubicBezTo>
                    <a:pt x="1166531" y="42488"/>
                    <a:pt x="1175848" y="64983"/>
                    <a:pt x="1175848" y="88438"/>
                  </a:cubicBezTo>
                  <a:lnTo>
                    <a:pt x="1175848" y="1528556"/>
                  </a:lnTo>
                  <a:cubicBezTo>
                    <a:pt x="1175848" y="1577399"/>
                    <a:pt x="1136253" y="1616994"/>
                    <a:pt x="1087410" y="1616994"/>
                  </a:cubicBezTo>
                  <a:lnTo>
                    <a:pt x="88438" y="1616994"/>
                  </a:lnTo>
                  <a:cubicBezTo>
                    <a:pt x="39595" y="1616994"/>
                    <a:pt x="0" y="1577399"/>
                    <a:pt x="0" y="1528556"/>
                  </a:cubicBezTo>
                  <a:lnTo>
                    <a:pt x="0" y="88438"/>
                  </a:lnTo>
                  <a:cubicBezTo>
                    <a:pt x="0" y="39595"/>
                    <a:pt x="39595" y="0"/>
                    <a:pt x="88438" y="0"/>
                  </a:cubicBezTo>
                  <a:close/>
                </a:path>
              </a:pathLst>
            </a:custGeom>
            <a:solidFill>
              <a:srgbClr val="FAFAF8"/>
            </a:solidFill>
          </p:spPr>
          <p:txBody>
            <a:bodyPr/>
            <a:lstStyle/>
            <a:p>
              <a:endParaRPr lang="en-US"/>
            </a:p>
          </p:txBody>
        </p:sp>
        <p:sp>
          <p:nvSpPr>
            <p:cNvPr id="8" name="TextBox 8"/>
            <p:cNvSpPr txBox="1"/>
            <p:nvPr/>
          </p:nvSpPr>
          <p:spPr>
            <a:xfrm>
              <a:off x="0" y="-76200"/>
              <a:ext cx="1175848" cy="169319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309569" y="1712824"/>
            <a:ext cx="6098694" cy="7060925"/>
          </a:xfrm>
          <a:custGeom>
            <a:avLst/>
            <a:gdLst/>
            <a:ahLst/>
            <a:cxnLst/>
            <a:rect l="l" t="t" r="r" b="b"/>
            <a:pathLst>
              <a:path w="6098694" h="7060925">
                <a:moveTo>
                  <a:pt x="0" y="0"/>
                </a:moveTo>
                <a:lnTo>
                  <a:pt x="6098694" y="0"/>
                </a:lnTo>
                <a:lnTo>
                  <a:pt x="6098694" y="7060925"/>
                </a:lnTo>
                <a:lnTo>
                  <a:pt x="0" y="70609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401601">
            <a:off x="15994212" y="7866625"/>
            <a:ext cx="2188808" cy="2092807"/>
          </a:xfrm>
          <a:custGeom>
            <a:avLst/>
            <a:gdLst/>
            <a:ahLst/>
            <a:cxnLst/>
            <a:rect l="l" t="t" r="r" b="b"/>
            <a:pathLst>
              <a:path w="2188808" h="2092807">
                <a:moveTo>
                  <a:pt x="0" y="0"/>
                </a:moveTo>
                <a:lnTo>
                  <a:pt x="2188808" y="0"/>
                </a:lnTo>
                <a:lnTo>
                  <a:pt x="2188808" y="2092808"/>
                </a:lnTo>
                <a:lnTo>
                  <a:pt x="0" y="2092808"/>
                </a:lnTo>
                <a:lnTo>
                  <a:pt x="0" y="0"/>
                </a:lnTo>
                <a:close/>
              </a:path>
            </a:pathLst>
          </a:custGeom>
          <a:blipFill>
            <a:blip r:embed="rId7">
              <a:duotone>
                <a:prstClr val="black"/>
                <a:schemeClr val="accent5">
                  <a:tint val="45000"/>
                  <a:satMod val="400000"/>
                </a:schemeClr>
              </a:duotone>
            </a:blip>
            <a:stretch>
              <a:fillRect/>
            </a:stretch>
          </a:blipFill>
        </p:spPr>
        <p:txBody>
          <a:bodyPr/>
          <a:lstStyle/>
          <a:p>
            <a:endParaRPr lang="en-US"/>
          </a:p>
        </p:txBody>
      </p:sp>
      <p:sp>
        <p:nvSpPr>
          <p:cNvPr id="11" name="TextBox 11"/>
          <p:cNvSpPr txBox="1"/>
          <p:nvPr/>
        </p:nvSpPr>
        <p:spPr>
          <a:xfrm>
            <a:off x="2403963" y="1464405"/>
            <a:ext cx="8246291" cy="1661993"/>
          </a:xfrm>
          <a:prstGeom prst="rect">
            <a:avLst/>
          </a:prstGeom>
        </p:spPr>
        <p:txBody>
          <a:bodyPr wrap="square" lIns="0" tIns="0" rIns="0" bIns="0" rtlCol="0" anchor="t">
            <a:spAutoFit/>
          </a:bodyPr>
          <a:lstStyle/>
          <a:p>
            <a:pPr algn="ctr"/>
            <a:r>
              <a:rPr lang="en-US" sz="5400">
                <a:solidFill>
                  <a:srgbClr val="BE636B"/>
                </a:solidFill>
                <a:latin typeface="Bahnschrift Condensed" panose="020B0502040204020203" pitchFamily="34" charset="0"/>
              </a:rPr>
              <a:t>Đọc thông tin sau, thảo luận với bạn và trả lời các câu hỏi</a:t>
            </a:r>
          </a:p>
        </p:txBody>
      </p:sp>
      <p:sp>
        <p:nvSpPr>
          <p:cNvPr id="12" name="Freeform 12"/>
          <p:cNvSpPr/>
          <p:nvPr/>
        </p:nvSpPr>
        <p:spPr>
          <a:xfrm rot="-401601" flipH="1">
            <a:off x="-23526" y="1263211"/>
            <a:ext cx="2188808" cy="2092807"/>
          </a:xfrm>
          <a:custGeom>
            <a:avLst/>
            <a:gdLst/>
            <a:ahLst/>
            <a:cxnLst/>
            <a:rect l="l" t="t" r="r" b="b"/>
            <a:pathLst>
              <a:path w="2188808" h="2092807">
                <a:moveTo>
                  <a:pt x="2188808" y="0"/>
                </a:moveTo>
                <a:lnTo>
                  <a:pt x="0" y="0"/>
                </a:lnTo>
                <a:lnTo>
                  <a:pt x="0" y="2092808"/>
                </a:lnTo>
                <a:lnTo>
                  <a:pt x="2188808" y="2092808"/>
                </a:lnTo>
                <a:lnTo>
                  <a:pt x="2188808" y="0"/>
                </a:lnTo>
                <a:close/>
              </a:path>
            </a:pathLst>
          </a:custGeom>
          <a:blipFill>
            <a:blip r:embed="rId7">
              <a:duotone>
                <a:prstClr val="black"/>
                <a:schemeClr val="accent5">
                  <a:tint val="45000"/>
                  <a:satMod val="400000"/>
                </a:schemeClr>
              </a:duotone>
            </a:blip>
            <a:stretch>
              <a:fillRect/>
            </a:stretch>
          </a:blipFill>
        </p:spPr>
        <p:txBody>
          <a:bodyPr/>
          <a:lstStyle/>
          <a:p>
            <a:endParaRPr lang="en-US"/>
          </a:p>
        </p:txBody>
      </p:sp>
      <p:sp>
        <p:nvSpPr>
          <p:cNvPr id="13" name="Freeform 13"/>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8"/>
            <a:stretch>
              <a:fillRect/>
            </a:stretch>
          </a:blipFill>
        </p:spPr>
        <p:txBody>
          <a:bodyPr/>
          <a:lstStyle/>
          <a:p>
            <a:endParaRPr lang="en-US"/>
          </a:p>
        </p:txBody>
      </p:sp>
      <p:sp>
        <p:nvSpPr>
          <p:cNvPr id="14" name="TextBox 14"/>
          <p:cNvSpPr txBox="1"/>
          <p:nvPr/>
        </p:nvSpPr>
        <p:spPr>
          <a:xfrm>
            <a:off x="1607116" y="3782569"/>
            <a:ext cx="8702453" cy="4856073"/>
          </a:xfrm>
          <a:prstGeom prst="rect">
            <a:avLst/>
          </a:prstGeom>
        </p:spPr>
        <p:txBody>
          <a:bodyPr lIns="0" tIns="0" rIns="0" bIns="0" rtlCol="0" anchor="t">
            <a:spAutoFit/>
          </a:bodyPr>
          <a:lstStyle/>
          <a:p>
            <a:pPr algn="just">
              <a:lnSpc>
                <a:spcPts val="5485"/>
              </a:lnSpc>
            </a:pPr>
            <a:r>
              <a:rPr lang="vi-VN" sz="3600">
                <a:solidFill>
                  <a:srgbClr val="BE636B"/>
                </a:solidFill>
                <a:latin typeface="Bahnschrift Condensed" panose="020B0502040204020203" pitchFamily="34" charset="0"/>
              </a:rPr>
              <a:t>Theo Tổ chức Y tế Thế giới (WHO), lượng muối tối đa mà một người trưởng thành có thể tiêu thụ là 5 g/ngày. Hiện nay, người Việt Nam đang ăn khoảng 12-15 g/ngày</a:t>
            </a:r>
            <a:r>
              <a:rPr lang="en-US" sz="3600">
                <a:solidFill>
                  <a:srgbClr val="BE636B"/>
                </a:solidFill>
                <a:latin typeface="Bahnschrift Condensed" panose="020B0502040204020203" pitchFamily="34" charset="0"/>
              </a:rPr>
              <a:t>,</a:t>
            </a:r>
            <a:r>
              <a:rPr lang="vi-VN" sz="3600">
                <a:solidFill>
                  <a:srgbClr val="BE636B"/>
                </a:solidFill>
                <a:latin typeface="Bahnschrift Condensed" panose="020B0502040204020203" pitchFamily="34" charset="0"/>
              </a:rPr>
              <a:t> cao gấp 2-3 lần khuyến cáo của Tổ chức Y tế Thế giới. </a:t>
            </a:r>
            <a:endParaRPr lang="en-US" sz="3600">
              <a:solidFill>
                <a:srgbClr val="BE636B"/>
              </a:solidFill>
              <a:latin typeface="Bahnschrift Condensed" panose="020B0502040204020203" pitchFamily="34" charset="0"/>
            </a:endParaRPr>
          </a:p>
          <a:p>
            <a:pPr algn="just">
              <a:lnSpc>
                <a:spcPts val="5485"/>
              </a:lnSpc>
            </a:pPr>
            <a:r>
              <a:rPr lang="vi-VN" sz="3600">
                <a:solidFill>
                  <a:srgbClr val="BE636B"/>
                </a:solidFill>
                <a:latin typeface="Bahnschrift Condensed" panose="020B0502040204020203" pitchFamily="34" charset="0"/>
              </a:rPr>
              <a:t>Giảm lượng muối trong chế độ ăn h</a:t>
            </a:r>
            <a:r>
              <a:rPr lang="en-US" sz="3600">
                <a:solidFill>
                  <a:srgbClr val="BE636B"/>
                </a:solidFill>
                <a:latin typeface="Bahnschrift Condensed" panose="020B0502040204020203" pitchFamily="34" charset="0"/>
              </a:rPr>
              <a:t>ằ</a:t>
            </a:r>
            <a:r>
              <a:rPr lang="vi-VN" sz="3600">
                <a:solidFill>
                  <a:srgbClr val="BE636B"/>
                </a:solidFill>
                <a:latin typeface="Bahnschrift Condensed" panose="020B0502040204020203" pitchFamily="34" charset="0"/>
              </a:rPr>
              <a:t>ng ngày là việc làm quan trọng giúp hạn chế các nguy cơ về sức kh</a:t>
            </a:r>
            <a:r>
              <a:rPr lang="en-US" sz="3600">
                <a:solidFill>
                  <a:srgbClr val="BE636B"/>
                </a:solidFill>
                <a:latin typeface="Bahnschrift Condensed" panose="020B0502040204020203" pitchFamily="34" charset="0"/>
              </a:rPr>
              <a:t>oẻ</a:t>
            </a:r>
            <a:r>
              <a:rPr lang="vi-VN" sz="3600">
                <a:solidFill>
                  <a:srgbClr val="BE636B"/>
                </a:solidFill>
                <a:latin typeface="Bahnschrift Condensed" panose="020B0502040204020203" pitchFamily="34" charset="0"/>
              </a:rPr>
              <a:t> như các bệnh về tim mạch, thận</a:t>
            </a:r>
            <a:r>
              <a:rPr lang="en-US" sz="3600">
                <a:solidFill>
                  <a:srgbClr val="BE636B"/>
                </a:solidFill>
                <a:latin typeface="Bahnschrift Condensed" panose="020B0502040204020203" pitchFamily="34" charset="0"/>
              </a:rPr>
              <a:t>,…</a:t>
            </a:r>
          </a:p>
        </p:txBody>
      </p:sp>
      <p:sp>
        <p:nvSpPr>
          <p:cNvPr id="15" name="Freeform 15"/>
          <p:cNvSpPr/>
          <p:nvPr/>
        </p:nvSpPr>
        <p:spPr>
          <a:xfrm>
            <a:off x="219188" y="8979238"/>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17" name="TextBox 11">
            <a:extLst>
              <a:ext uri="{FF2B5EF4-FFF2-40B4-BE49-F238E27FC236}">
                <a16:creationId xmlns:a16="http://schemas.microsoft.com/office/drawing/2014/main" id="{9D9DF6AA-ADB3-0311-D858-861009CAB9B2}"/>
              </a:ext>
            </a:extLst>
          </p:cNvPr>
          <p:cNvSpPr txBox="1"/>
          <p:nvPr/>
        </p:nvSpPr>
        <p:spPr>
          <a:xfrm>
            <a:off x="428853" y="156369"/>
            <a:ext cx="4749480" cy="615553"/>
          </a:xfrm>
          <a:prstGeom prst="rect">
            <a:avLst/>
          </a:prstGeom>
        </p:spPr>
        <p:txBody>
          <a:bodyPr wrap="square" lIns="0" tIns="0" rIns="0" bIns="0" rtlCol="0" anchor="t">
            <a:spAutoFit/>
          </a:bodyPr>
          <a:lstStyle/>
          <a:p>
            <a:pPr algn="l"/>
            <a:r>
              <a:rPr lang="en-US" sz="4000">
                <a:solidFill>
                  <a:srgbClr val="5E8D76"/>
                </a:solidFill>
                <a:latin typeface="Montserrat SemiBold" panose="00000700000000000000" pitchFamily="2" charset="0"/>
              </a:rPr>
              <a:t>HOẠT ĐỘNG 1</a:t>
            </a:r>
          </a:p>
        </p:txBody>
      </p:sp>
      <p:cxnSp>
        <p:nvCxnSpPr>
          <p:cNvPr id="20" name="Connector: Elbow 19">
            <a:extLst>
              <a:ext uri="{FF2B5EF4-FFF2-40B4-BE49-F238E27FC236}">
                <a16:creationId xmlns:a16="http://schemas.microsoft.com/office/drawing/2014/main" id="{A3BC8D21-928B-636C-4186-E0CC41954026}"/>
              </a:ext>
            </a:extLst>
          </p:cNvPr>
          <p:cNvCxnSpPr>
            <a:cxnSpLocks/>
          </p:cNvCxnSpPr>
          <p:nvPr/>
        </p:nvCxnSpPr>
        <p:spPr>
          <a:xfrm flipV="1">
            <a:off x="1420668" y="3597340"/>
            <a:ext cx="2011924" cy="1600200"/>
          </a:xfrm>
          <a:prstGeom prst="bentConnector3">
            <a:avLst>
              <a:gd name="adj1" fmla="val -958"/>
            </a:avLst>
          </a:prstGeom>
          <a:ln w="28575">
            <a:solidFill>
              <a:srgbClr val="8CDCE8"/>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79316A67-595F-3226-59C9-FA7C70831444}"/>
              </a:ext>
            </a:extLst>
          </p:cNvPr>
          <p:cNvCxnSpPr>
            <a:cxnSpLocks/>
          </p:cNvCxnSpPr>
          <p:nvPr/>
        </p:nvCxnSpPr>
        <p:spPr>
          <a:xfrm flipV="1">
            <a:off x="1278588" y="3415720"/>
            <a:ext cx="2880000" cy="2160000"/>
          </a:xfrm>
          <a:prstGeom prst="bentConnector3">
            <a:avLst>
              <a:gd name="adj1" fmla="val -892"/>
            </a:avLst>
          </a:prstGeom>
          <a:ln w="28575">
            <a:solidFill>
              <a:srgbClr val="8CDCE8"/>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A2F726F5-0B78-71B3-7900-96F341FA0720}"/>
              </a:ext>
            </a:extLst>
          </p:cNvPr>
          <p:cNvCxnSpPr>
            <a:cxnSpLocks/>
          </p:cNvCxnSpPr>
          <p:nvPr/>
        </p:nvCxnSpPr>
        <p:spPr>
          <a:xfrm rot="5400000" flipH="1" flipV="1">
            <a:off x="8735399" y="6800284"/>
            <a:ext cx="2011924" cy="1600200"/>
          </a:xfrm>
          <a:prstGeom prst="bentConnector3">
            <a:avLst>
              <a:gd name="adj1" fmla="val -958"/>
            </a:avLst>
          </a:prstGeom>
          <a:ln w="28575">
            <a:solidFill>
              <a:srgbClr val="8CDCE8"/>
            </a:solidFill>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AA1DC43-BA4E-B081-AA30-6569705769DF}"/>
              </a:ext>
            </a:extLst>
          </p:cNvPr>
          <p:cNvCxnSpPr>
            <a:cxnSpLocks/>
          </p:cNvCxnSpPr>
          <p:nvPr/>
        </p:nvCxnSpPr>
        <p:spPr>
          <a:xfrm rot="5400000" flipH="1" flipV="1">
            <a:off x="8224200" y="6273048"/>
            <a:ext cx="2880000" cy="2160000"/>
          </a:xfrm>
          <a:prstGeom prst="bentConnector3">
            <a:avLst>
              <a:gd name="adj1" fmla="val -892"/>
            </a:avLst>
          </a:prstGeom>
          <a:ln w="28575">
            <a:solidFill>
              <a:srgbClr val="8CDCE8"/>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803ABCAD-273E-E5FF-0F1A-60FDFD87E2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22122" y="2476500"/>
            <a:ext cx="3946477" cy="4724400"/>
          </a:xfrm>
          <a:prstGeom prst="roundRect">
            <a:avLst>
              <a:gd name="adj" fmla="val 11038"/>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273278" y="2437003"/>
            <a:ext cx="13741444" cy="6679101"/>
            <a:chOff x="0" y="0"/>
            <a:chExt cx="3619146" cy="1292900"/>
          </a:xfrm>
        </p:grpSpPr>
        <p:sp>
          <p:nvSpPr>
            <p:cNvPr id="8" name="Freeform 8"/>
            <p:cNvSpPr/>
            <p:nvPr/>
          </p:nvSpPr>
          <p:spPr>
            <a:xfrm>
              <a:off x="0" y="0"/>
              <a:ext cx="3619146" cy="1292900"/>
            </a:xfrm>
            <a:custGeom>
              <a:avLst/>
              <a:gdLst/>
              <a:ahLst/>
              <a:cxnLst/>
              <a:rect l="l" t="t" r="r" b="b"/>
              <a:pathLst>
                <a:path w="3619146" h="1292900">
                  <a:moveTo>
                    <a:pt x="28733" y="0"/>
                  </a:moveTo>
                  <a:lnTo>
                    <a:pt x="3590412" y="0"/>
                  </a:lnTo>
                  <a:cubicBezTo>
                    <a:pt x="3598033" y="0"/>
                    <a:pt x="3605342" y="3027"/>
                    <a:pt x="3610730" y="8416"/>
                  </a:cubicBezTo>
                  <a:cubicBezTo>
                    <a:pt x="3616118" y="13804"/>
                    <a:pt x="3619146" y="21113"/>
                    <a:pt x="3619146" y="28733"/>
                  </a:cubicBezTo>
                  <a:lnTo>
                    <a:pt x="3619146" y="1264167"/>
                  </a:lnTo>
                  <a:cubicBezTo>
                    <a:pt x="3619146" y="1271787"/>
                    <a:pt x="3616118" y="1279095"/>
                    <a:pt x="3610730" y="1284484"/>
                  </a:cubicBezTo>
                  <a:cubicBezTo>
                    <a:pt x="3605342" y="1289873"/>
                    <a:pt x="3598033" y="1292900"/>
                    <a:pt x="3590412" y="1292900"/>
                  </a:cubicBezTo>
                  <a:lnTo>
                    <a:pt x="28733" y="1292900"/>
                  </a:lnTo>
                  <a:cubicBezTo>
                    <a:pt x="21113" y="1292900"/>
                    <a:pt x="13804" y="1289873"/>
                    <a:pt x="8416" y="1284484"/>
                  </a:cubicBezTo>
                  <a:cubicBezTo>
                    <a:pt x="3027" y="1279095"/>
                    <a:pt x="0" y="1271787"/>
                    <a:pt x="0" y="1264167"/>
                  </a:cubicBezTo>
                  <a:lnTo>
                    <a:pt x="0" y="28733"/>
                  </a:lnTo>
                  <a:cubicBezTo>
                    <a:pt x="0" y="21113"/>
                    <a:pt x="3027" y="13804"/>
                    <a:pt x="8416" y="8416"/>
                  </a:cubicBezTo>
                  <a:cubicBezTo>
                    <a:pt x="13804" y="3027"/>
                    <a:pt x="21113" y="0"/>
                    <a:pt x="28733" y="0"/>
                  </a:cubicBezTo>
                  <a:close/>
                </a:path>
              </a:pathLst>
            </a:custGeom>
            <a:solidFill>
              <a:srgbClr val="95D551"/>
            </a:solidFill>
          </p:spPr>
          <p:txBody>
            <a:bodyPr/>
            <a:lstStyle/>
            <a:p>
              <a:endParaRPr lang="en-US"/>
            </a:p>
          </p:txBody>
        </p:sp>
        <p:sp>
          <p:nvSpPr>
            <p:cNvPr id="9" name="TextBox 9"/>
            <p:cNvSpPr txBox="1"/>
            <p:nvPr/>
          </p:nvSpPr>
          <p:spPr>
            <a:xfrm>
              <a:off x="0" y="-76200"/>
              <a:ext cx="3619146" cy="13691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599273" y="2781300"/>
            <a:ext cx="13089455" cy="5909012"/>
            <a:chOff x="0" y="0"/>
            <a:chExt cx="3447428" cy="1143831"/>
          </a:xfrm>
        </p:grpSpPr>
        <p:sp>
          <p:nvSpPr>
            <p:cNvPr id="11" name="Freeform 11"/>
            <p:cNvSpPr/>
            <p:nvPr/>
          </p:nvSpPr>
          <p:spPr>
            <a:xfrm>
              <a:off x="0" y="0"/>
              <a:ext cx="3447428" cy="1143831"/>
            </a:xfrm>
            <a:custGeom>
              <a:avLst/>
              <a:gdLst/>
              <a:ahLst/>
              <a:cxnLst/>
              <a:rect l="l" t="t" r="r" b="b"/>
              <a:pathLst>
                <a:path w="3447428" h="1143831">
                  <a:moveTo>
                    <a:pt x="30165" y="0"/>
                  </a:moveTo>
                  <a:lnTo>
                    <a:pt x="3417264" y="0"/>
                  </a:lnTo>
                  <a:cubicBezTo>
                    <a:pt x="3433923" y="0"/>
                    <a:pt x="3447428" y="13505"/>
                    <a:pt x="3447428" y="30165"/>
                  </a:cubicBezTo>
                  <a:lnTo>
                    <a:pt x="3447428" y="1113666"/>
                  </a:lnTo>
                  <a:cubicBezTo>
                    <a:pt x="3447428" y="1121666"/>
                    <a:pt x="3444250" y="1129339"/>
                    <a:pt x="3438593" y="1134996"/>
                  </a:cubicBezTo>
                  <a:cubicBezTo>
                    <a:pt x="3432936" y="1140653"/>
                    <a:pt x="3425264" y="1143831"/>
                    <a:pt x="3417264" y="1143831"/>
                  </a:cubicBezTo>
                  <a:lnTo>
                    <a:pt x="30165" y="1143831"/>
                  </a:lnTo>
                  <a:cubicBezTo>
                    <a:pt x="22164" y="1143831"/>
                    <a:pt x="14492" y="1140653"/>
                    <a:pt x="8835" y="1134996"/>
                  </a:cubicBezTo>
                  <a:cubicBezTo>
                    <a:pt x="3178" y="1129339"/>
                    <a:pt x="0" y="1121666"/>
                    <a:pt x="0" y="1113666"/>
                  </a:cubicBezTo>
                  <a:lnTo>
                    <a:pt x="0" y="30165"/>
                  </a:lnTo>
                  <a:cubicBezTo>
                    <a:pt x="0" y="22164"/>
                    <a:pt x="3178" y="14492"/>
                    <a:pt x="8835" y="8835"/>
                  </a:cubicBezTo>
                  <a:cubicBezTo>
                    <a:pt x="14492" y="3178"/>
                    <a:pt x="22164" y="0"/>
                    <a:pt x="30165" y="0"/>
                  </a:cubicBezTo>
                  <a:close/>
                </a:path>
              </a:pathLst>
            </a:custGeom>
            <a:solidFill>
              <a:srgbClr val="FAFAF8"/>
            </a:solidFill>
          </p:spPr>
          <p:txBody>
            <a:bodyPr/>
            <a:lstStyle/>
            <a:p>
              <a:endParaRPr lang="en-US"/>
            </a:p>
          </p:txBody>
        </p:sp>
        <p:sp>
          <p:nvSpPr>
            <p:cNvPr id="12" name="TextBox 12"/>
            <p:cNvSpPr txBox="1"/>
            <p:nvPr/>
          </p:nvSpPr>
          <p:spPr>
            <a:xfrm>
              <a:off x="0" y="-76200"/>
              <a:ext cx="3447428" cy="122003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2722511" y="2926343"/>
            <a:ext cx="13226526" cy="607730"/>
          </a:xfrm>
          <a:prstGeom prst="rect">
            <a:avLst/>
          </a:prstGeom>
        </p:spPr>
        <p:txBody>
          <a:bodyPr wrap="square" lIns="0" tIns="0" rIns="0" bIns="0" rtlCol="0" anchor="t">
            <a:spAutoFit/>
          </a:bodyPr>
          <a:lstStyle/>
          <a:p>
            <a:pPr algn="l">
              <a:lnSpc>
                <a:spcPts val="5021"/>
              </a:lnSpc>
            </a:pPr>
            <a:r>
              <a:rPr lang="en-US" sz="4000" b="1">
                <a:solidFill>
                  <a:srgbClr val="BE636B"/>
                </a:solidFill>
                <a:latin typeface="Bahnschrift Condensed" panose="020B0502040204020203" pitchFamily="34" charset="0"/>
              </a:rPr>
              <a:t>Đọc thông tin ở Hoạt động 1 (trang 57, BH STEM 5) và trả lời các câu hỏi sau:</a:t>
            </a:r>
          </a:p>
        </p:txBody>
      </p:sp>
      <p:sp>
        <p:nvSpPr>
          <p:cNvPr id="14" name="TextBox 14"/>
          <p:cNvSpPr txBox="1"/>
          <p:nvPr/>
        </p:nvSpPr>
        <p:spPr>
          <a:xfrm>
            <a:off x="2928933" y="4563656"/>
            <a:ext cx="7378212" cy="1477328"/>
          </a:xfrm>
          <a:prstGeom prst="rect">
            <a:avLst/>
          </a:prstGeom>
        </p:spPr>
        <p:txBody>
          <a:bodyPr wrap="square" lIns="0" tIns="0" rIns="0" bIns="0" rtlCol="0" anchor="t">
            <a:spAutoFit/>
          </a:bodyPr>
          <a:lstStyle/>
          <a:p>
            <a:r>
              <a:rPr lang="vi-VN" sz="3200">
                <a:solidFill>
                  <a:srgbClr val="BE636B"/>
                </a:solidFill>
                <a:latin typeface="Bahnschrift Condensed" panose="020B0502040204020203" pitchFamily="34" charset="0"/>
              </a:rPr>
              <a:t>Tổ chức Y tế Thế giới đã khuyến cáo trung bình một người trưởng thành nên tiêu thụ khoảng bao nhiêu gam muối mỗi ngày?</a:t>
            </a:r>
            <a:endParaRPr lang="en-US" sz="3200">
              <a:solidFill>
                <a:srgbClr val="BE636B"/>
              </a:solidFill>
              <a:latin typeface="Bahnschrift Condensed" panose="020B0502040204020203" pitchFamily="34" charset="0"/>
            </a:endParaRPr>
          </a:p>
        </p:txBody>
      </p:sp>
      <p:sp>
        <p:nvSpPr>
          <p:cNvPr id="15" name="AutoShape 15"/>
          <p:cNvSpPr/>
          <p:nvPr/>
        </p:nvSpPr>
        <p:spPr>
          <a:xfrm>
            <a:off x="11201400" y="5393090"/>
            <a:ext cx="3600000" cy="0"/>
          </a:xfrm>
          <a:prstGeom prst="line">
            <a:avLst/>
          </a:prstGeom>
          <a:ln w="38100" cap="flat">
            <a:solidFill>
              <a:srgbClr val="F07167"/>
            </a:solidFill>
            <a:prstDash val="sysDot"/>
            <a:headEnd type="none" w="sm" len="sm"/>
            <a:tailEnd type="none" w="sm" len="sm"/>
          </a:ln>
        </p:spPr>
        <p:txBody>
          <a:bodyPr/>
          <a:lstStyle/>
          <a:p>
            <a:endParaRPr lang="en-US"/>
          </a:p>
        </p:txBody>
      </p:sp>
      <p:sp>
        <p:nvSpPr>
          <p:cNvPr id="16" name="AutoShape 16"/>
          <p:cNvSpPr/>
          <p:nvPr/>
        </p:nvSpPr>
        <p:spPr>
          <a:xfrm>
            <a:off x="11201400" y="6782442"/>
            <a:ext cx="3600000" cy="0"/>
          </a:xfrm>
          <a:prstGeom prst="line">
            <a:avLst/>
          </a:prstGeom>
          <a:ln w="38100" cap="flat">
            <a:solidFill>
              <a:srgbClr val="F07167"/>
            </a:solidFill>
            <a:prstDash val="sysDot"/>
            <a:headEnd type="none" w="sm" len="sm"/>
            <a:tailEnd type="none" w="sm" len="sm"/>
          </a:ln>
        </p:spPr>
        <p:txBody>
          <a:bodyPr/>
          <a:lstStyle/>
          <a:p>
            <a:endParaRPr lang="en-US"/>
          </a:p>
        </p:txBody>
      </p:sp>
      <p:sp>
        <p:nvSpPr>
          <p:cNvPr id="17" name="AutoShape 17"/>
          <p:cNvSpPr/>
          <p:nvPr/>
        </p:nvSpPr>
        <p:spPr>
          <a:xfrm>
            <a:off x="11201400" y="8212490"/>
            <a:ext cx="3600000" cy="0"/>
          </a:xfrm>
          <a:prstGeom prst="line">
            <a:avLst/>
          </a:prstGeom>
          <a:ln w="38100" cap="flat">
            <a:solidFill>
              <a:srgbClr val="F07167"/>
            </a:solidFill>
            <a:prstDash val="sysDot"/>
            <a:headEnd type="none" w="sm" len="sm"/>
            <a:tailEnd type="none" w="sm" len="sm"/>
          </a:ln>
        </p:spPr>
        <p:txBody>
          <a:bodyPr/>
          <a:lstStyle/>
          <a:p>
            <a:endParaRPr lang="en-US"/>
          </a:p>
        </p:txBody>
      </p:sp>
      <p:sp>
        <p:nvSpPr>
          <p:cNvPr id="19" name="Freeform 19"/>
          <p:cNvSpPr/>
          <p:nvPr/>
        </p:nvSpPr>
        <p:spPr>
          <a:xfrm>
            <a:off x="15531895" y="821777"/>
            <a:ext cx="3454811" cy="3417562"/>
          </a:xfrm>
          <a:custGeom>
            <a:avLst/>
            <a:gdLst/>
            <a:ahLst/>
            <a:cxnLst/>
            <a:rect l="l" t="t" r="r" b="b"/>
            <a:pathLst>
              <a:path w="3454811" h="3417562">
                <a:moveTo>
                  <a:pt x="0" y="0"/>
                </a:moveTo>
                <a:lnTo>
                  <a:pt x="3454810" y="0"/>
                </a:lnTo>
                <a:lnTo>
                  <a:pt x="3454810" y="3417562"/>
                </a:lnTo>
                <a:lnTo>
                  <a:pt x="0" y="3417562"/>
                </a:lnTo>
                <a:lnTo>
                  <a:pt x="0" y="0"/>
                </a:lnTo>
                <a:close/>
              </a:path>
            </a:pathLst>
          </a:custGeom>
          <a:blipFill>
            <a:blip r:embed="rId5"/>
            <a:stretch>
              <a:fillRect/>
            </a:stretch>
          </a:blipFill>
        </p:spPr>
        <p:txBody>
          <a:bodyPr/>
          <a:lstStyle/>
          <a:p>
            <a:endParaRPr lang="en-US"/>
          </a:p>
        </p:txBody>
      </p:sp>
      <p:sp>
        <p:nvSpPr>
          <p:cNvPr id="20" name="Freeform 20"/>
          <p:cNvSpPr/>
          <p:nvPr/>
        </p:nvSpPr>
        <p:spPr>
          <a:xfrm flipH="1">
            <a:off x="277249" y="7508489"/>
            <a:ext cx="2756024" cy="2726309"/>
          </a:xfrm>
          <a:custGeom>
            <a:avLst/>
            <a:gdLst/>
            <a:ahLst/>
            <a:cxnLst/>
            <a:rect l="l" t="t" r="r" b="b"/>
            <a:pathLst>
              <a:path w="2756024" h="2726309">
                <a:moveTo>
                  <a:pt x="2756024" y="0"/>
                </a:moveTo>
                <a:lnTo>
                  <a:pt x="0" y="0"/>
                </a:lnTo>
                <a:lnTo>
                  <a:pt x="0" y="2726309"/>
                </a:lnTo>
                <a:lnTo>
                  <a:pt x="2756024" y="2726309"/>
                </a:lnTo>
                <a:lnTo>
                  <a:pt x="2756024" y="0"/>
                </a:lnTo>
                <a:close/>
              </a:path>
            </a:pathLst>
          </a:custGeom>
          <a:blipFill>
            <a:blip r:embed="rId5"/>
            <a:stretch>
              <a:fillRect/>
            </a:stretch>
          </a:blipFill>
        </p:spPr>
        <p:txBody>
          <a:bodyPr/>
          <a:lstStyle/>
          <a:p>
            <a:endParaRPr lang="en-US"/>
          </a:p>
        </p:txBody>
      </p:sp>
      <p:sp>
        <p:nvSpPr>
          <p:cNvPr id="21" name="Freeform 21"/>
          <p:cNvSpPr/>
          <p:nvPr/>
        </p:nvSpPr>
        <p:spPr>
          <a:xfrm>
            <a:off x="315543" y="2320104"/>
            <a:ext cx="2406968" cy="1212478"/>
          </a:xfrm>
          <a:custGeom>
            <a:avLst/>
            <a:gdLst/>
            <a:ahLst/>
            <a:cxnLst/>
            <a:rect l="l" t="t" r="r" b="b"/>
            <a:pathLst>
              <a:path w="2406968" h="1212478">
                <a:moveTo>
                  <a:pt x="0" y="0"/>
                </a:moveTo>
                <a:lnTo>
                  <a:pt x="2406968" y="0"/>
                </a:lnTo>
                <a:lnTo>
                  <a:pt x="2406968" y="1212477"/>
                </a:lnTo>
                <a:lnTo>
                  <a:pt x="0" y="1212477"/>
                </a:lnTo>
                <a:lnTo>
                  <a:pt x="0" y="0"/>
                </a:lnTo>
                <a:close/>
              </a:path>
            </a:pathLst>
          </a:custGeom>
          <a:blipFill>
            <a:blip r:embed="rId6"/>
            <a:stretch>
              <a:fillRect r="-21017"/>
            </a:stretch>
          </a:blipFill>
        </p:spPr>
        <p:txBody>
          <a:bodyPr/>
          <a:lstStyle/>
          <a:p>
            <a:endParaRPr lang="en-US"/>
          </a:p>
        </p:txBody>
      </p:sp>
      <p:sp>
        <p:nvSpPr>
          <p:cNvPr id="22" name="Freeform 22"/>
          <p:cNvSpPr/>
          <p:nvPr/>
        </p:nvSpPr>
        <p:spPr>
          <a:xfrm flipH="1">
            <a:off x="15874792" y="8716139"/>
            <a:ext cx="2115177" cy="1065492"/>
          </a:xfrm>
          <a:custGeom>
            <a:avLst/>
            <a:gdLst/>
            <a:ahLst/>
            <a:cxnLst/>
            <a:rect l="l" t="t" r="r" b="b"/>
            <a:pathLst>
              <a:path w="2115177" h="1065492">
                <a:moveTo>
                  <a:pt x="2115178" y="0"/>
                </a:moveTo>
                <a:lnTo>
                  <a:pt x="0" y="0"/>
                </a:lnTo>
                <a:lnTo>
                  <a:pt x="0" y="1065492"/>
                </a:lnTo>
                <a:lnTo>
                  <a:pt x="2115178" y="1065492"/>
                </a:lnTo>
                <a:lnTo>
                  <a:pt x="2115178" y="0"/>
                </a:lnTo>
                <a:close/>
              </a:path>
            </a:pathLst>
          </a:custGeom>
          <a:blipFill>
            <a:blip r:embed="rId6"/>
            <a:stretch>
              <a:fillRect r="-21017"/>
            </a:stretch>
          </a:blipFill>
        </p:spPr>
        <p:txBody>
          <a:bodyPr/>
          <a:lstStyle/>
          <a:p>
            <a:endParaRPr lang="en-US"/>
          </a:p>
        </p:txBody>
      </p:sp>
      <p:sp>
        <p:nvSpPr>
          <p:cNvPr id="23" name="TextBox 5">
            <a:extLst>
              <a:ext uri="{FF2B5EF4-FFF2-40B4-BE49-F238E27FC236}">
                <a16:creationId xmlns:a16="http://schemas.microsoft.com/office/drawing/2014/main" id="{3AB55DCB-3A55-EC1B-AF81-648EB5E975B6}"/>
              </a:ext>
            </a:extLst>
          </p:cNvPr>
          <p:cNvSpPr txBox="1"/>
          <p:nvPr/>
        </p:nvSpPr>
        <p:spPr>
          <a:xfrm>
            <a:off x="2626982" y="1060327"/>
            <a:ext cx="12972521" cy="1107996"/>
          </a:xfrm>
          <a:prstGeom prst="rect">
            <a:avLst/>
          </a:prstGeom>
        </p:spPr>
        <p:txBody>
          <a:bodyPr lIns="0" tIns="0" rIns="0" bIns="0" rtlCol="0" anchor="t">
            <a:spAutoFit/>
          </a:bodyPr>
          <a:lstStyle/>
          <a:p>
            <a:pPr algn="ctr"/>
            <a:r>
              <a:rPr lang="en-US" sz="7200">
                <a:solidFill>
                  <a:srgbClr val="665B82"/>
                </a:solidFill>
                <a:latin typeface="Bahnschrift SemiBold" panose="020B0502040204020203" pitchFamily="34" charset="0"/>
              </a:rPr>
              <a:t>PHIẾU HỌC TẬP SỐ 1</a:t>
            </a:r>
          </a:p>
        </p:txBody>
      </p:sp>
      <p:sp>
        <p:nvSpPr>
          <p:cNvPr id="24" name="TextBox 14">
            <a:extLst>
              <a:ext uri="{FF2B5EF4-FFF2-40B4-BE49-F238E27FC236}">
                <a16:creationId xmlns:a16="http://schemas.microsoft.com/office/drawing/2014/main" id="{40BC7319-264C-02CE-8B18-B8EF7ECDD6F5}"/>
              </a:ext>
            </a:extLst>
          </p:cNvPr>
          <p:cNvSpPr txBox="1"/>
          <p:nvPr/>
        </p:nvSpPr>
        <p:spPr>
          <a:xfrm>
            <a:off x="2928933" y="6283757"/>
            <a:ext cx="7205667" cy="984885"/>
          </a:xfrm>
          <a:prstGeom prst="rect">
            <a:avLst/>
          </a:prstGeom>
        </p:spPr>
        <p:txBody>
          <a:bodyPr wrap="square" lIns="0" tIns="0" rIns="0" bIns="0" rtlCol="0" anchor="t">
            <a:spAutoFit/>
          </a:bodyPr>
          <a:lstStyle/>
          <a:p>
            <a:r>
              <a:rPr lang="vi-VN" sz="3200">
                <a:solidFill>
                  <a:srgbClr val="BE636B"/>
                </a:solidFill>
                <a:latin typeface="Bahnschrift Condensed" panose="020B0502040204020203" pitchFamily="34" charset="0"/>
              </a:rPr>
              <a:t>Trung bình một tháng (30 ngày) một người Việt Nam đã tiêu thụ khoảng bao nhiêu gam muối?</a:t>
            </a:r>
            <a:endParaRPr lang="en-US" sz="3200">
              <a:solidFill>
                <a:srgbClr val="BE636B"/>
              </a:solidFill>
              <a:latin typeface="Bahnschrift Condensed" panose="020B0502040204020203" pitchFamily="34" charset="0"/>
            </a:endParaRPr>
          </a:p>
        </p:txBody>
      </p:sp>
      <p:sp>
        <p:nvSpPr>
          <p:cNvPr id="25" name="TextBox 14">
            <a:extLst>
              <a:ext uri="{FF2B5EF4-FFF2-40B4-BE49-F238E27FC236}">
                <a16:creationId xmlns:a16="http://schemas.microsoft.com/office/drawing/2014/main" id="{9BEFEF5B-A28B-F9F6-552B-34E0D5EEA29D}"/>
              </a:ext>
            </a:extLst>
          </p:cNvPr>
          <p:cNvSpPr txBox="1"/>
          <p:nvPr/>
        </p:nvSpPr>
        <p:spPr>
          <a:xfrm>
            <a:off x="2928933" y="7511415"/>
            <a:ext cx="7378212" cy="984885"/>
          </a:xfrm>
          <a:prstGeom prst="rect">
            <a:avLst/>
          </a:prstGeom>
        </p:spPr>
        <p:txBody>
          <a:bodyPr wrap="square" lIns="0" tIns="0" rIns="0" bIns="0" rtlCol="0" anchor="t">
            <a:spAutoFit/>
          </a:bodyPr>
          <a:lstStyle/>
          <a:p>
            <a:r>
              <a:rPr lang="vi-VN" sz="3200">
                <a:solidFill>
                  <a:srgbClr val="BE636B"/>
                </a:solidFill>
                <a:latin typeface="Bahnschrift Condensed" panose="020B0502040204020203" pitchFamily="34" charset="0"/>
              </a:rPr>
              <a:t>So với khuyến cáo thì lượng muối tiêu thụ đó đã vượt bao nhiêu gam?</a:t>
            </a:r>
            <a:endParaRPr lang="en-US" sz="3200">
              <a:solidFill>
                <a:srgbClr val="BE636B"/>
              </a:solidFill>
              <a:latin typeface="Bahnschrift Condensed" panose="020B0502040204020203" pitchFamily="34" charset="0"/>
            </a:endParaRPr>
          </a:p>
        </p:txBody>
      </p:sp>
      <p:sp>
        <p:nvSpPr>
          <p:cNvPr id="26" name="TextBox 13">
            <a:extLst>
              <a:ext uri="{FF2B5EF4-FFF2-40B4-BE49-F238E27FC236}">
                <a16:creationId xmlns:a16="http://schemas.microsoft.com/office/drawing/2014/main" id="{7B75E752-06B5-2A76-CD34-09E988085FAC}"/>
              </a:ext>
            </a:extLst>
          </p:cNvPr>
          <p:cNvSpPr txBox="1"/>
          <p:nvPr/>
        </p:nvSpPr>
        <p:spPr>
          <a:xfrm>
            <a:off x="5486400" y="3786873"/>
            <a:ext cx="1479004" cy="641201"/>
          </a:xfrm>
          <a:prstGeom prst="rect">
            <a:avLst/>
          </a:prstGeom>
        </p:spPr>
        <p:txBody>
          <a:bodyPr wrap="square" lIns="0" tIns="0" rIns="0" bIns="0" rtlCol="0" anchor="t">
            <a:spAutoFit/>
          </a:bodyPr>
          <a:lstStyle/>
          <a:p>
            <a:pPr algn="l">
              <a:lnSpc>
                <a:spcPts val="5021"/>
              </a:lnSpc>
            </a:pPr>
            <a:r>
              <a:rPr lang="en-US" sz="4400" b="1">
                <a:solidFill>
                  <a:srgbClr val="BE636B"/>
                </a:solidFill>
                <a:latin typeface="Bahnschrift Condensed" panose="020B0502040204020203" pitchFamily="34" charset="0"/>
              </a:rPr>
              <a:t>Câu hỏi</a:t>
            </a:r>
          </a:p>
        </p:txBody>
      </p:sp>
      <p:sp>
        <p:nvSpPr>
          <p:cNvPr id="27" name="TextBox 13">
            <a:extLst>
              <a:ext uri="{FF2B5EF4-FFF2-40B4-BE49-F238E27FC236}">
                <a16:creationId xmlns:a16="http://schemas.microsoft.com/office/drawing/2014/main" id="{C311AFC7-43DD-EF7B-6A4D-AB5F1D8853CB}"/>
              </a:ext>
            </a:extLst>
          </p:cNvPr>
          <p:cNvSpPr txBox="1"/>
          <p:nvPr/>
        </p:nvSpPr>
        <p:spPr>
          <a:xfrm>
            <a:off x="12261898" y="3765855"/>
            <a:ext cx="1479004" cy="641201"/>
          </a:xfrm>
          <a:prstGeom prst="rect">
            <a:avLst/>
          </a:prstGeom>
        </p:spPr>
        <p:txBody>
          <a:bodyPr wrap="square" lIns="0" tIns="0" rIns="0" bIns="0" rtlCol="0" anchor="t">
            <a:spAutoFit/>
          </a:bodyPr>
          <a:lstStyle/>
          <a:p>
            <a:pPr algn="l">
              <a:lnSpc>
                <a:spcPts val="5021"/>
              </a:lnSpc>
            </a:pPr>
            <a:r>
              <a:rPr lang="en-US" sz="4400" b="1">
                <a:solidFill>
                  <a:srgbClr val="BE636B"/>
                </a:solidFill>
                <a:latin typeface="Bahnschrift Condensed" panose="020B0502040204020203" pitchFamily="34" charset="0"/>
              </a:rPr>
              <a:t>Trả lời</a:t>
            </a:r>
          </a:p>
        </p:txBody>
      </p:sp>
      <p:sp>
        <p:nvSpPr>
          <p:cNvPr id="28" name="Freeform 12">
            <a:extLst>
              <a:ext uri="{FF2B5EF4-FFF2-40B4-BE49-F238E27FC236}">
                <a16:creationId xmlns:a16="http://schemas.microsoft.com/office/drawing/2014/main" id="{20085C38-116F-D4FA-7C3F-0CD3872CFD2C}"/>
              </a:ext>
            </a:extLst>
          </p:cNvPr>
          <p:cNvSpPr/>
          <p:nvPr/>
        </p:nvSpPr>
        <p:spPr>
          <a:xfrm rot="5400000">
            <a:off x="9579441" y="5245901"/>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7"/>
            <a:stretch>
              <a:fillRect/>
            </a:stretch>
          </a:blipFill>
        </p:spPr>
        <p:txBody>
          <a:bodyPr/>
          <a:lstStyle/>
          <a:p>
            <a:endParaRPr lang="en-US"/>
          </a:p>
        </p:txBody>
      </p:sp>
      <p:sp>
        <p:nvSpPr>
          <p:cNvPr id="29" name="Freeform 12">
            <a:extLst>
              <a:ext uri="{FF2B5EF4-FFF2-40B4-BE49-F238E27FC236}">
                <a16:creationId xmlns:a16="http://schemas.microsoft.com/office/drawing/2014/main" id="{99F241C2-F564-1B99-2E21-D28F120220C2}"/>
              </a:ext>
            </a:extLst>
          </p:cNvPr>
          <p:cNvSpPr/>
          <p:nvPr/>
        </p:nvSpPr>
        <p:spPr>
          <a:xfrm rot="5400000">
            <a:off x="9579441" y="7119559"/>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7"/>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424996" y="1136383"/>
            <a:ext cx="5929509" cy="7480834"/>
          </a:xfrm>
          <a:custGeom>
            <a:avLst/>
            <a:gdLst/>
            <a:ahLst/>
            <a:cxnLst/>
            <a:rect l="l" t="t" r="r" b="b"/>
            <a:pathLst>
              <a:path w="5929509" h="7480834">
                <a:moveTo>
                  <a:pt x="0" y="0"/>
                </a:moveTo>
                <a:lnTo>
                  <a:pt x="5929510" y="0"/>
                </a:lnTo>
                <a:lnTo>
                  <a:pt x="5929510" y="7480834"/>
                </a:lnTo>
                <a:lnTo>
                  <a:pt x="0" y="7480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2177259">
            <a:off x="14767327" y="7696489"/>
            <a:ext cx="5346361" cy="2442619"/>
          </a:xfrm>
          <a:custGeom>
            <a:avLst/>
            <a:gdLst/>
            <a:ahLst/>
            <a:cxnLst/>
            <a:rect l="l" t="t" r="r" b="b"/>
            <a:pathLst>
              <a:path w="5346361" h="2442619">
                <a:moveTo>
                  <a:pt x="0" y="0"/>
                </a:moveTo>
                <a:lnTo>
                  <a:pt x="5346361" y="0"/>
                </a:lnTo>
                <a:lnTo>
                  <a:pt x="5346361" y="2442618"/>
                </a:lnTo>
                <a:lnTo>
                  <a:pt x="0" y="244261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2469578" y="7092251"/>
            <a:ext cx="7263349" cy="1015663"/>
          </a:xfrm>
          <a:prstGeom prst="rect">
            <a:avLst/>
          </a:prstGeom>
        </p:spPr>
        <p:txBody>
          <a:bodyPr lIns="0" tIns="0" rIns="0" bIns="0" rtlCol="0" anchor="t">
            <a:spAutoFit/>
          </a:bodyPr>
          <a:lstStyle/>
          <a:p>
            <a:pPr algn="ctr"/>
            <a:r>
              <a:rPr lang="vi-VN" sz="6600" b="1">
                <a:solidFill>
                  <a:srgbClr val="FF0000"/>
                </a:solidFill>
                <a:latin typeface="Bahnschrift Condensed" panose="020B0502040204020203" pitchFamily="34" charset="0"/>
              </a:rPr>
              <a:t>5 g/ngày</a:t>
            </a:r>
            <a:endParaRPr lang="en-US" sz="6600" b="1">
              <a:solidFill>
                <a:srgbClr val="FF0000"/>
              </a:solidFill>
              <a:latin typeface="Bahnschrift Condensed" panose="020B0502040204020203" pitchFamily="34" charset="0"/>
            </a:endParaRPr>
          </a:p>
        </p:txBody>
      </p:sp>
      <p:sp>
        <p:nvSpPr>
          <p:cNvPr id="10" name="TextBox 10"/>
          <p:cNvSpPr txBox="1"/>
          <p:nvPr/>
        </p:nvSpPr>
        <p:spPr>
          <a:xfrm>
            <a:off x="11117661" y="3512156"/>
            <a:ext cx="4595705" cy="3262688"/>
          </a:xfrm>
          <a:prstGeom prst="rect">
            <a:avLst/>
          </a:prstGeom>
        </p:spPr>
        <p:txBody>
          <a:bodyPr lIns="0" tIns="0" rIns="0" bIns="0" rtlCol="0" anchor="t">
            <a:spAutoFit/>
          </a:bodyPr>
          <a:lstStyle/>
          <a:p>
            <a:pPr algn="ctr">
              <a:lnSpc>
                <a:spcPts val="5160"/>
              </a:lnSpc>
            </a:pPr>
            <a:r>
              <a:rPr lang="vi-VN" sz="3600">
                <a:solidFill>
                  <a:srgbClr val="BE636B"/>
                </a:solidFill>
                <a:latin typeface="Bahnschrift Condensed" panose="020B0502040204020203" pitchFamily="34" charset="0"/>
              </a:rPr>
              <a:t>Tổ chức Y tế Thế giới đã khuyến cáo trung bình một người trưởng thành nên tiêu thụ khoảng bao nhiêu gam muối mỗi ngày?</a:t>
            </a:r>
            <a:endParaRPr lang="en-US" sz="3600">
              <a:solidFill>
                <a:srgbClr val="BE636B"/>
              </a:solidFill>
              <a:latin typeface="Bahnschrift Condensed" panose="020B0502040204020203" pitchFamily="34" charset="0"/>
            </a:endParaRPr>
          </a:p>
        </p:txBody>
      </p:sp>
      <p:sp>
        <p:nvSpPr>
          <p:cNvPr id="11" name="Freeform 11"/>
          <p:cNvSpPr/>
          <p:nvPr/>
        </p:nvSpPr>
        <p:spPr>
          <a:xfrm rot="-3383979" flipV="1">
            <a:off x="-1114394" y="228578"/>
            <a:ext cx="4802750" cy="2977469"/>
          </a:xfrm>
          <a:custGeom>
            <a:avLst/>
            <a:gdLst/>
            <a:ahLst/>
            <a:cxnLst/>
            <a:rect l="l" t="t" r="r" b="b"/>
            <a:pathLst>
              <a:path w="4802750" h="2977469">
                <a:moveTo>
                  <a:pt x="0" y="2977470"/>
                </a:moveTo>
                <a:lnTo>
                  <a:pt x="4802750" y="2977470"/>
                </a:lnTo>
                <a:lnTo>
                  <a:pt x="4802750" y="0"/>
                </a:lnTo>
                <a:lnTo>
                  <a:pt x="0" y="0"/>
                </a:lnTo>
                <a:lnTo>
                  <a:pt x="0" y="2977470"/>
                </a:lnTo>
                <a:close/>
              </a:path>
            </a:pathLst>
          </a:custGeom>
          <a:blipFill>
            <a:blip r:embed="rId7"/>
            <a:stretch>
              <a:fillRect r="-35693"/>
            </a:stretch>
          </a:blipFill>
        </p:spPr>
        <p:txBody>
          <a:bodyPr/>
          <a:lstStyle/>
          <a:p>
            <a:endParaRPr lang="en-US"/>
          </a:p>
        </p:txBody>
      </p:sp>
      <p:sp>
        <p:nvSpPr>
          <p:cNvPr id="12" name="Freeform 12"/>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8"/>
            <a:stretch>
              <a:fillRect/>
            </a:stretch>
          </a:blipFill>
        </p:spPr>
        <p:txBody>
          <a:bodyPr/>
          <a:lstStyle/>
          <a:p>
            <a:endParaRPr lang="en-US"/>
          </a:p>
        </p:txBody>
      </p:sp>
      <p:sp>
        <p:nvSpPr>
          <p:cNvPr id="13" name="Freeform 13"/>
          <p:cNvSpPr/>
          <p:nvPr/>
        </p:nvSpPr>
        <p:spPr>
          <a:xfrm>
            <a:off x="297260" y="8683177"/>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18" name="Rectangle 17">
            <a:extLst>
              <a:ext uri="{FF2B5EF4-FFF2-40B4-BE49-F238E27FC236}">
                <a16:creationId xmlns:a16="http://schemas.microsoft.com/office/drawing/2014/main" id="{87507DF1-EA13-7D5F-3503-58CE3590700C}"/>
              </a:ext>
            </a:extLst>
          </p:cNvPr>
          <p:cNvSpPr/>
          <p:nvPr/>
        </p:nvSpPr>
        <p:spPr>
          <a:xfrm>
            <a:off x="2739466" y="2222516"/>
            <a:ext cx="6702007" cy="4590784"/>
          </a:xfrm>
          <a:prstGeom prst="rect">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4679E4EF-2C04-2543-CCE6-0EEA82639821}"/>
              </a:ext>
            </a:extLst>
          </p:cNvPr>
          <p:cNvPicPr>
            <a:picLocks noChangeAspect="1"/>
          </p:cNvPicPr>
          <p:nvPr/>
        </p:nvPicPr>
        <p:blipFill>
          <a:blip r:embed="rId9"/>
          <a:stretch>
            <a:fillRect/>
          </a:stretch>
        </p:blipFill>
        <p:spPr>
          <a:xfrm>
            <a:off x="2469578" y="2740168"/>
            <a:ext cx="6333333" cy="41809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424996" y="1136383"/>
            <a:ext cx="5929509" cy="7480834"/>
          </a:xfrm>
          <a:custGeom>
            <a:avLst/>
            <a:gdLst/>
            <a:ahLst/>
            <a:cxnLst/>
            <a:rect l="l" t="t" r="r" b="b"/>
            <a:pathLst>
              <a:path w="5929509" h="7480834">
                <a:moveTo>
                  <a:pt x="0" y="0"/>
                </a:moveTo>
                <a:lnTo>
                  <a:pt x="5929510" y="0"/>
                </a:lnTo>
                <a:lnTo>
                  <a:pt x="5929510" y="7480834"/>
                </a:lnTo>
                <a:lnTo>
                  <a:pt x="0" y="7480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2177259">
            <a:off x="14767327" y="7696489"/>
            <a:ext cx="5346361" cy="2442619"/>
          </a:xfrm>
          <a:custGeom>
            <a:avLst/>
            <a:gdLst/>
            <a:ahLst/>
            <a:cxnLst/>
            <a:rect l="l" t="t" r="r" b="b"/>
            <a:pathLst>
              <a:path w="5346361" h="2442619">
                <a:moveTo>
                  <a:pt x="0" y="0"/>
                </a:moveTo>
                <a:lnTo>
                  <a:pt x="5346361" y="0"/>
                </a:lnTo>
                <a:lnTo>
                  <a:pt x="5346361" y="2442618"/>
                </a:lnTo>
                <a:lnTo>
                  <a:pt x="0" y="2442618"/>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11124652" y="4517908"/>
            <a:ext cx="4744169" cy="1928926"/>
          </a:xfrm>
          <a:prstGeom prst="rect">
            <a:avLst/>
          </a:prstGeom>
        </p:spPr>
        <p:txBody>
          <a:bodyPr wrap="square" lIns="0" tIns="0" rIns="0" bIns="0" rtlCol="0" anchor="t">
            <a:spAutoFit/>
          </a:bodyPr>
          <a:lstStyle/>
          <a:p>
            <a:pPr algn="ctr">
              <a:lnSpc>
                <a:spcPts val="5160"/>
              </a:lnSpc>
            </a:pPr>
            <a:r>
              <a:rPr lang="vi-VN" sz="3600">
                <a:solidFill>
                  <a:srgbClr val="BE636B"/>
                </a:solidFill>
                <a:latin typeface="Bahnschrift Condensed" panose="020B0502040204020203" pitchFamily="34" charset="0"/>
              </a:rPr>
              <a:t>Trung bình một tháng (30 ngày) một người Việt Nam đã tiêu thụ khoảng bao nhiêu gam muối?</a:t>
            </a:r>
            <a:endParaRPr lang="en-US" sz="3600">
              <a:solidFill>
                <a:srgbClr val="BE636B"/>
              </a:solidFill>
              <a:latin typeface="Bahnschrift Condensed" panose="020B0502040204020203" pitchFamily="34" charset="0"/>
            </a:endParaRPr>
          </a:p>
        </p:txBody>
      </p:sp>
      <p:sp>
        <p:nvSpPr>
          <p:cNvPr id="11" name="Freeform 11"/>
          <p:cNvSpPr/>
          <p:nvPr/>
        </p:nvSpPr>
        <p:spPr>
          <a:xfrm rot="-3383979" flipV="1">
            <a:off x="-1114394" y="228578"/>
            <a:ext cx="4802750" cy="2977469"/>
          </a:xfrm>
          <a:custGeom>
            <a:avLst/>
            <a:gdLst/>
            <a:ahLst/>
            <a:cxnLst/>
            <a:rect l="l" t="t" r="r" b="b"/>
            <a:pathLst>
              <a:path w="4802750" h="2977469">
                <a:moveTo>
                  <a:pt x="0" y="2977470"/>
                </a:moveTo>
                <a:lnTo>
                  <a:pt x="4802750" y="2977470"/>
                </a:lnTo>
                <a:lnTo>
                  <a:pt x="4802750" y="0"/>
                </a:lnTo>
                <a:lnTo>
                  <a:pt x="0" y="0"/>
                </a:lnTo>
                <a:lnTo>
                  <a:pt x="0" y="2977470"/>
                </a:lnTo>
                <a:close/>
              </a:path>
            </a:pathLst>
          </a:custGeom>
          <a:blipFill>
            <a:blip r:embed="rId7"/>
            <a:stretch>
              <a:fillRect r="-35693"/>
            </a:stretch>
          </a:blipFill>
        </p:spPr>
        <p:txBody>
          <a:bodyPr/>
          <a:lstStyle/>
          <a:p>
            <a:endParaRPr lang="en-US"/>
          </a:p>
        </p:txBody>
      </p:sp>
      <p:sp>
        <p:nvSpPr>
          <p:cNvPr id="12" name="Freeform 12"/>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8"/>
            <a:stretch>
              <a:fillRect/>
            </a:stretch>
          </a:blipFill>
        </p:spPr>
        <p:txBody>
          <a:bodyPr/>
          <a:lstStyle/>
          <a:p>
            <a:endParaRPr lang="en-US"/>
          </a:p>
        </p:txBody>
      </p:sp>
      <p:sp>
        <p:nvSpPr>
          <p:cNvPr id="13" name="Freeform 13"/>
          <p:cNvSpPr/>
          <p:nvPr/>
        </p:nvSpPr>
        <p:spPr>
          <a:xfrm>
            <a:off x="297260" y="8840119"/>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18" name="Rectangle 17">
            <a:extLst>
              <a:ext uri="{FF2B5EF4-FFF2-40B4-BE49-F238E27FC236}">
                <a16:creationId xmlns:a16="http://schemas.microsoft.com/office/drawing/2014/main" id="{87507DF1-EA13-7D5F-3503-58CE3590700C}"/>
              </a:ext>
            </a:extLst>
          </p:cNvPr>
          <p:cNvSpPr/>
          <p:nvPr/>
        </p:nvSpPr>
        <p:spPr>
          <a:xfrm>
            <a:off x="2739466" y="2222516"/>
            <a:ext cx="6702007" cy="4590784"/>
          </a:xfrm>
          <a:prstGeom prst="rect">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406CE2-3564-FB4A-52E7-27471274B6E2}"/>
              </a:ext>
            </a:extLst>
          </p:cNvPr>
          <p:cNvPicPr>
            <a:picLocks noChangeAspect="1"/>
          </p:cNvPicPr>
          <p:nvPr/>
        </p:nvPicPr>
        <p:blipFill>
          <a:blip r:embed="rId9"/>
          <a:stretch>
            <a:fillRect/>
          </a:stretch>
        </p:blipFill>
        <p:spPr>
          <a:xfrm>
            <a:off x="2213870" y="2559423"/>
            <a:ext cx="6702007" cy="4632269"/>
          </a:xfrm>
          <a:prstGeom prst="rect">
            <a:avLst/>
          </a:prstGeom>
        </p:spPr>
      </p:pic>
      <p:sp>
        <p:nvSpPr>
          <p:cNvPr id="15" name="TextBox 8">
            <a:extLst>
              <a:ext uri="{FF2B5EF4-FFF2-40B4-BE49-F238E27FC236}">
                <a16:creationId xmlns:a16="http://schemas.microsoft.com/office/drawing/2014/main" id="{C4FBF8D6-E0EC-6FC3-19E1-E3400C087254}"/>
              </a:ext>
            </a:extLst>
          </p:cNvPr>
          <p:cNvSpPr txBox="1"/>
          <p:nvPr/>
        </p:nvSpPr>
        <p:spPr>
          <a:xfrm>
            <a:off x="1660819" y="7589163"/>
            <a:ext cx="8019690" cy="923330"/>
          </a:xfrm>
          <a:prstGeom prst="rect">
            <a:avLst/>
          </a:prstGeom>
        </p:spPr>
        <p:txBody>
          <a:bodyPr wrap="square" lIns="0" tIns="0" rIns="0" bIns="0" rtlCol="0" anchor="t">
            <a:spAutoFit/>
          </a:bodyPr>
          <a:lstStyle/>
          <a:p>
            <a:pPr algn="ctr"/>
            <a:r>
              <a:rPr lang="en-US" sz="6000" b="1">
                <a:solidFill>
                  <a:srgbClr val="FF0000"/>
                </a:solidFill>
                <a:latin typeface="Bahnschrift Condensed" panose="020B0502040204020203" pitchFamily="34" charset="0"/>
              </a:rPr>
              <a:t>khoảng </a:t>
            </a:r>
            <a:r>
              <a:rPr lang="vi-VN" sz="6000" b="1">
                <a:solidFill>
                  <a:srgbClr val="FF0000"/>
                </a:solidFill>
                <a:latin typeface="Bahnschrift Condensed" panose="020B0502040204020203" pitchFamily="34" charset="0"/>
              </a:rPr>
              <a:t>13</a:t>
            </a:r>
            <a:r>
              <a:rPr lang="vi-VN" sz="6000" b="1">
                <a:solidFill>
                  <a:srgbClr val="FF0000"/>
                </a:solidFill>
                <a:latin typeface="Calibri" panose="020F0502020204030204" pitchFamily="34" charset="0"/>
                <a:cs typeface="Calibri" panose="020F0502020204030204" pitchFamily="34" charset="0"/>
              </a:rPr>
              <a:t>,</a:t>
            </a:r>
            <a:r>
              <a:rPr lang="vi-VN" sz="6000" b="1">
                <a:solidFill>
                  <a:srgbClr val="FF0000"/>
                </a:solidFill>
                <a:latin typeface="Bahnschrift Condensed" panose="020B0502040204020203" pitchFamily="34" charset="0"/>
              </a:rPr>
              <a:t>5 </a:t>
            </a:r>
            <a:r>
              <a:rPr lang="en-US" sz="6000" b="1">
                <a:solidFill>
                  <a:srgbClr val="FF0000"/>
                </a:solidFill>
                <a:latin typeface="Bahnschrift Condensed" panose="020B0502040204020203" pitchFamily="34" charset="0"/>
              </a:rPr>
              <a:t>x</a:t>
            </a:r>
            <a:r>
              <a:rPr lang="vi-VN" sz="6000" b="1">
                <a:solidFill>
                  <a:srgbClr val="FF0000"/>
                </a:solidFill>
                <a:latin typeface="Bahnschrift Condensed" panose="020B0502040204020203" pitchFamily="34" charset="0"/>
              </a:rPr>
              <a:t> 30 = 405 g</a:t>
            </a:r>
            <a:r>
              <a:rPr lang="en-US" sz="6000" b="1">
                <a:solidFill>
                  <a:srgbClr val="FF0000"/>
                </a:solidFill>
                <a:latin typeface="Bahnschrift Condensed" panose="020B0502040204020203" pitchFamily="34" charset="0"/>
              </a:rPr>
              <a:t>/tháng</a:t>
            </a:r>
            <a:endParaRPr lang="vi-VN" sz="6000" b="1">
              <a:solidFill>
                <a:srgbClr val="FF0000"/>
              </a:solidFill>
              <a:latin typeface="Bahnschrift Condensed" panose="020B0502040204020203" pitchFamily="34" charset="0"/>
            </a:endParaRPr>
          </a:p>
        </p:txBody>
      </p:sp>
    </p:spTree>
    <p:extLst>
      <p:ext uri="{BB962C8B-B14F-4D97-AF65-F5344CB8AC3E}">
        <p14:creationId xmlns:p14="http://schemas.microsoft.com/office/powerpoint/2010/main" val="31459296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0424996" y="1136383"/>
            <a:ext cx="5929509" cy="7480834"/>
          </a:xfrm>
          <a:custGeom>
            <a:avLst/>
            <a:gdLst/>
            <a:ahLst/>
            <a:cxnLst/>
            <a:rect l="l" t="t" r="r" b="b"/>
            <a:pathLst>
              <a:path w="5929509" h="7480834">
                <a:moveTo>
                  <a:pt x="0" y="0"/>
                </a:moveTo>
                <a:lnTo>
                  <a:pt x="5929510" y="0"/>
                </a:lnTo>
                <a:lnTo>
                  <a:pt x="5929510" y="7480834"/>
                </a:lnTo>
                <a:lnTo>
                  <a:pt x="0" y="7480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2177259">
            <a:off x="14767327" y="7696489"/>
            <a:ext cx="5346361" cy="2442619"/>
          </a:xfrm>
          <a:custGeom>
            <a:avLst/>
            <a:gdLst/>
            <a:ahLst/>
            <a:cxnLst/>
            <a:rect l="l" t="t" r="r" b="b"/>
            <a:pathLst>
              <a:path w="5346361" h="2442619">
                <a:moveTo>
                  <a:pt x="0" y="0"/>
                </a:moveTo>
                <a:lnTo>
                  <a:pt x="5346361" y="0"/>
                </a:lnTo>
                <a:lnTo>
                  <a:pt x="5346361" y="2442618"/>
                </a:lnTo>
                <a:lnTo>
                  <a:pt x="0" y="2442618"/>
                </a:lnTo>
                <a:lnTo>
                  <a:pt x="0" y="0"/>
                </a:lnTo>
                <a:close/>
              </a:path>
            </a:pathLst>
          </a:custGeom>
          <a:blipFill>
            <a:blip r:embed="rId7"/>
            <a:stretch>
              <a:fillRect/>
            </a:stretch>
          </a:blipFill>
        </p:spPr>
        <p:txBody>
          <a:bodyPr/>
          <a:lstStyle/>
          <a:p>
            <a:endParaRPr lang="en-US"/>
          </a:p>
        </p:txBody>
      </p:sp>
      <p:sp>
        <p:nvSpPr>
          <p:cNvPr id="10" name="TextBox 10"/>
          <p:cNvSpPr txBox="1"/>
          <p:nvPr/>
        </p:nvSpPr>
        <p:spPr>
          <a:xfrm>
            <a:off x="11135538" y="4034201"/>
            <a:ext cx="4595705" cy="1928990"/>
          </a:xfrm>
          <a:prstGeom prst="rect">
            <a:avLst/>
          </a:prstGeom>
        </p:spPr>
        <p:txBody>
          <a:bodyPr lIns="0" tIns="0" rIns="0" bIns="0" rtlCol="0" anchor="t">
            <a:spAutoFit/>
          </a:bodyPr>
          <a:lstStyle/>
          <a:p>
            <a:pPr algn="ctr">
              <a:lnSpc>
                <a:spcPts val="5160"/>
              </a:lnSpc>
            </a:pPr>
            <a:r>
              <a:rPr lang="vi-VN" sz="3600">
                <a:solidFill>
                  <a:srgbClr val="BE636B"/>
                </a:solidFill>
                <a:latin typeface="Bahnschrift Condensed" panose="020B0502040204020203" pitchFamily="34" charset="0"/>
              </a:rPr>
              <a:t>So với khuyến cáo thì lượng muối tiêu thụ đó đã vượt bao nhiêu gam?</a:t>
            </a:r>
            <a:endParaRPr lang="en-US" sz="3600">
              <a:solidFill>
                <a:srgbClr val="BE636B"/>
              </a:solidFill>
              <a:latin typeface="Bahnschrift Condensed" panose="020B0502040204020203" pitchFamily="34" charset="0"/>
            </a:endParaRPr>
          </a:p>
        </p:txBody>
      </p:sp>
      <p:sp>
        <p:nvSpPr>
          <p:cNvPr id="11" name="Freeform 11"/>
          <p:cNvSpPr/>
          <p:nvPr/>
        </p:nvSpPr>
        <p:spPr>
          <a:xfrm rot="-3383979" flipV="1">
            <a:off x="-1114394" y="228578"/>
            <a:ext cx="4802750" cy="2977469"/>
          </a:xfrm>
          <a:custGeom>
            <a:avLst/>
            <a:gdLst/>
            <a:ahLst/>
            <a:cxnLst/>
            <a:rect l="l" t="t" r="r" b="b"/>
            <a:pathLst>
              <a:path w="4802750" h="2977469">
                <a:moveTo>
                  <a:pt x="0" y="2977470"/>
                </a:moveTo>
                <a:lnTo>
                  <a:pt x="4802750" y="2977470"/>
                </a:lnTo>
                <a:lnTo>
                  <a:pt x="4802750" y="0"/>
                </a:lnTo>
                <a:lnTo>
                  <a:pt x="0" y="0"/>
                </a:lnTo>
                <a:lnTo>
                  <a:pt x="0" y="2977470"/>
                </a:lnTo>
                <a:close/>
              </a:path>
            </a:pathLst>
          </a:custGeom>
          <a:blipFill>
            <a:blip r:embed="rId7"/>
            <a:stretch>
              <a:fillRect r="-35693"/>
            </a:stretch>
          </a:blipFill>
        </p:spPr>
        <p:txBody>
          <a:bodyPr/>
          <a:lstStyle/>
          <a:p>
            <a:endParaRPr lang="en-US"/>
          </a:p>
        </p:txBody>
      </p:sp>
      <p:sp>
        <p:nvSpPr>
          <p:cNvPr id="12" name="Freeform 12"/>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8"/>
            <a:stretch>
              <a:fillRect/>
            </a:stretch>
          </a:blipFill>
        </p:spPr>
        <p:txBody>
          <a:bodyPr/>
          <a:lstStyle/>
          <a:p>
            <a:endParaRPr lang="en-US"/>
          </a:p>
        </p:txBody>
      </p:sp>
      <p:sp>
        <p:nvSpPr>
          <p:cNvPr id="13" name="Freeform 13"/>
          <p:cNvSpPr/>
          <p:nvPr/>
        </p:nvSpPr>
        <p:spPr>
          <a:xfrm>
            <a:off x="173722" y="8840958"/>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18" name="Rectangle 17">
            <a:extLst>
              <a:ext uri="{FF2B5EF4-FFF2-40B4-BE49-F238E27FC236}">
                <a16:creationId xmlns:a16="http://schemas.microsoft.com/office/drawing/2014/main" id="{87507DF1-EA13-7D5F-3503-58CE3590700C}"/>
              </a:ext>
            </a:extLst>
          </p:cNvPr>
          <p:cNvSpPr/>
          <p:nvPr/>
        </p:nvSpPr>
        <p:spPr>
          <a:xfrm>
            <a:off x="2739466" y="2222516"/>
            <a:ext cx="6702007" cy="4590784"/>
          </a:xfrm>
          <a:prstGeom prst="rect">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Những hiểu lầm phổ biến và lợi ích đáng ngạc nhiên của muối">
            <a:extLst>
              <a:ext uri="{FF2B5EF4-FFF2-40B4-BE49-F238E27FC236}">
                <a16:creationId xmlns:a16="http://schemas.microsoft.com/office/drawing/2014/main" id="{6A4CBAD9-0A6F-A2FB-87BB-FF0B8119BE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8630" y="2777815"/>
            <a:ext cx="6638478" cy="44256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21BC85B-B07E-8CAA-00A3-EEF0A2927BFD}"/>
              </a:ext>
            </a:extLst>
          </p:cNvPr>
          <p:cNvSpPr txBox="1"/>
          <p:nvPr/>
        </p:nvSpPr>
        <p:spPr>
          <a:xfrm>
            <a:off x="173722" y="7489284"/>
            <a:ext cx="10738973" cy="923330"/>
          </a:xfrm>
          <a:prstGeom prst="rect">
            <a:avLst/>
          </a:prstGeom>
        </p:spPr>
        <p:txBody>
          <a:bodyPr wrap="square" lIns="0" tIns="0" rIns="0" bIns="0" rtlCol="0" anchor="t">
            <a:spAutoFit/>
          </a:bodyPr>
          <a:lstStyle/>
          <a:p>
            <a:pPr algn="ctr"/>
            <a:r>
              <a:rPr lang="en-US" sz="6000" b="1">
                <a:solidFill>
                  <a:srgbClr val="FF0000"/>
                </a:solidFill>
                <a:latin typeface="Bahnschrift Condensed" panose="020B0502040204020203" pitchFamily="34" charset="0"/>
              </a:rPr>
              <a:t>vượt (</a:t>
            </a:r>
            <a:r>
              <a:rPr lang="vi-VN" sz="6000" b="1">
                <a:solidFill>
                  <a:srgbClr val="FF0000"/>
                </a:solidFill>
                <a:latin typeface="Bahnschrift Condensed" panose="020B0502040204020203" pitchFamily="34" charset="0"/>
              </a:rPr>
              <a:t>13</a:t>
            </a:r>
            <a:r>
              <a:rPr lang="vi-VN" sz="6000" b="1">
                <a:solidFill>
                  <a:srgbClr val="FF0000"/>
                </a:solidFill>
                <a:latin typeface="Calibri" panose="020F0502020204030204" pitchFamily="34" charset="0"/>
                <a:cs typeface="Calibri" panose="020F0502020204030204" pitchFamily="34" charset="0"/>
              </a:rPr>
              <a:t>,</a:t>
            </a:r>
            <a:r>
              <a:rPr lang="vi-VN" sz="6000" b="1">
                <a:solidFill>
                  <a:srgbClr val="FF0000"/>
                </a:solidFill>
                <a:latin typeface="Bahnschrift Condensed" panose="020B0502040204020203" pitchFamily="34" charset="0"/>
              </a:rPr>
              <a:t>5</a:t>
            </a:r>
            <a:r>
              <a:rPr lang="en-US" sz="6000" b="1">
                <a:solidFill>
                  <a:srgbClr val="FF0000"/>
                </a:solidFill>
                <a:latin typeface="Bahnschrift Condensed" panose="020B0502040204020203" pitchFamily="34" charset="0"/>
              </a:rPr>
              <a:t> – 5)</a:t>
            </a:r>
            <a:r>
              <a:rPr lang="vi-VN" sz="6000" b="1">
                <a:solidFill>
                  <a:srgbClr val="FF0000"/>
                </a:solidFill>
                <a:latin typeface="Bahnschrift Condensed" panose="020B0502040204020203" pitchFamily="34" charset="0"/>
              </a:rPr>
              <a:t> </a:t>
            </a:r>
            <a:r>
              <a:rPr lang="en-US" sz="6000" b="1">
                <a:solidFill>
                  <a:srgbClr val="FF0000"/>
                </a:solidFill>
                <a:latin typeface="Bahnschrift Condensed" panose="020B0502040204020203" pitchFamily="34" charset="0"/>
              </a:rPr>
              <a:t>x</a:t>
            </a:r>
            <a:r>
              <a:rPr lang="vi-VN" sz="6000" b="1">
                <a:solidFill>
                  <a:srgbClr val="FF0000"/>
                </a:solidFill>
                <a:latin typeface="Bahnschrift Condensed" panose="020B0502040204020203" pitchFamily="34" charset="0"/>
              </a:rPr>
              <a:t> 30 = </a:t>
            </a:r>
            <a:r>
              <a:rPr lang="en-US" sz="6000" b="1">
                <a:solidFill>
                  <a:srgbClr val="FF0000"/>
                </a:solidFill>
                <a:latin typeface="Bahnschrift Condensed" panose="020B0502040204020203" pitchFamily="34" charset="0"/>
              </a:rPr>
              <a:t>255</a:t>
            </a:r>
            <a:r>
              <a:rPr lang="vi-VN" sz="6000" b="1">
                <a:solidFill>
                  <a:srgbClr val="FF0000"/>
                </a:solidFill>
                <a:latin typeface="Bahnschrift Condensed" panose="020B0502040204020203" pitchFamily="34" charset="0"/>
              </a:rPr>
              <a:t> g</a:t>
            </a:r>
            <a:r>
              <a:rPr lang="en-US" sz="6000" b="1">
                <a:solidFill>
                  <a:srgbClr val="FF0000"/>
                </a:solidFill>
                <a:latin typeface="Bahnschrift Condensed" panose="020B0502040204020203" pitchFamily="34" charset="0"/>
              </a:rPr>
              <a:t>/tháng</a:t>
            </a:r>
            <a:endParaRPr lang="vi-VN" sz="6000" b="1">
              <a:solidFill>
                <a:srgbClr val="FF0000"/>
              </a:solidFill>
              <a:latin typeface="Bahnschrift Condensed" panose="020B0502040204020203" pitchFamily="34" charset="0"/>
            </a:endParaRPr>
          </a:p>
        </p:txBody>
      </p:sp>
    </p:spTree>
    <p:extLst>
      <p:ext uri="{BB962C8B-B14F-4D97-AF65-F5344CB8AC3E}">
        <p14:creationId xmlns:p14="http://schemas.microsoft.com/office/powerpoint/2010/main" val="36125181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88200" y="2057400"/>
            <a:ext cx="7238188" cy="6172200"/>
          </a:xfrm>
          <a:custGeom>
            <a:avLst/>
            <a:gdLst/>
            <a:ahLst/>
            <a:cxnLst/>
            <a:rect l="l" t="t" r="r" b="b"/>
            <a:pathLst>
              <a:path w="7238188" h="6172200">
                <a:moveTo>
                  <a:pt x="0" y="0"/>
                </a:moveTo>
                <a:lnTo>
                  <a:pt x="7238188" y="0"/>
                </a:lnTo>
                <a:lnTo>
                  <a:pt x="7238188" y="6172200"/>
                </a:lnTo>
                <a:lnTo>
                  <a:pt x="0" y="61722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1138568">
            <a:off x="14484682" y="6921059"/>
            <a:ext cx="2298175" cy="3148185"/>
          </a:xfrm>
          <a:custGeom>
            <a:avLst/>
            <a:gdLst/>
            <a:ahLst/>
            <a:cxnLst/>
            <a:rect l="l" t="t" r="r" b="b"/>
            <a:pathLst>
              <a:path w="2298175" h="3148185">
                <a:moveTo>
                  <a:pt x="0" y="0"/>
                </a:moveTo>
                <a:lnTo>
                  <a:pt x="2298175" y="0"/>
                </a:lnTo>
                <a:lnTo>
                  <a:pt x="2298175" y="3148185"/>
                </a:lnTo>
                <a:lnTo>
                  <a:pt x="0" y="3148185"/>
                </a:lnTo>
                <a:lnTo>
                  <a:pt x="0" y="0"/>
                </a:lnTo>
                <a:close/>
              </a:path>
            </a:pathLst>
          </a:custGeom>
          <a:blipFill>
            <a:blip r:embed="rId7"/>
            <a:stretch>
              <a:fillRect/>
            </a:stretch>
          </a:blipFill>
        </p:spPr>
        <p:txBody>
          <a:bodyPr/>
          <a:lstStyle/>
          <a:p>
            <a:endParaRPr lang="en-US"/>
          </a:p>
        </p:txBody>
      </p:sp>
      <p:sp>
        <p:nvSpPr>
          <p:cNvPr id="11" name="Freeform 11"/>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8"/>
            <a:stretch>
              <a:fillRect/>
            </a:stretch>
          </a:blipFill>
        </p:spPr>
        <p:txBody>
          <a:bodyPr/>
          <a:lstStyle/>
          <a:p>
            <a:endParaRPr lang="en-US"/>
          </a:p>
        </p:txBody>
      </p:sp>
      <p:sp>
        <p:nvSpPr>
          <p:cNvPr id="12" name="Freeform 12"/>
          <p:cNvSpPr/>
          <p:nvPr/>
        </p:nvSpPr>
        <p:spPr>
          <a:xfrm>
            <a:off x="219189" y="8646203"/>
            <a:ext cx="1979441" cy="469241"/>
          </a:xfrm>
          <a:custGeom>
            <a:avLst/>
            <a:gdLst/>
            <a:ahLst/>
            <a:cxnLst/>
            <a:rect l="l" t="t" r="r" b="b"/>
            <a:pathLst>
              <a:path w="1979441" h="469241">
                <a:moveTo>
                  <a:pt x="0" y="0"/>
                </a:moveTo>
                <a:lnTo>
                  <a:pt x="1979440" y="0"/>
                </a:lnTo>
                <a:lnTo>
                  <a:pt x="1979440" y="469240"/>
                </a:lnTo>
                <a:lnTo>
                  <a:pt x="0" y="469240"/>
                </a:lnTo>
                <a:lnTo>
                  <a:pt x="0" y="0"/>
                </a:lnTo>
                <a:close/>
              </a:path>
            </a:pathLst>
          </a:custGeom>
          <a:blipFill>
            <a:blip r:embed="rId8"/>
            <a:stretch>
              <a:fillRect/>
            </a:stretch>
          </a:blipFill>
        </p:spPr>
        <p:txBody>
          <a:bodyPr/>
          <a:lstStyle/>
          <a:p>
            <a:endParaRPr lang="en-US"/>
          </a:p>
        </p:txBody>
      </p:sp>
      <p:pic>
        <p:nvPicPr>
          <p:cNvPr id="27" name="Picture 26">
            <a:extLst>
              <a:ext uri="{FF2B5EF4-FFF2-40B4-BE49-F238E27FC236}">
                <a16:creationId xmlns:a16="http://schemas.microsoft.com/office/drawing/2014/main" id="{73E0335B-963E-3FB5-A623-188C57E9AC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79539" y="4011313"/>
            <a:ext cx="4011893" cy="3945028"/>
          </a:xfrm>
          <a:prstGeom prst="rect">
            <a:avLst/>
          </a:prstGeom>
        </p:spPr>
      </p:pic>
      <p:grpSp>
        <p:nvGrpSpPr>
          <p:cNvPr id="28" name="Group 27">
            <a:extLst>
              <a:ext uri="{FF2B5EF4-FFF2-40B4-BE49-F238E27FC236}">
                <a16:creationId xmlns:a16="http://schemas.microsoft.com/office/drawing/2014/main" id="{87FD1239-13B6-7793-A891-8BD09D355773}"/>
              </a:ext>
            </a:extLst>
          </p:cNvPr>
          <p:cNvGrpSpPr/>
          <p:nvPr/>
        </p:nvGrpSpPr>
        <p:grpSpPr>
          <a:xfrm>
            <a:off x="8437452" y="2765611"/>
            <a:ext cx="7023169" cy="3409800"/>
            <a:chOff x="4817039" y="4261316"/>
            <a:chExt cx="8336825" cy="3695025"/>
          </a:xfrm>
        </p:grpSpPr>
        <p:sp>
          <p:nvSpPr>
            <p:cNvPr id="25" name="Isosceles Triangle 24">
              <a:extLst>
                <a:ext uri="{FF2B5EF4-FFF2-40B4-BE49-F238E27FC236}">
                  <a16:creationId xmlns:a16="http://schemas.microsoft.com/office/drawing/2014/main" id="{67F9B9C9-E3C9-508D-8F8F-A68B14992C1A}"/>
                </a:ext>
              </a:extLst>
            </p:cNvPr>
            <p:cNvSpPr/>
            <p:nvPr/>
          </p:nvSpPr>
          <p:spPr>
            <a:xfrm rot="5939510">
              <a:off x="12197131" y="6098201"/>
              <a:ext cx="541866" cy="1371600"/>
            </a:xfrm>
            <a:custGeom>
              <a:avLst/>
              <a:gdLst>
                <a:gd name="connsiteX0" fmla="*/ 0 w 914400"/>
                <a:gd name="connsiteY0" fmla="*/ 1371600 h 1371600"/>
                <a:gd name="connsiteX1" fmla="*/ 457200 w 914400"/>
                <a:gd name="connsiteY1" fmla="*/ 0 h 1371600"/>
                <a:gd name="connsiteX2" fmla="*/ 914400 w 914400"/>
                <a:gd name="connsiteY2" fmla="*/ 1371600 h 1371600"/>
                <a:gd name="connsiteX3" fmla="*/ 0 w 914400"/>
                <a:gd name="connsiteY3" fmla="*/ 1371600 h 1371600"/>
                <a:gd name="connsiteX0" fmla="*/ 0 w 914400"/>
                <a:gd name="connsiteY0" fmla="*/ 1371600 h 1371600"/>
                <a:gd name="connsiteX1" fmla="*/ 457200 w 914400"/>
                <a:gd name="connsiteY1" fmla="*/ 0 h 1371600"/>
                <a:gd name="connsiteX2" fmla="*/ 914400 w 914400"/>
                <a:gd name="connsiteY2" fmla="*/ 1371600 h 1371600"/>
                <a:gd name="connsiteX3" fmla="*/ 0 w 914400"/>
                <a:gd name="connsiteY3" fmla="*/ 1371600 h 1371600"/>
                <a:gd name="connsiteX0" fmla="*/ 0 w 914400"/>
                <a:gd name="connsiteY0" fmla="*/ 1371600 h 1371600"/>
                <a:gd name="connsiteX1" fmla="*/ 457200 w 914400"/>
                <a:gd name="connsiteY1" fmla="*/ 0 h 1371600"/>
                <a:gd name="connsiteX2" fmla="*/ 914400 w 914400"/>
                <a:gd name="connsiteY2" fmla="*/ 1371600 h 1371600"/>
                <a:gd name="connsiteX3" fmla="*/ 0 w 914400"/>
                <a:gd name="connsiteY3" fmla="*/ 1371600 h 1371600"/>
                <a:gd name="connsiteX0" fmla="*/ 0 w 914400"/>
                <a:gd name="connsiteY0" fmla="*/ 1371600 h 1371600"/>
                <a:gd name="connsiteX1" fmla="*/ 457200 w 914400"/>
                <a:gd name="connsiteY1" fmla="*/ 0 h 1371600"/>
                <a:gd name="connsiteX2" fmla="*/ 914400 w 914400"/>
                <a:gd name="connsiteY2" fmla="*/ 1371600 h 1371600"/>
                <a:gd name="connsiteX3" fmla="*/ 0 w 914400"/>
                <a:gd name="connsiteY3" fmla="*/ 1371600 h 1371600"/>
                <a:gd name="connsiteX0" fmla="*/ 8466 w 922866"/>
                <a:gd name="connsiteY0" fmla="*/ 1371600 h 1371600"/>
                <a:gd name="connsiteX1" fmla="*/ 465666 w 922866"/>
                <a:gd name="connsiteY1" fmla="*/ 0 h 1371600"/>
                <a:gd name="connsiteX2" fmla="*/ 922866 w 922866"/>
                <a:gd name="connsiteY2" fmla="*/ 1371600 h 1371600"/>
                <a:gd name="connsiteX3" fmla="*/ 8466 w 922866"/>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922866" h="1371600">
                  <a:moveTo>
                    <a:pt x="8466" y="1371600"/>
                  </a:moveTo>
                  <a:cubicBezTo>
                    <a:pt x="-60807" y="595746"/>
                    <a:pt x="313266" y="457200"/>
                    <a:pt x="465666" y="0"/>
                  </a:cubicBezTo>
                  <a:cubicBezTo>
                    <a:pt x="618066" y="457200"/>
                    <a:pt x="437956" y="914400"/>
                    <a:pt x="922866" y="1371600"/>
                  </a:cubicBezTo>
                  <a:lnTo>
                    <a:pt x="8466" y="1371600"/>
                  </a:lnTo>
                  <a:close/>
                </a:path>
              </a:pathLst>
            </a:custGeom>
            <a:solidFill>
              <a:srgbClr val="B5E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4FEAE2E-36DB-33AF-1BA9-5551542BEFB6}"/>
                </a:ext>
              </a:extLst>
            </p:cNvPr>
            <p:cNvSpPr/>
            <p:nvPr/>
          </p:nvSpPr>
          <p:spPr>
            <a:xfrm>
              <a:off x="4817039" y="4261316"/>
              <a:ext cx="7418698" cy="3695025"/>
            </a:xfrm>
            <a:custGeom>
              <a:avLst/>
              <a:gdLst>
                <a:gd name="connsiteX0" fmla="*/ 1502593 w 7418698"/>
                <a:gd name="connsiteY0" fmla="*/ 0 h 3695025"/>
                <a:gd name="connsiteX1" fmla="*/ 2250322 w 7418698"/>
                <a:gd name="connsiteY1" fmla="*/ 261679 h 3695025"/>
                <a:gd name="connsiteX2" fmla="*/ 2272918 w 7418698"/>
                <a:gd name="connsiteY2" fmla="*/ 284818 h 3695025"/>
                <a:gd name="connsiteX3" fmla="*/ 2303605 w 7418698"/>
                <a:gd name="connsiteY3" fmla="*/ 261679 h 3695025"/>
                <a:gd name="connsiteX4" fmla="*/ 3319118 w 7418698"/>
                <a:gd name="connsiteY4" fmla="*/ 0 h 3695025"/>
                <a:gd name="connsiteX5" fmla="*/ 4334631 w 7418698"/>
                <a:gd name="connsiteY5" fmla="*/ 261679 h 3695025"/>
                <a:gd name="connsiteX6" fmla="*/ 4441830 w 7418698"/>
                <a:gd name="connsiteY6" fmla="*/ 342507 h 3695025"/>
                <a:gd name="connsiteX7" fmla="*/ 4545773 w 7418698"/>
                <a:gd name="connsiteY7" fmla="*/ 270049 h 3695025"/>
                <a:gd name="connsiteX8" fmla="*/ 5137002 w 7418698"/>
                <a:gd name="connsiteY8" fmla="*/ 117465 h 3695025"/>
                <a:gd name="connsiteX9" fmla="*/ 5884730 w 7418698"/>
                <a:gd name="connsiteY9" fmla="*/ 379144 h 3695025"/>
                <a:gd name="connsiteX10" fmla="*/ 5978850 w 7418698"/>
                <a:gd name="connsiteY10" fmla="*/ 475524 h 3695025"/>
                <a:gd name="connsiteX11" fmla="*/ 6048918 w 7418698"/>
                <a:gd name="connsiteY11" fmla="*/ 472535 h 3695025"/>
                <a:gd name="connsiteX12" fmla="*/ 7106366 w 7418698"/>
                <a:gd name="connsiteY12" fmla="*/ 1365965 h 3695025"/>
                <a:gd name="connsiteX13" fmla="*/ 7102812 w 7418698"/>
                <a:gd name="connsiteY13" fmla="*/ 1395749 h 3695025"/>
                <a:gd name="connsiteX14" fmla="*/ 7108978 w 7418698"/>
                <a:gd name="connsiteY14" fmla="*/ 1400048 h 3695025"/>
                <a:gd name="connsiteX15" fmla="*/ 7418698 w 7418698"/>
                <a:gd name="connsiteY15" fmla="*/ 2031798 h 3695025"/>
                <a:gd name="connsiteX16" fmla="*/ 6361250 w 7418698"/>
                <a:gd name="connsiteY16" fmla="*/ 2925228 h 3695025"/>
                <a:gd name="connsiteX17" fmla="*/ 6344252 w 7418698"/>
                <a:gd name="connsiteY17" fmla="*/ 2924503 h 3695025"/>
                <a:gd name="connsiteX18" fmla="*/ 6299498 w 7418698"/>
                <a:gd name="connsiteY18" fmla="*/ 3019996 h 3695025"/>
                <a:gd name="connsiteX19" fmla="*/ 4998762 w 7418698"/>
                <a:gd name="connsiteY19" fmla="*/ 3591060 h 3695025"/>
                <a:gd name="connsiteX20" fmla="*/ 4100808 w 7418698"/>
                <a:gd name="connsiteY20" fmla="*/ 3377549 h 3695025"/>
                <a:gd name="connsiteX21" fmla="*/ 4058907 w 7418698"/>
                <a:gd name="connsiteY21" fmla="*/ 3350450 h 3695025"/>
                <a:gd name="connsiteX22" fmla="*/ 3984643 w 7418698"/>
                <a:gd name="connsiteY22" fmla="*/ 3419280 h 3695025"/>
                <a:gd name="connsiteX23" fmla="*/ 3114100 w 7418698"/>
                <a:gd name="connsiteY23" fmla="*/ 3695025 h 3695025"/>
                <a:gd name="connsiteX24" fmla="*/ 2093225 w 7418698"/>
                <a:gd name="connsiteY24" fmla="*/ 3279947 h 3695025"/>
                <a:gd name="connsiteX25" fmla="*/ 2074107 w 7418698"/>
                <a:gd name="connsiteY25" fmla="*/ 3253013 h 3695025"/>
                <a:gd name="connsiteX26" fmla="*/ 2042769 w 7418698"/>
                <a:gd name="connsiteY26" fmla="*/ 3264559 h 3695025"/>
                <a:gd name="connsiteX27" fmla="*/ 1588059 w 7418698"/>
                <a:gd name="connsiteY27" fmla="*/ 3334769 h 3695025"/>
                <a:gd name="connsiteX28" fmla="*/ 419875 w 7418698"/>
                <a:gd name="connsiteY28" fmla="*/ 2441339 h 3695025"/>
                <a:gd name="connsiteX29" fmla="*/ 428858 w 7418698"/>
                <a:gd name="connsiteY29" fmla="*/ 2332425 h 3695025"/>
                <a:gd name="connsiteX30" fmla="*/ 402616 w 7418698"/>
                <a:gd name="connsiteY30" fmla="*/ 2325705 h 3695025"/>
                <a:gd name="connsiteX31" fmla="*/ 0 w 7418698"/>
                <a:gd name="connsiteY31" fmla="*/ 1824610 h 3695025"/>
                <a:gd name="connsiteX32" fmla="*/ 526357 w 7418698"/>
                <a:gd name="connsiteY32" fmla="*/ 1291827 h 3695025"/>
                <a:gd name="connsiteX33" fmla="*/ 556229 w 7418698"/>
                <a:gd name="connsiteY33" fmla="*/ 1289343 h 3695025"/>
                <a:gd name="connsiteX34" fmla="*/ 518493 w 7418698"/>
                <a:gd name="connsiteY34" fmla="*/ 1221029 h 3695025"/>
                <a:gd name="connsiteX35" fmla="*/ 445145 w 7418698"/>
                <a:gd name="connsiteY35" fmla="*/ 893430 h 3695025"/>
                <a:gd name="connsiteX36" fmla="*/ 1502593 w 7418698"/>
                <a:gd name="connsiteY36" fmla="*/ 0 h 369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418698" h="3695025">
                  <a:moveTo>
                    <a:pt x="1502593" y="0"/>
                  </a:moveTo>
                  <a:cubicBezTo>
                    <a:pt x="1794599" y="0"/>
                    <a:pt x="2058961" y="100000"/>
                    <a:pt x="2250322" y="261679"/>
                  </a:cubicBezTo>
                  <a:lnTo>
                    <a:pt x="2272918" y="284818"/>
                  </a:lnTo>
                  <a:lnTo>
                    <a:pt x="2303605" y="261679"/>
                  </a:lnTo>
                  <a:cubicBezTo>
                    <a:pt x="2563498" y="100000"/>
                    <a:pt x="2922536" y="0"/>
                    <a:pt x="3319118" y="0"/>
                  </a:cubicBezTo>
                  <a:cubicBezTo>
                    <a:pt x="3715701" y="0"/>
                    <a:pt x="4074738" y="100000"/>
                    <a:pt x="4334631" y="261679"/>
                  </a:cubicBezTo>
                  <a:lnTo>
                    <a:pt x="4441830" y="342507"/>
                  </a:lnTo>
                  <a:lnTo>
                    <a:pt x="4545773" y="270049"/>
                  </a:lnTo>
                  <a:cubicBezTo>
                    <a:pt x="4714543" y="173715"/>
                    <a:pt x="4917998" y="117465"/>
                    <a:pt x="5137002" y="117465"/>
                  </a:cubicBezTo>
                  <a:cubicBezTo>
                    <a:pt x="5429008" y="117465"/>
                    <a:pt x="5693370" y="217465"/>
                    <a:pt x="5884730" y="379144"/>
                  </a:cubicBezTo>
                  <a:lnTo>
                    <a:pt x="5978850" y="475524"/>
                  </a:lnTo>
                  <a:lnTo>
                    <a:pt x="6048918" y="472535"/>
                  </a:lnTo>
                  <a:cubicBezTo>
                    <a:pt x="6632930" y="472535"/>
                    <a:pt x="7106366" y="872537"/>
                    <a:pt x="7106366" y="1365965"/>
                  </a:cubicBezTo>
                  <a:lnTo>
                    <a:pt x="7102812" y="1395749"/>
                  </a:lnTo>
                  <a:lnTo>
                    <a:pt x="7108978" y="1400048"/>
                  </a:lnTo>
                  <a:cubicBezTo>
                    <a:pt x="7300339" y="1561727"/>
                    <a:pt x="7418698" y="1785084"/>
                    <a:pt x="7418698" y="2031798"/>
                  </a:cubicBezTo>
                  <a:cubicBezTo>
                    <a:pt x="7418698" y="2525226"/>
                    <a:pt x="6945262" y="2925228"/>
                    <a:pt x="6361250" y="2925228"/>
                  </a:cubicBezTo>
                  <a:lnTo>
                    <a:pt x="6344252" y="2924503"/>
                  </a:lnTo>
                  <a:lnTo>
                    <a:pt x="6299498" y="3019996"/>
                  </a:lnTo>
                  <a:cubicBezTo>
                    <a:pt x="6085194" y="3355587"/>
                    <a:pt x="5583496" y="3591060"/>
                    <a:pt x="4998762" y="3591060"/>
                  </a:cubicBezTo>
                  <a:cubicBezTo>
                    <a:pt x="4657668" y="3591060"/>
                    <a:pt x="4344828" y="3510934"/>
                    <a:pt x="4100808" y="3377549"/>
                  </a:cubicBezTo>
                  <a:lnTo>
                    <a:pt x="4058907" y="3350450"/>
                  </a:lnTo>
                  <a:lnTo>
                    <a:pt x="3984643" y="3419280"/>
                  </a:lnTo>
                  <a:cubicBezTo>
                    <a:pt x="3761852" y="3589650"/>
                    <a:pt x="3454069" y="3695025"/>
                    <a:pt x="3114100" y="3695025"/>
                  </a:cubicBezTo>
                  <a:cubicBezTo>
                    <a:pt x="2689140" y="3695025"/>
                    <a:pt x="2314468" y="3530376"/>
                    <a:pt x="2093225" y="3279947"/>
                  </a:cubicBezTo>
                  <a:lnTo>
                    <a:pt x="2074107" y="3253013"/>
                  </a:lnTo>
                  <a:lnTo>
                    <a:pt x="2042769" y="3264559"/>
                  </a:lnTo>
                  <a:cubicBezTo>
                    <a:pt x="1903010" y="3309769"/>
                    <a:pt x="1749352" y="3334769"/>
                    <a:pt x="1588059" y="3334769"/>
                  </a:cubicBezTo>
                  <a:cubicBezTo>
                    <a:pt x="942889" y="3334769"/>
                    <a:pt x="419875" y="2934767"/>
                    <a:pt x="419875" y="2441339"/>
                  </a:cubicBezTo>
                  <a:lnTo>
                    <a:pt x="428858" y="2332425"/>
                  </a:lnTo>
                  <a:lnTo>
                    <a:pt x="402616" y="2325705"/>
                  </a:lnTo>
                  <a:cubicBezTo>
                    <a:pt x="166016" y="2243147"/>
                    <a:pt x="0" y="2049873"/>
                    <a:pt x="0" y="1824610"/>
                  </a:cubicBezTo>
                  <a:cubicBezTo>
                    <a:pt x="0" y="1561804"/>
                    <a:pt x="225966" y="1342537"/>
                    <a:pt x="526357" y="1291827"/>
                  </a:cubicBezTo>
                  <a:lnTo>
                    <a:pt x="556229" y="1289343"/>
                  </a:lnTo>
                  <a:lnTo>
                    <a:pt x="518493" y="1221029"/>
                  </a:lnTo>
                  <a:cubicBezTo>
                    <a:pt x="471151" y="1119593"/>
                    <a:pt x="445145" y="1009077"/>
                    <a:pt x="445145" y="893430"/>
                  </a:cubicBezTo>
                  <a:cubicBezTo>
                    <a:pt x="445145" y="400002"/>
                    <a:pt x="918581" y="0"/>
                    <a:pt x="1502593" y="0"/>
                  </a:cubicBezTo>
                  <a:close/>
                </a:path>
              </a:pathLst>
            </a:custGeom>
            <a:solidFill>
              <a:srgbClr val="B5E08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 name="TextBox 10"/>
          <p:cNvSpPr txBox="1"/>
          <p:nvPr/>
        </p:nvSpPr>
        <p:spPr>
          <a:xfrm>
            <a:off x="8840540" y="3609227"/>
            <a:ext cx="5532474" cy="1858394"/>
          </a:xfrm>
          <a:prstGeom prst="rect">
            <a:avLst/>
          </a:prstGeom>
        </p:spPr>
        <p:txBody>
          <a:bodyPr wrap="square" lIns="0" tIns="0" rIns="0" bIns="0" rtlCol="0" anchor="t">
            <a:spAutoFit/>
          </a:bodyPr>
          <a:lstStyle/>
          <a:p>
            <a:pPr algn="ctr">
              <a:lnSpc>
                <a:spcPts val="5021"/>
              </a:lnSpc>
            </a:pPr>
            <a:r>
              <a:rPr lang="en-US" sz="3600">
                <a:solidFill>
                  <a:schemeClr val="tx2">
                    <a:lumMod val="75000"/>
                  </a:schemeClr>
                </a:solidFill>
                <a:latin typeface="Bahnschrift Condensed" panose="020B0502040204020203" pitchFamily="34" charset="0"/>
              </a:rPr>
              <a:t>H</a:t>
            </a:r>
            <a:r>
              <a:rPr lang="vi-VN" sz="3600">
                <a:solidFill>
                  <a:schemeClr val="tx2">
                    <a:lumMod val="75000"/>
                  </a:schemeClr>
                </a:solidFill>
                <a:latin typeface="Bahnschrift Condensed" panose="020B0502040204020203" pitchFamily="34" charset="0"/>
              </a:rPr>
              <a:t>ãy tìm hiểu và tính lượng muối sử dụng trong 3 bữa ăn h</a:t>
            </a:r>
            <a:r>
              <a:rPr lang="en-US" sz="3600">
                <a:solidFill>
                  <a:schemeClr val="tx2">
                    <a:lumMod val="75000"/>
                  </a:schemeClr>
                </a:solidFill>
                <a:latin typeface="Bahnschrift Condensed" panose="020B0502040204020203" pitchFamily="34" charset="0"/>
              </a:rPr>
              <a:t>ằ</a:t>
            </a:r>
            <a:r>
              <a:rPr lang="vi-VN" sz="3600">
                <a:solidFill>
                  <a:schemeClr val="tx2">
                    <a:lumMod val="75000"/>
                  </a:schemeClr>
                </a:solidFill>
                <a:latin typeface="Bahnschrift Condensed" panose="020B0502040204020203" pitchFamily="34" charset="0"/>
              </a:rPr>
              <a:t>ng ngày để điều chỉnh cho phù hợp</a:t>
            </a:r>
            <a:r>
              <a:rPr lang="en-US" sz="3600">
                <a:solidFill>
                  <a:schemeClr val="tx2">
                    <a:lumMod val="75000"/>
                  </a:schemeClr>
                </a:solidFill>
                <a:latin typeface="Bahnschrift Condensed" panose="020B0502040204020203" pitchFamily="34" charset="0"/>
              </a:rPr>
              <a:t> nhé!</a:t>
            </a:r>
          </a:p>
        </p:txBody>
      </p:sp>
      <p:pic>
        <p:nvPicPr>
          <p:cNvPr id="30" name="Picture 29">
            <a:extLst>
              <a:ext uri="{FF2B5EF4-FFF2-40B4-BE49-F238E27FC236}">
                <a16:creationId xmlns:a16="http://schemas.microsoft.com/office/drawing/2014/main" id="{5CFDDD33-4E9F-D982-E11E-4AC1D0910AFA}"/>
              </a:ext>
            </a:extLst>
          </p:cNvPr>
          <p:cNvPicPr>
            <a:picLocks noChangeAspect="1"/>
          </p:cNvPicPr>
          <p:nvPr/>
        </p:nvPicPr>
        <p:blipFill>
          <a:blip r:embed="rId10"/>
          <a:stretch>
            <a:fillRect/>
          </a:stretch>
        </p:blipFill>
        <p:spPr>
          <a:xfrm>
            <a:off x="1653482" y="3176053"/>
            <a:ext cx="6580324" cy="4780288"/>
          </a:xfrm>
          <a:prstGeom prst="roundRect">
            <a:avLst/>
          </a:prstGeom>
        </p:spPr>
      </p:pic>
      <p:sp>
        <p:nvSpPr>
          <p:cNvPr id="31" name="TextBox 8">
            <a:extLst>
              <a:ext uri="{FF2B5EF4-FFF2-40B4-BE49-F238E27FC236}">
                <a16:creationId xmlns:a16="http://schemas.microsoft.com/office/drawing/2014/main" id="{B145DB64-4E9A-EF41-0F2D-647EBA5E4199}"/>
              </a:ext>
            </a:extLst>
          </p:cNvPr>
          <p:cNvSpPr txBox="1"/>
          <p:nvPr/>
        </p:nvSpPr>
        <p:spPr>
          <a:xfrm>
            <a:off x="1311969" y="2024934"/>
            <a:ext cx="7263349" cy="830997"/>
          </a:xfrm>
          <a:prstGeom prst="rect">
            <a:avLst/>
          </a:prstGeom>
        </p:spPr>
        <p:txBody>
          <a:bodyPr lIns="0" tIns="0" rIns="0" bIns="0" rtlCol="0" anchor="t">
            <a:spAutoFit/>
          </a:bodyPr>
          <a:lstStyle/>
          <a:p>
            <a:pPr algn="ctr"/>
            <a:r>
              <a:rPr lang="en-US" sz="5400" b="1">
                <a:solidFill>
                  <a:schemeClr val="tx2">
                    <a:lumMod val="75000"/>
                  </a:schemeClr>
                </a:solidFill>
                <a:latin typeface="Bahnschrift Condensed" panose="020B0502040204020203" pitchFamily="34" charset="0"/>
              </a:rPr>
              <a:t>Thực đơn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9144000" y="1866900"/>
            <a:ext cx="7238188" cy="6172200"/>
          </a:xfrm>
          <a:custGeom>
            <a:avLst/>
            <a:gdLst/>
            <a:ahLst/>
            <a:cxnLst/>
            <a:rect l="l" t="t" r="r" b="b"/>
            <a:pathLst>
              <a:path w="7238188" h="6172200">
                <a:moveTo>
                  <a:pt x="0" y="0"/>
                </a:moveTo>
                <a:lnTo>
                  <a:pt x="7238188" y="0"/>
                </a:lnTo>
                <a:lnTo>
                  <a:pt x="7238188" y="6172200"/>
                </a:lnTo>
                <a:lnTo>
                  <a:pt x="0" y="61722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7"/>
            <a:stretch>
              <a:fillRect/>
            </a:stretch>
          </a:blipFill>
        </p:spPr>
        <p:txBody>
          <a:bodyPr/>
          <a:lstStyle/>
          <a:p>
            <a:endParaRPr lang="en-US"/>
          </a:p>
        </p:txBody>
      </p:sp>
      <p:sp>
        <p:nvSpPr>
          <p:cNvPr id="12" name="Freeform 12"/>
          <p:cNvSpPr/>
          <p:nvPr/>
        </p:nvSpPr>
        <p:spPr>
          <a:xfrm>
            <a:off x="219189" y="8646203"/>
            <a:ext cx="1979441" cy="469241"/>
          </a:xfrm>
          <a:custGeom>
            <a:avLst/>
            <a:gdLst/>
            <a:ahLst/>
            <a:cxnLst/>
            <a:rect l="l" t="t" r="r" b="b"/>
            <a:pathLst>
              <a:path w="1979441" h="469241">
                <a:moveTo>
                  <a:pt x="0" y="0"/>
                </a:moveTo>
                <a:lnTo>
                  <a:pt x="1979440" y="0"/>
                </a:lnTo>
                <a:lnTo>
                  <a:pt x="1979440" y="469240"/>
                </a:lnTo>
                <a:lnTo>
                  <a:pt x="0" y="469240"/>
                </a:lnTo>
                <a:lnTo>
                  <a:pt x="0" y="0"/>
                </a:lnTo>
                <a:close/>
              </a:path>
            </a:pathLst>
          </a:custGeom>
          <a:blipFill>
            <a:blip r:embed="rId7"/>
            <a:stretch>
              <a:fillRect/>
            </a:stretch>
          </a:blipFill>
        </p:spPr>
        <p:txBody>
          <a:bodyPr/>
          <a:lstStyle/>
          <a:p>
            <a:endParaRPr lang="en-US"/>
          </a:p>
        </p:txBody>
      </p:sp>
      <p:sp>
        <p:nvSpPr>
          <p:cNvPr id="31" name="TextBox 8">
            <a:extLst>
              <a:ext uri="{FF2B5EF4-FFF2-40B4-BE49-F238E27FC236}">
                <a16:creationId xmlns:a16="http://schemas.microsoft.com/office/drawing/2014/main" id="{B145DB64-4E9A-EF41-0F2D-647EBA5E4199}"/>
              </a:ext>
            </a:extLst>
          </p:cNvPr>
          <p:cNvSpPr txBox="1"/>
          <p:nvPr/>
        </p:nvSpPr>
        <p:spPr>
          <a:xfrm>
            <a:off x="9167769" y="1834434"/>
            <a:ext cx="7263349" cy="830997"/>
          </a:xfrm>
          <a:prstGeom prst="rect">
            <a:avLst/>
          </a:prstGeom>
        </p:spPr>
        <p:txBody>
          <a:bodyPr lIns="0" tIns="0" rIns="0" bIns="0" rtlCol="0" anchor="t">
            <a:spAutoFit/>
          </a:bodyPr>
          <a:lstStyle/>
          <a:p>
            <a:pPr algn="ctr"/>
            <a:r>
              <a:rPr lang="en-US" sz="5400" b="1">
                <a:solidFill>
                  <a:schemeClr val="tx2">
                    <a:lumMod val="75000"/>
                  </a:schemeClr>
                </a:solidFill>
                <a:latin typeface="Bahnschrift Condensed" panose="020B0502040204020203" pitchFamily="34" charset="0"/>
              </a:rPr>
              <a:t>Thực đơn</a:t>
            </a:r>
          </a:p>
        </p:txBody>
      </p:sp>
      <p:pic>
        <p:nvPicPr>
          <p:cNvPr id="7" name="Picture 6">
            <a:extLst>
              <a:ext uri="{FF2B5EF4-FFF2-40B4-BE49-F238E27FC236}">
                <a16:creationId xmlns:a16="http://schemas.microsoft.com/office/drawing/2014/main" id="{FA747497-3E97-4A5B-DC36-DDB86EA239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037462" y="4296318"/>
            <a:ext cx="2929499" cy="4415233"/>
          </a:xfrm>
          <a:prstGeom prst="rect">
            <a:avLst/>
          </a:prstGeom>
        </p:spPr>
      </p:pic>
      <p:sp>
        <p:nvSpPr>
          <p:cNvPr id="9" name="Freeform: Shape 8">
            <a:extLst>
              <a:ext uri="{FF2B5EF4-FFF2-40B4-BE49-F238E27FC236}">
                <a16:creationId xmlns:a16="http://schemas.microsoft.com/office/drawing/2014/main" id="{D8655018-18E8-5FA6-653B-08EC148CFEDC}"/>
              </a:ext>
            </a:extLst>
          </p:cNvPr>
          <p:cNvSpPr/>
          <p:nvPr/>
        </p:nvSpPr>
        <p:spPr>
          <a:xfrm flipH="1">
            <a:off x="3468358" y="1869211"/>
            <a:ext cx="6201387" cy="3509809"/>
          </a:xfrm>
          <a:custGeom>
            <a:avLst/>
            <a:gdLst>
              <a:gd name="connsiteX0" fmla="*/ 2424907 w 7778052"/>
              <a:gd name="connsiteY0" fmla="*/ 0 h 3890073"/>
              <a:gd name="connsiteX1" fmla="*/ 3284470 w 7778052"/>
              <a:gd name="connsiteY1" fmla="*/ 330298 h 3890073"/>
              <a:gd name="connsiteX2" fmla="*/ 3318120 w 7778052"/>
              <a:gd name="connsiteY2" fmla="*/ 375102 h 3890073"/>
              <a:gd name="connsiteX3" fmla="*/ 3355485 w 7778052"/>
              <a:gd name="connsiteY3" fmla="*/ 329790 h 3890073"/>
              <a:gd name="connsiteX4" fmla="*/ 3884927 w 7778052"/>
              <a:gd name="connsiteY4" fmla="*/ 110366 h 3890073"/>
              <a:gd name="connsiteX5" fmla="*/ 4414369 w 7778052"/>
              <a:gd name="connsiteY5" fmla="*/ 329790 h 3890073"/>
              <a:gd name="connsiteX6" fmla="*/ 4424323 w 7778052"/>
              <a:gd name="connsiteY6" fmla="*/ 341862 h 3890073"/>
              <a:gd name="connsiteX7" fmla="*/ 4440118 w 7778052"/>
              <a:gd name="connsiteY7" fmla="*/ 322724 h 3890073"/>
              <a:gd name="connsiteX8" fmla="*/ 5299681 w 7778052"/>
              <a:gd name="connsiteY8" fmla="*/ 22157 h 3890073"/>
              <a:gd name="connsiteX9" fmla="*/ 6032666 w 7778052"/>
              <a:gd name="connsiteY9" fmla="*/ 221830 h 3890073"/>
              <a:gd name="connsiteX10" fmla="*/ 6104924 w 7778052"/>
              <a:gd name="connsiteY10" fmla="*/ 279426 h 3890073"/>
              <a:gd name="connsiteX11" fmla="*/ 6121851 w 7778052"/>
              <a:gd name="connsiteY11" fmla="*/ 258899 h 3890073"/>
              <a:gd name="connsiteX12" fmla="*/ 6651293 w 7778052"/>
              <a:gd name="connsiteY12" fmla="*/ 39475 h 3890073"/>
              <a:gd name="connsiteX13" fmla="*/ 7400037 w 7778052"/>
              <a:gd name="connsiteY13" fmla="*/ 788636 h 3890073"/>
              <a:gd name="connsiteX14" fmla="*/ 7341197 w 7778052"/>
              <a:gd name="connsiteY14" fmla="*/ 1080243 h 3890073"/>
              <a:gd name="connsiteX15" fmla="*/ 7340867 w 7778052"/>
              <a:gd name="connsiteY15" fmla="*/ 1080851 h 3890073"/>
              <a:gd name="connsiteX16" fmla="*/ 7349003 w 7778052"/>
              <a:gd name="connsiteY16" fmla="*/ 1081628 h 3890073"/>
              <a:gd name="connsiteX17" fmla="*/ 7778052 w 7778052"/>
              <a:gd name="connsiteY17" fmla="*/ 1580377 h 3890073"/>
              <a:gd name="connsiteX18" fmla="*/ 7541143 w 7778052"/>
              <a:gd name="connsiteY18" fmla="*/ 2002524 h 3890073"/>
              <a:gd name="connsiteX19" fmla="*/ 7500380 w 7778052"/>
              <a:gd name="connsiteY19" fmla="*/ 2023486 h 3890073"/>
              <a:gd name="connsiteX20" fmla="*/ 7510092 w 7778052"/>
              <a:gd name="connsiteY20" fmla="*/ 2102805 h 3890073"/>
              <a:gd name="connsiteX21" fmla="*/ 6612506 w 7778052"/>
              <a:gd name="connsiteY21" fmla="*/ 2921737 h 3890073"/>
              <a:gd name="connsiteX22" fmla="*/ 6528098 w 7778052"/>
              <a:gd name="connsiteY22" fmla="*/ 2925247 h 3890073"/>
              <a:gd name="connsiteX23" fmla="*/ 7079025 w 7778052"/>
              <a:gd name="connsiteY23" fmla="*/ 3890073 h 3890073"/>
              <a:gd name="connsiteX24" fmla="*/ 6021298 w 7778052"/>
              <a:gd name="connsiteY24" fmla="*/ 3008663 h 3890073"/>
              <a:gd name="connsiteX25" fmla="*/ 5992694 w 7778052"/>
              <a:gd name="connsiteY25" fmla="*/ 3028681 h 3890073"/>
              <a:gd name="connsiteX26" fmla="*/ 5498851 w 7778052"/>
              <a:gd name="connsiteY26" fmla="*/ 3156625 h 3890073"/>
              <a:gd name="connsiteX27" fmla="*/ 4874286 w 7778052"/>
              <a:gd name="connsiteY27" fmla="*/ 2937201 h 3890073"/>
              <a:gd name="connsiteX28" fmla="*/ 4813970 w 7778052"/>
              <a:gd name="connsiteY28" fmla="*/ 2875197 h 3890073"/>
              <a:gd name="connsiteX29" fmla="*/ 4678808 w 7778052"/>
              <a:gd name="connsiteY29" fmla="*/ 2949952 h 3890073"/>
              <a:gd name="connsiteX30" fmla="*/ 3855423 w 7778052"/>
              <a:gd name="connsiteY30" fmla="*/ 3105586 h 3890073"/>
              <a:gd name="connsiteX31" fmla="*/ 3032037 w 7778052"/>
              <a:gd name="connsiteY31" fmla="*/ 2949952 h 3890073"/>
              <a:gd name="connsiteX32" fmla="*/ 2956607 w 7778052"/>
              <a:gd name="connsiteY32" fmla="*/ 2908233 h 3890073"/>
              <a:gd name="connsiteX33" fmla="*/ 2916734 w 7778052"/>
              <a:gd name="connsiteY33" fmla="*/ 2947592 h 3890073"/>
              <a:gd name="connsiteX34" fmla="*/ 2266292 w 7778052"/>
              <a:gd name="connsiteY34" fmla="*/ 3167016 h 3890073"/>
              <a:gd name="connsiteX35" fmla="*/ 1503526 w 7778052"/>
              <a:gd name="connsiteY35" fmla="*/ 2836718 h 3890073"/>
              <a:gd name="connsiteX36" fmla="*/ 1497869 w 7778052"/>
              <a:gd name="connsiteY36" fmla="*/ 2828230 h 3890073"/>
              <a:gd name="connsiteX37" fmla="*/ 1471369 w 7778052"/>
              <a:gd name="connsiteY37" fmla="*/ 2840962 h 3890073"/>
              <a:gd name="connsiteX38" fmla="*/ 1143173 w 7778052"/>
              <a:gd name="connsiteY38" fmla="*/ 2899612 h 3890073"/>
              <a:gd name="connsiteX39" fmla="*/ 300012 w 7778052"/>
              <a:gd name="connsiteY39" fmla="*/ 2153284 h 3890073"/>
              <a:gd name="connsiteX40" fmla="*/ 311313 w 7778052"/>
              <a:gd name="connsiteY40" fmla="*/ 2054055 h 3890073"/>
              <a:gd name="connsiteX41" fmla="*/ 236909 w 7778052"/>
              <a:gd name="connsiteY41" fmla="*/ 2014258 h 3890073"/>
              <a:gd name="connsiteX42" fmla="*/ 0 w 7778052"/>
              <a:gd name="connsiteY42" fmla="*/ 1575169 h 3890073"/>
              <a:gd name="connsiteX43" fmla="*/ 429049 w 7778052"/>
              <a:gd name="connsiteY43" fmla="*/ 1056404 h 3890073"/>
              <a:gd name="connsiteX44" fmla="*/ 447852 w 7778052"/>
              <a:gd name="connsiteY44" fmla="*/ 1054536 h 3890073"/>
              <a:gd name="connsiteX45" fmla="*/ 412200 w 7778052"/>
              <a:gd name="connsiteY45" fmla="*/ 939618 h 3890073"/>
              <a:gd name="connsiteX46" fmla="*/ 396987 w 7778052"/>
              <a:gd name="connsiteY46" fmla="*/ 788636 h 3890073"/>
              <a:gd name="connsiteX47" fmla="*/ 1145731 w 7778052"/>
              <a:gd name="connsiteY47" fmla="*/ 39475 h 3890073"/>
              <a:gd name="connsiteX48" fmla="*/ 1564361 w 7778052"/>
              <a:gd name="connsiteY48" fmla="*/ 167420 h 3890073"/>
              <a:gd name="connsiteX49" fmla="*/ 1660595 w 7778052"/>
              <a:gd name="connsiteY49" fmla="*/ 246864 h 3890073"/>
              <a:gd name="connsiteX50" fmla="*/ 1691922 w 7778052"/>
              <a:gd name="connsiteY50" fmla="*/ 219424 h 3890073"/>
              <a:gd name="connsiteX51" fmla="*/ 2424907 w 7778052"/>
              <a:gd name="connsiteY51" fmla="*/ 0 h 38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78052" h="3890073">
                <a:moveTo>
                  <a:pt x="2424907" y="0"/>
                </a:moveTo>
                <a:cubicBezTo>
                  <a:pt x="2782717" y="0"/>
                  <a:pt x="3098186" y="131020"/>
                  <a:pt x="3284470" y="330298"/>
                </a:cubicBezTo>
                <a:lnTo>
                  <a:pt x="3318120" y="375102"/>
                </a:lnTo>
                <a:lnTo>
                  <a:pt x="3355485" y="329790"/>
                </a:lnTo>
                <a:cubicBezTo>
                  <a:pt x="3490981" y="194219"/>
                  <a:pt x="3678167" y="110366"/>
                  <a:pt x="3884927" y="110366"/>
                </a:cubicBezTo>
                <a:cubicBezTo>
                  <a:pt x="4091687" y="110366"/>
                  <a:pt x="4278873" y="194219"/>
                  <a:pt x="4414369" y="329790"/>
                </a:cubicBezTo>
                <a:lnTo>
                  <a:pt x="4424323" y="341862"/>
                </a:lnTo>
                <a:lnTo>
                  <a:pt x="4440118" y="322724"/>
                </a:lnTo>
                <a:cubicBezTo>
                  <a:pt x="4626402" y="141384"/>
                  <a:pt x="4941870" y="22157"/>
                  <a:pt x="5299681" y="22157"/>
                </a:cubicBezTo>
                <a:cubicBezTo>
                  <a:pt x="5585929" y="22157"/>
                  <a:pt x="5845079" y="98462"/>
                  <a:pt x="6032666" y="221830"/>
                </a:cubicBezTo>
                <a:lnTo>
                  <a:pt x="6104924" y="279426"/>
                </a:lnTo>
                <a:lnTo>
                  <a:pt x="6121851" y="258899"/>
                </a:lnTo>
                <a:cubicBezTo>
                  <a:pt x="6257347" y="123328"/>
                  <a:pt x="6444533" y="39475"/>
                  <a:pt x="6651293" y="39475"/>
                </a:cubicBezTo>
                <a:cubicBezTo>
                  <a:pt x="7064813" y="39475"/>
                  <a:pt x="7400037" y="374886"/>
                  <a:pt x="7400037" y="788636"/>
                </a:cubicBezTo>
                <a:cubicBezTo>
                  <a:pt x="7400037" y="892073"/>
                  <a:pt x="7379085" y="990615"/>
                  <a:pt x="7341197" y="1080243"/>
                </a:cubicBezTo>
                <a:lnTo>
                  <a:pt x="7340867" y="1080851"/>
                </a:lnTo>
                <a:lnTo>
                  <a:pt x="7349003" y="1081628"/>
                </a:lnTo>
                <a:cubicBezTo>
                  <a:pt x="7593861" y="1129099"/>
                  <a:pt x="7778052" y="1334359"/>
                  <a:pt x="7778052" y="1580377"/>
                </a:cubicBezTo>
                <a:cubicBezTo>
                  <a:pt x="7778052" y="1756105"/>
                  <a:pt x="7684077" y="1911037"/>
                  <a:pt x="7541143" y="2002524"/>
                </a:cubicBezTo>
                <a:lnTo>
                  <a:pt x="7500380" y="2023486"/>
                </a:lnTo>
                <a:lnTo>
                  <a:pt x="7510092" y="2102805"/>
                </a:lnTo>
                <a:cubicBezTo>
                  <a:pt x="7510092" y="2529022"/>
                  <a:pt x="7116666" y="2879582"/>
                  <a:pt x="6612506" y="2921737"/>
                </a:cubicBezTo>
                <a:lnTo>
                  <a:pt x="6528098" y="2925247"/>
                </a:lnTo>
                <a:lnTo>
                  <a:pt x="7079025" y="3890073"/>
                </a:lnTo>
                <a:lnTo>
                  <a:pt x="6021298" y="3008663"/>
                </a:lnTo>
                <a:lnTo>
                  <a:pt x="5992694" y="3028681"/>
                </a:lnTo>
                <a:cubicBezTo>
                  <a:pt x="5851724" y="3109459"/>
                  <a:pt x="5681781" y="3156625"/>
                  <a:pt x="5498851" y="3156625"/>
                </a:cubicBezTo>
                <a:cubicBezTo>
                  <a:pt x="5254943" y="3156625"/>
                  <a:pt x="5034126" y="3072773"/>
                  <a:pt x="4874286" y="2937201"/>
                </a:cubicBezTo>
                <a:lnTo>
                  <a:pt x="4813970" y="2875197"/>
                </a:lnTo>
                <a:lnTo>
                  <a:pt x="4678808" y="2949952"/>
                </a:lnTo>
                <a:cubicBezTo>
                  <a:pt x="4468086" y="3046111"/>
                  <a:pt x="4176975" y="3105586"/>
                  <a:pt x="3855423" y="3105586"/>
                </a:cubicBezTo>
                <a:cubicBezTo>
                  <a:pt x="3533871" y="3105586"/>
                  <a:pt x="3242760" y="3046111"/>
                  <a:pt x="3032037" y="2949952"/>
                </a:cubicBezTo>
                <a:lnTo>
                  <a:pt x="2956607" y="2908233"/>
                </a:lnTo>
                <a:lnTo>
                  <a:pt x="2916734" y="2947592"/>
                </a:lnTo>
                <a:cubicBezTo>
                  <a:pt x="2750271" y="3083163"/>
                  <a:pt x="2520305" y="3167016"/>
                  <a:pt x="2266292" y="3167016"/>
                </a:cubicBezTo>
                <a:cubicBezTo>
                  <a:pt x="1948775" y="3167016"/>
                  <a:pt x="1668832" y="3035996"/>
                  <a:pt x="1503526" y="2836718"/>
                </a:cubicBezTo>
                <a:lnTo>
                  <a:pt x="1497869" y="2828230"/>
                </a:lnTo>
                <a:lnTo>
                  <a:pt x="1471369" y="2840962"/>
                </a:lnTo>
                <a:cubicBezTo>
                  <a:pt x="1370495" y="2878728"/>
                  <a:pt x="1259589" y="2899612"/>
                  <a:pt x="1143173" y="2899612"/>
                </a:cubicBezTo>
                <a:cubicBezTo>
                  <a:pt x="677508" y="2899612"/>
                  <a:pt x="300012" y="2565470"/>
                  <a:pt x="300012" y="2153284"/>
                </a:cubicBezTo>
                <a:lnTo>
                  <a:pt x="311313" y="2054055"/>
                </a:lnTo>
                <a:lnTo>
                  <a:pt x="236909" y="2014258"/>
                </a:lnTo>
                <a:cubicBezTo>
                  <a:pt x="93975" y="1919099"/>
                  <a:pt x="0" y="1757949"/>
                  <a:pt x="0" y="1575169"/>
                </a:cubicBezTo>
                <a:cubicBezTo>
                  <a:pt x="0" y="1319278"/>
                  <a:pt x="184191" y="1105780"/>
                  <a:pt x="429049" y="1056404"/>
                </a:cubicBezTo>
                <a:lnTo>
                  <a:pt x="447852" y="1054536"/>
                </a:lnTo>
                <a:lnTo>
                  <a:pt x="412200" y="939618"/>
                </a:lnTo>
                <a:cubicBezTo>
                  <a:pt x="402225" y="890849"/>
                  <a:pt x="396987" y="840355"/>
                  <a:pt x="396987" y="788636"/>
                </a:cubicBezTo>
                <a:cubicBezTo>
                  <a:pt x="396987" y="374886"/>
                  <a:pt x="732211" y="39475"/>
                  <a:pt x="1145731" y="39475"/>
                </a:cubicBezTo>
                <a:cubicBezTo>
                  <a:pt x="1300802" y="39475"/>
                  <a:pt x="1444861" y="86642"/>
                  <a:pt x="1564361" y="167420"/>
                </a:cubicBezTo>
                <a:lnTo>
                  <a:pt x="1660595" y="246864"/>
                </a:lnTo>
                <a:lnTo>
                  <a:pt x="1691922" y="219424"/>
                </a:lnTo>
                <a:cubicBezTo>
                  <a:pt x="1879509" y="83853"/>
                  <a:pt x="2138658" y="0"/>
                  <a:pt x="2424907" y="0"/>
                </a:cubicBezTo>
                <a:close/>
              </a:path>
            </a:pathLst>
          </a:custGeom>
          <a:solidFill>
            <a:schemeClr val="bg1"/>
          </a:solidFill>
          <a:ln w="57150">
            <a:solidFill>
              <a:srgbClr val="C4B0F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AE4585AD-B7EA-9921-DAA8-2CA6DB66E102}"/>
              </a:ext>
            </a:extLst>
          </p:cNvPr>
          <p:cNvSpPr txBox="1"/>
          <p:nvPr/>
        </p:nvSpPr>
        <p:spPr>
          <a:xfrm>
            <a:off x="4247360" y="2433173"/>
            <a:ext cx="5003976" cy="1718484"/>
          </a:xfrm>
          <a:prstGeom prst="rect">
            <a:avLst/>
          </a:prstGeom>
        </p:spPr>
        <p:txBody>
          <a:bodyPr wrap="square" lIns="0" tIns="0" rIns="0" bIns="0" rtlCol="0" anchor="t">
            <a:spAutoFit/>
          </a:bodyPr>
          <a:lstStyle/>
          <a:p>
            <a:pPr>
              <a:lnSpc>
                <a:spcPct val="120000"/>
              </a:lnSpc>
            </a:pPr>
            <a:r>
              <a:rPr lang="vi-VN" sz="3200">
                <a:solidFill>
                  <a:srgbClr val="483A00"/>
                </a:solidFill>
                <a:latin typeface="Kurale"/>
              </a:rPr>
              <a:t>Máy tính cầm tay sẽ giúp chúng mình tính toán nhanh và chính xác hơn. </a:t>
            </a:r>
          </a:p>
        </p:txBody>
      </p:sp>
      <p:pic>
        <p:nvPicPr>
          <p:cNvPr id="15" name="Picture 14">
            <a:extLst>
              <a:ext uri="{FF2B5EF4-FFF2-40B4-BE49-F238E27FC236}">
                <a16:creationId xmlns:a16="http://schemas.microsoft.com/office/drawing/2014/main" id="{BF5136F2-39F1-AE88-A6FE-5FEB7196C985}"/>
              </a:ext>
            </a:extLst>
          </p:cNvPr>
          <p:cNvPicPr>
            <a:picLocks noChangeAspect="1"/>
          </p:cNvPicPr>
          <p:nvPr/>
        </p:nvPicPr>
        <p:blipFill>
          <a:blip r:embed="rId9"/>
          <a:stretch>
            <a:fillRect/>
          </a:stretch>
        </p:blipFill>
        <p:spPr>
          <a:xfrm>
            <a:off x="9683600" y="2986146"/>
            <a:ext cx="5889351" cy="4415233"/>
          </a:xfrm>
          <a:prstGeom prst="rect">
            <a:avLst/>
          </a:prstGeom>
        </p:spPr>
      </p:pic>
      <p:sp>
        <p:nvSpPr>
          <p:cNvPr id="8" name="Freeform 8"/>
          <p:cNvSpPr/>
          <p:nvPr/>
        </p:nvSpPr>
        <p:spPr>
          <a:xfrm rot="1138568">
            <a:off x="14542755" y="6638738"/>
            <a:ext cx="2298175" cy="3148185"/>
          </a:xfrm>
          <a:custGeom>
            <a:avLst/>
            <a:gdLst/>
            <a:ahLst/>
            <a:cxnLst/>
            <a:rect l="l" t="t" r="r" b="b"/>
            <a:pathLst>
              <a:path w="2298175" h="3148185">
                <a:moveTo>
                  <a:pt x="0" y="0"/>
                </a:moveTo>
                <a:lnTo>
                  <a:pt x="2298175" y="0"/>
                </a:lnTo>
                <a:lnTo>
                  <a:pt x="2298175" y="3148185"/>
                </a:lnTo>
                <a:lnTo>
                  <a:pt x="0" y="3148185"/>
                </a:lnTo>
                <a:lnTo>
                  <a:pt x="0" y="0"/>
                </a:lnTo>
                <a:close/>
              </a:path>
            </a:pathLst>
          </a:custGeom>
          <a:blipFill>
            <a:blip r:embed="rId10"/>
            <a:stretch>
              <a:fillRect/>
            </a:stretch>
          </a:blipFill>
        </p:spPr>
        <p:txBody>
          <a:bodyPr/>
          <a:lstStyle/>
          <a:p>
            <a:endParaRPr lang="en-US"/>
          </a:p>
        </p:txBody>
      </p:sp>
      <p:pic>
        <p:nvPicPr>
          <p:cNvPr id="10" name="Picture 9">
            <a:extLst>
              <a:ext uri="{FF2B5EF4-FFF2-40B4-BE49-F238E27FC236}">
                <a16:creationId xmlns:a16="http://schemas.microsoft.com/office/drawing/2014/main" id="{2F3105B7-DB8F-9954-B611-BC9E28F7DDD9}"/>
              </a:ext>
            </a:extLst>
          </p:cNvPr>
          <p:cNvPicPr>
            <a:picLocks noChangeAspect="1"/>
          </p:cNvPicPr>
          <p:nvPr/>
        </p:nvPicPr>
        <p:blipFill rotWithShape="1">
          <a:blip r:embed="rId11"/>
          <a:srcRect l="5746" r="4832" b="2035"/>
          <a:stretch/>
        </p:blipFill>
        <p:spPr>
          <a:xfrm rot="19901460">
            <a:off x="7331310" y="5332995"/>
            <a:ext cx="2504403" cy="4342444"/>
          </a:xfrm>
          <a:prstGeom prst="roundRect">
            <a:avLst>
              <a:gd name="adj" fmla="val 6996"/>
            </a:avLst>
          </a:prstGeom>
        </p:spPr>
      </p:pic>
    </p:spTree>
    <p:extLst>
      <p:ext uri="{BB962C8B-B14F-4D97-AF65-F5344CB8AC3E}">
        <p14:creationId xmlns:p14="http://schemas.microsoft.com/office/powerpoint/2010/main" val="11819263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9"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b="1"/>
            </a:p>
          </p:txBody>
        </p:sp>
      </p:grpSp>
      <p:sp>
        <p:nvSpPr>
          <p:cNvPr id="19" name="TextBox 19"/>
          <p:cNvSpPr txBox="1"/>
          <p:nvPr/>
        </p:nvSpPr>
        <p:spPr>
          <a:xfrm>
            <a:off x="4495800" y="4000500"/>
            <a:ext cx="9559702" cy="1477328"/>
          </a:xfrm>
          <a:prstGeom prst="rect">
            <a:avLst/>
          </a:prstGeom>
        </p:spPr>
        <p:txBody>
          <a:bodyPr lIns="0" tIns="0" rIns="0" bIns="0" rtlCol="0" anchor="t">
            <a:spAutoFit/>
          </a:bodyPr>
          <a:lstStyle/>
          <a:p>
            <a:pPr algn="ctr"/>
            <a:r>
              <a:rPr lang="en-US" sz="9600" b="1">
                <a:solidFill>
                  <a:srgbClr val="BE636B"/>
                </a:solidFill>
                <a:latin typeface="Bahnschrift Condensed" panose="020B0502040204020203" pitchFamily="34" charset="0"/>
              </a:rPr>
              <a:t>KHỞI ĐỘNG TIẾT HỌC</a:t>
            </a:r>
          </a:p>
        </p:txBody>
      </p:sp>
      <p:sp>
        <p:nvSpPr>
          <p:cNvPr id="16" name="Freeform 16"/>
          <p:cNvSpPr/>
          <p:nvPr/>
        </p:nvSpPr>
        <p:spPr>
          <a:xfrm>
            <a:off x="10646406" y="7443972"/>
            <a:ext cx="1336111" cy="1329259"/>
          </a:xfrm>
          <a:custGeom>
            <a:avLst/>
            <a:gdLst/>
            <a:ahLst/>
            <a:cxnLst/>
            <a:rect l="l" t="t" r="r" b="b"/>
            <a:pathLst>
              <a:path w="1336111" h="1329259">
                <a:moveTo>
                  <a:pt x="0" y="0"/>
                </a:moveTo>
                <a:lnTo>
                  <a:pt x="1336111" y="0"/>
                </a:lnTo>
                <a:lnTo>
                  <a:pt x="1336111" y="1329259"/>
                </a:lnTo>
                <a:lnTo>
                  <a:pt x="0" y="1329259"/>
                </a:lnTo>
                <a:lnTo>
                  <a:pt x="0" y="0"/>
                </a:lnTo>
                <a:close/>
              </a:path>
            </a:pathLst>
          </a:custGeom>
          <a:blipFill>
            <a:blip r:embed="rId4"/>
            <a:stretch>
              <a:fillRect l="-224727" b="-109305"/>
            </a:stretch>
          </a:blipFill>
        </p:spPr>
        <p:txBody>
          <a:bodyPr/>
          <a:lstStyle/>
          <a:p>
            <a:endParaRPr lang="en-US"/>
          </a:p>
        </p:txBody>
      </p:sp>
      <p:sp>
        <p:nvSpPr>
          <p:cNvPr id="18" name="Freeform 18"/>
          <p:cNvSpPr/>
          <p:nvPr/>
        </p:nvSpPr>
        <p:spPr>
          <a:xfrm>
            <a:off x="15521855" y="1513769"/>
            <a:ext cx="1336111" cy="1329259"/>
          </a:xfrm>
          <a:custGeom>
            <a:avLst/>
            <a:gdLst/>
            <a:ahLst/>
            <a:cxnLst/>
            <a:rect l="l" t="t" r="r" b="b"/>
            <a:pathLst>
              <a:path w="1336111" h="1329259">
                <a:moveTo>
                  <a:pt x="0" y="0"/>
                </a:moveTo>
                <a:lnTo>
                  <a:pt x="1336111" y="0"/>
                </a:lnTo>
                <a:lnTo>
                  <a:pt x="1336111" y="1329259"/>
                </a:lnTo>
                <a:lnTo>
                  <a:pt x="0" y="1329259"/>
                </a:lnTo>
                <a:lnTo>
                  <a:pt x="0" y="0"/>
                </a:lnTo>
                <a:close/>
              </a:path>
            </a:pathLst>
          </a:custGeom>
          <a:blipFill>
            <a:blip r:embed="rId4"/>
            <a:stretch>
              <a:fillRect l="-224727" b="-109305"/>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5"/>
            <a:stretch>
              <a:fillRect/>
            </a:stretch>
          </a:blipFill>
        </p:spPr>
        <p:txBody>
          <a:bodyPr/>
          <a:lstStyle/>
          <a:p>
            <a:endParaRPr lang="en-US"/>
          </a:p>
        </p:txBody>
      </p:sp>
      <p:sp>
        <p:nvSpPr>
          <p:cNvPr id="12" name="Freeform 12"/>
          <p:cNvSpPr/>
          <p:nvPr/>
        </p:nvSpPr>
        <p:spPr>
          <a:xfrm>
            <a:off x="219189" y="8646203"/>
            <a:ext cx="1979441" cy="469241"/>
          </a:xfrm>
          <a:custGeom>
            <a:avLst/>
            <a:gdLst/>
            <a:ahLst/>
            <a:cxnLst/>
            <a:rect l="l" t="t" r="r" b="b"/>
            <a:pathLst>
              <a:path w="1979441" h="469241">
                <a:moveTo>
                  <a:pt x="0" y="0"/>
                </a:moveTo>
                <a:lnTo>
                  <a:pt x="1979440" y="0"/>
                </a:lnTo>
                <a:lnTo>
                  <a:pt x="1979440" y="469240"/>
                </a:lnTo>
                <a:lnTo>
                  <a:pt x="0" y="469240"/>
                </a:lnTo>
                <a:lnTo>
                  <a:pt x="0" y="0"/>
                </a:lnTo>
                <a:close/>
              </a:path>
            </a:pathLst>
          </a:custGeom>
          <a:blipFill>
            <a:blip r:embed="rId5"/>
            <a:stretch>
              <a:fillRect/>
            </a:stretch>
          </a:blipFill>
        </p:spPr>
        <p:txBody>
          <a:bodyPr/>
          <a:lstStyle/>
          <a:p>
            <a:endParaRPr lang="en-US"/>
          </a:p>
        </p:txBody>
      </p:sp>
      <p:pic>
        <p:nvPicPr>
          <p:cNvPr id="7" name="Picture 6">
            <a:extLst>
              <a:ext uri="{FF2B5EF4-FFF2-40B4-BE49-F238E27FC236}">
                <a16:creationId xmlns:a16="http://schemas.microsoft.com/office/drawing/2014/main" id="{FA747497-3E97-4A5B-DC36-DDB86EA239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037462" y="4296318"/>
            <a:ext cx="2929499" cy="4415233"/>
          </a:xfrm>
          <a:prstGeom prst="rect">
            <a:avLst/>
          </a:prstGeom>
        </p:spPr>
      </p:pic>
      <p:sp>
        <p:nvSpPr>
          <p:cNvPr id="9" name="Freeform: Shape 8">
            <a:extLst>
              <a:ext uri="{FF2B5EF4-FFF2-40B4-BE49-F238E27FC236}">
                <a16:creationId xmlns:a16="http://schemas.microsoft.com/office/drawing/2014/main" id="{D8655018-18E8-5FA6-653B-08EC148CFEDC}"/>
              </a:ext>
            </a:extLst>
          </p:cNvPr>
          <p:cNvSpPr/>
          <p:nvPr/>
        </p:nvSpPr>
        <p:spPr>
          <a:xfrm flipH="1">
            <a:off x="3468358" y="1869211"/>
            <a:ext cx="6201387" cy="3509809"/>
          </a:xfrm>
          <a:custGeom>
            <a:avLst/>
            <a:gdLst>
              <a:gd name="connsiteX0" fmla="*/ 2424907 w 7778052"/>
              <a:gd name="connsiteY0" fmla="*/ 0 h 3890073"/>
              <a:gd name="connsiteX1" fmla="*/ 3284470 w 7778052"/>
              <a:gd name="connsiteY1" fmla="*/ 330298 h 3890073"/>
              <a:gd name="connsiteX2" fmla="*/ 3318120 w 7778052"/>
              <a:gd name="connsiteY2" fmla="*/ 375102 h 3890073"/>
              <a:gd name="connsiteX3" fmla="*/ 3355485 w 7778052"/>
              <a:gd name="connsiteY3" fmla="*/ 329790 h 3890073"/>
              <a:gd name="connsiteX4" fmla="*/ 3884927 w 7778052"/>
              <a:gd name="connsiteY4" fmla="*/ 110366 h 3890073"/>
              <a:gd name="connsiteX5" fmla="*/ 4414369 w 7778052"/>
              <a:gd name="connsiteY5" fmla="*/ 329790 h 3890073"/>
              <a:gd name="connsiteX6" fmla="*/ 4424323 w 7778052"/>
              <a:gd name="connsiteY6" fmla="*/ 341862 h 3890073"/>
              <a:gd name="connsiteX7" fmla="*/ 4440118 w 7778052"/>
              <a:gd name="connsiteY7" fmla="*/ 322724 h 3890073"/>
              <a:gd name="connsiteX8" fmla="*/ 5299681 w 7778052"/>
              <a:gd name="connsiteY8" fmla="*/ 22157 h 3890073"/>
              <a:gd name="connsiteX9" fmla="*/ 6032666 w 7778052"/>
              <a:gd name="connsiteY9" fmla="*/ 221830 h 3890073"/>
              <a:gd name="connsiteX10" fmla="*/ 6104924 w 7778052"/>
              <a:gd name="connsiteY10" fmla="*/ 279426 h 3890073"/>
              <a:gd name="connsiteX11" fmla="*/ 6121851 w 7778052"/>
              <a:gd name="connsiteY11" fmla="*/ 258899 h 3890073"/>
              <a:gd name="connsiteX12" fmla="*/ 6651293 w 7778052"/>
              <a:gd name="connsiteY12" fmla="*/ 39475 h 3890073"/>
              <a:gd name="connsiteX13" fmla="*/ 7400037 w 7778052"/>
              <a:gd name="connsiteY13" fmla="*/ 788636 h 3890073"/>
              <a:gd name="connsiteX14" fmla="*/ 7341197 w 7778052"/>
              <a:gd name="connsiteY14" fmla="*/ 1080243 h 3890073"/>
              <a:gd name="connsiteX15" fmla="*/ 7340867 w 7778052"/>
              <a:gd name="connsiteY15" fmla="*/ 1080851 h 3890073"/>
              <a:gd name="connsiteX16" fmla="*/ 7349003 w 7778052"/>
              <a:gd name="connsiteY16" fmla="*/ 1081628 h 3890073"/>
              <a:gd name="connsiteX17" fmla="*/ 7778052 w 7778052"/>
              <a:gd name="connsiteY17" fmla="*/ 1580377 h 3890073"/>
              <a:gd name="connsiteX18" fmla="*/ 7541143 w 7778052"/>
              <a:gd name="connsiteY18" fmla="*/ 2002524 h 3890073"/>
              <a:gd name="connsiteX19" fmla="*/ 7500380 w 7778052"/>
              <a:gd name="connsiteY19" fmla="*/ 2023486 h 3890073"/>
              <a:gd name="connsiteX20" fmla="*/ 7510092 w 7778052"/>
              <a:gd name="connsiteY20" fmla="*/ 2102805 h 3890073"/>
              <a:gd name="connsiteX21" fmla="*/ 6612506 w 7778052"/>
              <a:gd name="connsiteY21" fmla="*/ 2921737 h 3890073"/>
              <a:gd name="connsiteX22" fmla="*/ 6528098 w 7778052"/>
              <a:gd name="connsiteY22" fmla="*/ 2925247 h 3890073"/>
              <a:gd name="connsiteX23" fmla="*/ 7079025 w 7778052"/>
              <a:gd name="connsiteY23" fmla="*/ 3890073 h 3890073"/>
              <a:gd name="connsiteX24" fmla="*/ 6021298 w 7778052"/>
              <a:gd name="connsiteY24" fmla="*/ 3008663 h 3890073"/>
              <a:gd name="connsiteX25" fmla="*/ 5992694 w 7778052"/>
              <a:gd name="connsiteY25" fmla="*/ 3028681 h 3890073"/>
              <a:gd name="connsiteX26" fmla="*/ 5498851 w 7778052"/>
              <a:gd name="connsiteY26" fmla="*/ 3156625 h 3890073"/>
              <a:gd name="connsiteX27" fmla="*/ 4874286 w 7778052"/>
              <a:gd name="connsiteY27" fmla="*/ 2937201 h 3890073"/>
              <a:gd name="connsiteX28" fmla="*/ 4813970 w 7778052"/>
              <a:gd name="connsiteY28" fmla="*/ 2875197 h 3890073"/>
              <a:gd name="connsiteX29" fmla="*/ 4678808 w 7778052"/>
              <a:gd name="connsiteY29" fmla="*/ 2949952 h 3890073"/>
              <a:gd name="connsiteX30" fmla="*/ 3855423 w 7778052"/>
              <a:gd name="connsiteY30" fmla="*/ 3105586 h 3890073"/>
              <a:gd name="connsiteX31" fmla="*/ 3032037 w 7778052"/>
              <a:gd name="connsiteY31" fmla="*/ 2949952 h 3890073"/>
              <a:gd name="connsiteX32" fmla="*/ 2956607 w 7778052"/>
              <a:gd name="connsiteY32" fmla="*/ 2908233 h 3890073"/>
              <a:gd name="connsiteX33" fmla="*/ 2916734 w 7778052"/>
              <a:gd name="connsiteY33" fmla="*/ 2947592 h 3890073"/>
              <a:gd name="connsiteX34" fmla="*/ 2266292 w 7778052"/>
              <a:gd name="connsiteY34" fmla="*/ 3167016 h 3890073"/>
              <a:gd name="connsiteX35" fmla="*/ 1503526 w 7778052"/>
              <a:gd name="connsiteY35" fmla="*/ 2836718 h 3890073"/>
              <a:gd name="connsiteX36" fmla="*/ 1497869 w 7778052"/>
              <a:gd name="connsiteY36" fmla="*/ 2828230 h 3890073"/>
              <a:gd name="connsiteX37" fmla="*/ 1471369 w 7778052"/>
              <a:gd name="connsiteY37" fmla="*/ 2840962 h 3890073"/>
              <a:gd name="connsiteX38" fmla="*/ 1143173 w 7778052"/>
              <a:gd name="connsiteY38" fmla="*/ 2899612 h 3890073"/>
              <a:gd name="connsiteX39" fmla="*/ 300012 w 7778052"/>
              <a:gd name="connsiteY39" fmla="*/ 2153284 h 3890073"/>
              <a:gd name="connsiteX40" fmla="*/ 311313 w 7778052"/>
              <a:gd name="connsiteY40" fmla="*/ 2054055 h 3890073"/>
              <a:gd name="connsiteX41" fmla="*/ 236909 w 7778052"/>
              <a:gd name="connsiteY41" fmla="*/ 2014258 h 3890073"/>
              <a:gd name="connsiteX42" fmla="*/ 0 w 7778052"/>
              <a:gd name="connsiteY42" fmla="*/ 1575169 h 3890073"/>
              <a:gd name="connsiteX43" fmla="*/ 429049 w 7778052"/>
              <a:gd name="connsiteY43" fmla="*/ 1056404 h 3890073"/>
              <a:gd name="connsiteX44" fmla="*/ 447852 w 7778052"/>
              <a:gd name="connsiteY44" fmla="*/ 1054536 h 3890073"/>
              <a:gd name="connsiteX45" fmla="*/ 412200 w 7778052"/>
              <a:gd name="connsiteY45" fmla="*/ 939618 h 3890073"/>
              <a:gd name="connsiteX46" fmla="*/ 396987 w 7778052"/>
              <a:gd name="connsiteY46" fmla="*/ 788636 h 3890073"/>
              <a:gd name="connsiteX47" fmla="*/ 1145731 w 7778052"/>
              <a:gd name="connsiteY47" fmla="*/ 39475 h 3890073"/>
              <a:gd name="connsiteX48" fmla="*/ 1564361 w 7778052"/>
              <a:gd name="connsiteY48" fmla="*/ 167420 h 3890073"/>
              <a:gd name="connsiteX49" fmla="*/ 1660595 w 7778052"/>
              <a:gd name="connsiteY49" fmla="*/ 246864 h 3890073"/>
              <a:gd name="connsiteX50" fmla="*/ 1691922 w 7778052"/>
              <a:gd name="connsiteY50" fmla="*/ 219424 h 3890073"/>
              <a:gd name="connsiteX51" fmla="*/ 2424907 w 7778052"/>
              <a:gd name="connsiteY51" fmla="*/ 0 h 38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78052" h="3890073">
                <a:moveTo>
                  <a:pt x="2424907" y="0"/>
                </a:moveTo>
                <a:cubicBezTo>
                  <a:pt x="2782717" y="0"/>
                  <a:pt x="3098186" y="131020"/>
                  <a:pt x="3284470" y="330298"/>
                </a:cubicBezTo>
                <a:lnTo>
                  <a:pt x="3318120" y="375102"/>
                </a:lnTo>
                <a:lnTo>
                  <a:pt x="3355485" y="329790"/>
                </a:lnTo>
                <a:cubicBezTo>
                  <a:pt x="3490981" y="194219"/>
                  <a:pt x="3678167" y="110366"/>
                  <a:pt x="3884927" y="110366"/>
                </a:cubicBezTo>
                <a:cubicBezTo>
                  <a:pt x="4091687" y="110366"/>
                  <a:pt x="4278873" y="194219"/>
                  <a:pt x="4414369" y="329790"/>
                </a:cubicBezTo>
                <a:lnTo>
                  <a:pt x="4424323" y="341862"/>
                </a:lnTo>
                <a:lnTo>
                  <a:pt x="4440118" y="322724"/>
                </a:lnTo>
                <a:cubicBezTo>
                  <a:pt x="4626402" y="141384"/>
                  <a:pt x="4941870" y="22157"/>
                  <a:pt x="5299681" y="22157"/>
                </a:cubicBezTo>
                <a:cubicBezTo>
                  <a:pt x="5585929" y="22157"/>
                  <a:pt x="5845079" y="98462"/>
                  <a:pt x="6032666" y="221830"/>
                </a:cubicBezTo>
                <a:lnTo>
                  <a:pt x="6104924" y="279426"/>
                </a:lnTo>
                <a:lnTo>
                  <a:pt x="6121851" y="258899"/>
                </a:lnTo>
                <a:cubicBezTo>
                  <a:pt x="6257347" y="123328"/>
                  <a:pt x="6444533" y="39475"/>
                  <a:pt x="6651293" y="39475"/>
                </a:cubicBezTo>
                <a:cubicBezTo>
                  <a:pt x="7064813" y="39475"/>
                  <a:pt x="7400037" y="374886"/>
                  <a:pt x="7400037" y="788636"/>
                </a:cubicBezTo>
                <a:cubicBezTo>
                  <a:pt x="7400037" y="892073"/>
                  <a:pt x="7379085" y="990615"/>
                  <a:pt x="7341197" y="1080243"/>
                </a:cubicBezTo>
                <a:lnTo>
                  <a:pt x="7340867" y="1080851"/>
                </a:lnTo>
                <a:lnTo>
                  <a:pt x="7349003" y="1081628"/>
                </a:lnTo>
                <a:cubicBezTo>
                  <a:pt x="7593861" y="1129099"/>
                  <a:pt x="7778052" y="1334359"/>
                  <a:pt x="7778052" y="1580377"/>
                </a:cubicBezTo>
                <a:cubicBezTo>
                  <a:pt x="7778052" y="1756105"/>
                  <a:pt x="7684077" y="1911037"/>
                  <a:pt x="7541143" y="2002524"/>
                </a:cubicBezTo>
                <a:lnTo>
                  <a:pt x="7500380" y="2023486"/>
                </a:lnTo>
                <a:lnTo>
                  <a:pt x="7510092" y="2102805"/>
                </a:lnTo>
                <a:cubicBezTo>
                  <a:pt x="7510092" y="2529022"/>
                  <a:pt x="7116666" y="2879582"/>
                  <a:pt x="6612506" y="2921737"/>
                </a:cubicBezTo>
                <a:lnTo>
                  <a:pt x="6528098" y="2925247"/>
                </a:lnTo>
                <a:lnTo>
                  <a:pt x="7079025" y="3890073"/>
                </a:lnTo>
                <a:lnTo>
                  <a:pt x="6021298" y="3008663"/>
                </a:lnTo>
                <a:lnTo>
                  <a:pt x="5992694" y="3028681"/>
                </a:lnTo>
                <a:cubicBezTo>
                  <a:pt x="5851724" y="3109459"/>
                  <a:pt x="5681781" y="3156625"/>
                  <a:pt x="5498851" y="3156625"/>
                </a:cubicBezTo>
                <a:cubicBezTo>
                  <a:pt x="5254943" y="3156625"/>
                  <a:pt x="5034126" y="3072773"/>
                  <a:pt x="4874286" y="2937201"/>
                </a:cubicBezTo>
                <a:lnTo>
                  <a:pt x="4813970" y="2875197"/>
                </a:lnTo>
                <a:lnTo>
                  <a:pt x="4678808" y="2949952"/>
                </a:lnTo>
                <a:cubicBezTo>
                  <a:pt x="4468086" y="3046111"/>
                  <a:pt x="4176975" y="3105586"/>
                  <a:pt x="3855423" y="3105586"/>
                </a:cubicBezTo>
                <a:cubicBezTo>
                  <a:pt x="3533871" y="3105586"/>
                  <a:pt x="3242760" y="3046111"/>
                  <a:pt x="3032037" y="2949952"/>
                </a:cubicBezTo>
                <a:lnTo>
                  <a:pt x="2956607" y="2908233"/>
                </a:lnTo>
                <a:lnTo>
                  <a:pt x="2916734" y="2947592"/>
                </a:lnTo>
                <a:cubicBezTo>
                  <a:pt x="2750271" y="3083163"/>
                  <a:pt x="2520305" y="3167016"/>
                  <a:pt x="2266292" y="3167016"/>
                </a:cubicBezTo>
                <a:cubicBezTo>
                  <a:pt x="1948775" y="3167016"/>
                  <a:pt x="1668832" y="3035996"/>
                  <a:pt x="1503526" y="2836718"/>
                </a:cubicBezTo>
                <a:lnTo>
                  <a:pt x="1497869" y="2828230"/>
                </a:lnTo>
                <a:lnTo>
                  <a:pt x="1471369" y="2840962"/>
                </a:lnTo>
                <a:cubicBezTo>
                  <a:pt x="1370495" y="2878728"/>
                  <a:pt x="1259589" y="2899612"/>
                  <a:pt x="1143173" y="2899612"/>
                </a:cubicBezTo>
                <a:cubicBezTo>
                  <a:pt x="677508" y="2899612"/>
                  <a:pt x="300012" y="2565470"/>
                  <a:pt x="300012" y="2153284"/>
                </a:cubicBezTo>
                <a:lnTo>
                  <a:pt x="311313" y="2054055"/>
                </a:lnTo>
                <a:lnTo>
                  <a:pt x="236909" y="2014258"/>
                </a:lnTo>
                <a:cubicBezTo>
                  <a:pt x="93975" y="1919099"/>
                  <a:pt x="0" y="1757949"/>
                  <a:pt x="0" y="1575169"/>
                </a:cubicBezTo>
                <a:cubicBezTo>
                  <a:pt x="0" y="1319278"/>
                  <a:pt x="184191" y="1105780"/>
                  <a:pt x="429049" y="1056404"/>
                </a:cubicBezTo>
                <a:lnTo>
                  <a:pt x="447852" y="1054536"/>
                </a:lnTo>
                <a:lnTo>
                  <a:pt x="412200" y="939618"/>
                </a:lnTo>
                <a:cubicBezTo>
                  <a:pt x="402225" y="890849"/>
                  <a:pt x="396987" y="840355"/>
                  <a:pt x="396987" y="788636"/>
                </a:cubicBezTo>
                <a:cubicBezTo>
                  <a:pt x="396987" y="374886"/>
                  <a:pt x="732211" y="39475"/>
                  <a:pt x="1145731" y="39475"/>
                </a:cubicBezTo>
                <a:cubicBezTo>
                  <a:pt x="1300802" y="39475"/>
                  <a:pt x="1444861" y="86642"/>
                  <a:pt x="1564361" y="167420"/>
                </a:cubicBezTo>
                <a:lnTo>
                  <a:pt x="1660595" y="246864"/>
                </a:lnTo>
                <a:lnTo>
                  <a:pt x="1691922" y="219424"/>
                </a:lnTo>
                <a:cubicBezTo>
                  <a:pt x="1879509" y="83853"/>
                  <a:pt x="2138658" y="0"/>
                  <a:pt x="2424907" y="0"/>
                </a:cubicBezTo>
                <a:close/>
              </a:path>
            </a:pathLst>
          </a:custGeom>
          <a:solidFill>
            <a:schemeClr val="bg1"/>
          </a:solidFill>
          <a:ln w="57150">
            <a:solidFill>
              <a:srgbClr val="C4B0F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TextBox 12">
            <a:extLst>
              <a:ext uri="{FF2B5EF4-FFF2-40B4-BE49-F238E27FC236}">
                <a16:creationId xmlns:a16="http://schemas.microsoft.com/office/drawing/2014/main" id="{AE4585AD-B7EA-9921-DAA8-2CA6DB66E102}"/>
              </a:ext>
            </a:extLst>
          </p:cNvPr>
          <p:cNvSpPr txBox="1"/>
          <p:nvPr/>
        </p:nvSpPr>
        <p:spPr>
          <a:xfrm>
            <a:off x="3900313" y="2401890"/>
            <a:ext cx="5337475" cy="1718484"/>
          </a:xfrm>
          <a:prstGeom prst="rect">
            <a:avLst/>
          </a:prstGeom>
        </p:spPr>
        <p:txBody>
          <a:bodyPr wrap="square" lIns="0" tIns="0" rIns="0" bIns="0" rtlCol="0" anchor="t">
            <a:spAutoFit/>
          </a:bodyPr>
          <a:lstStyle/>
          <a:p>
            <a:pPr algn="ctr">
              <a:lnSpc>
                <a:spcPct val="120000"/>
              </a:lnSpc>
            </a:pPr>
            <a:r>
              <a:rPr lang="vi-VN" sz="3200">
                <a:solidFill>
                  <a:srgbClr val="483A00"/>
                </a:solidFill>
                <a:latin typeface="Kurale"/>
              </a:rPr>
              <a:t>Chúng mình cùng xây dựng thực đơn ăn uống lành mạnh</a:t>
            </a:r>
            <a:r>
              <a:rPr lang="en-US" sz="3200">
                <a:solidFill>
                  <a:srgbClr val="483A00"/>
                </a:solidFill>
                <a:latin typeface="Kurale"/>
              </a:rPr>
              <a:t> theo các tiêu chí sau</a:t>
            </a:r>
            <a:r>
              <a:rPr lang="vi-VN" sz="3200">
                <a:solidFill>
                  <a:srgbClr val="483A00"/>
                </a:solidFill>
                <a:latin typeface="Kurale"/>
              </a:rPr>
              <a:t> nhé!</a:t>
            </a:r>
          </a:p>
        </p:txBody>
      </p:sp>
      <p:sp>
        <p:nvSpPr>
          <p:cNvPr id="16" name="Freeform 7">
            <a:extLst>
              <a:ext uri="{FF2B5EF4-FFF2-40B4-BE49-F238E27FC236}">
                <a16:creationId xmlns:a16="http://schemas.microsoft.com/office/drawing/2014/main" id="{53D57FB9-4393-A2B9-E613-F124BFCA8145}"/>
              </a:ext>
            </a:extLst>
          </p:cNvPr>
          <p:cNvSpPr/>
          <p:nvPr/>
        </p:nvSpPr>
        <p:spPr>
          <a:xfrm rot="-2177259">
            <a:off x="14196246" y="6749585"/>
            <a:ext cx="5346361" cy="2442619"/>
          </a:xfrm>
          <a:custGeom>
            <a:avLst/>
            <a:gdLst/>
            <a:ahLst/>
            <a:cxnLst/>
            <a:rect l="l" t="t" r="r" b="b"/>
            <a:pathLst>
              <a:path w="5346361" h="2442619">
                <a:moveTo>
                  <a:pt x="0" y="0"/>
                </a:moveTo>
                <a:lnTo>
                  <a:pt x="5346361" y="0"/>
                </a:lnTo>
                <a:lnTo>
                  <a:pt x="5346361" y="2442618"/>
                </a:lnTo>
                <a:lnTo>
                  <a:pt x="0" y="2442618"/>
                </a:lnTo>
                <a:lnTo>
                  <a:pt x="0" y="0"/>
                </a:lnTo>
                <a:close/>
              </a:path>
            </a:pathLst>
          </a:custGeom>
          <a:blipFill>
            <a:blip r:embed="rId7"/>
            <a:stretch>
              <a:fillRect/>
            </a:stretch>
          </a:blipFill>
        </p:spPr>
        <p:txBody>
          <a:bodyPr/>
          <a:lstStyle/>
          <a:p>
            <a:endParaRPr lang="en-US"/>
          </a:p>
        </p:txBody>
      </p:sp>
      <p:sp>
        <p:nvSpPr>
          <p:cNvPr id="18" name="Freeform 28">
            <a:extLst>
              <a:ext uri="{FF2B5EF4-FFF2-40B4-BE49-F238E27FC236}">
                <a16:creationId xmlns:a16="http://schemas.microsoft.com/office/drawing/2014/main" id="{9D19CEDD-A691-6546-B3C8-D6CE24AC78FE}"/>
              </a:ext>
            </a:extLst>
          </p:cNvPr>
          <p:cNvSpPr/>
          <p:nvPr/>
        </p:nvSpPr>
        <p:spPr>
          <a:xfrm flipH="1">
            <a:off x="8231089" y="6570422"/>
            <a:ext cx="1491517" cy="1335095"/>
          </a:xfrm>
          <a:custGeom>
            <a:avLst/>
            <a:gdLst/>
            <a:ahLst/>
            <a:cxnLst/>
            <a:rect l="l" t="t" r="r" b="b"/>
            <a:pathLst>
              <a:path w="2098217" h="1903931">
                <a:moveTo>
                  <a:pt x="2098217" y="0"/>
                </a:moveTo>
                <a:lnTo>
                  <a:pt x="0" y="0"/>
                </a:lnTo>
                <a:lnTo>
                  <a:pt x="0" y="1903930"/>
                </a:lnTo>
                <a:lnTo>
                  <a:pt x="2098217" y="1903930"/>
                </a:lnTo>
                <a:lnTo>
                  <a:pt x="2098217" y="0"/>
                </a:lnTo>
                <a:close/>
              </a:path>
            </a:pathLst>
          </a:custGeom>
          <a:blipFill>
            <a:blip r:embed="rId8">
              <a:duotone>
                <a:prstClr val="black"/>
                <a:srgbClr val="FF85AD">
                  <a:tint val="45000"/>
                  <a:satMod val="400000"/>
                </a:srgbClr>
              </a:duotone>
            </a:blip>
            <a:stretch>
              <a:fillRect l="-94647" t="-123326" r="-157783"/>
            </a:stretch>
          </a:blipFill>
        </p:spPr>
        <p:txBody>
          <a:bodyPr/>
          <a:lstStyle/>
          <a:p>
            <a:endParaRPr lang="en-US"/>
          </a:p>
        </p:txBody>
      </p:sp>
      <p:sp>
        <p:nvSpPr>
          <p:cNvPr id="19" name="Freeform 28">
            <a:extLst>
              <a:ext uri="{FF2B5EF4-FFF2-40B4-BE49-F238E27FC236}">
                <a16:creationId xmlns:a16="http://schemas.microsoft.com/office/drawing/2014/main" id="{88FD64B4-48B7-C03C-D22C-416E4DB92C62}"/>
              </a:ext>
            </a:extLst>
          </p:cNvPr>
          <p:cNvSpPr/>
          <p:nvPr/>
        </p:nvSpPr>
        <p:spPr>
          <a:xfrm flipH="1">
            <a:off x="9554041" y="7488402"/>
            <a:ext cx="1491517" cy="1335095"/>
          </a:xfrm>
          <a:custGeom>
            <a:avLst/>
            <a:gdLst/>
            <a:ahLst/>
            <a:cxnLst/>
            <a:rect l="l" t="t" r="r" b="b"/>
            <a:pathLst>
              <a:path w="2098217" h="1903931">
                <a:moveTo>
                  <a:pt x="2098217" y="0"/>
                </a:moveTo>
                <a:lnTo>
                  <a:pt x="0" y="0"/>
                </a:lnTo>
                <a:lnTo>
                  <a:pt x="0" y="1903930"/>
                </a:lnTo>
                <a:lnTo>
                  <a:pt x="2098217" y="1903930"/>
                </a:lnTo>
                <a:lnTo>
                  <a:pt x="2098217" y="0"/>
                </a:lnTo>
                <a:close/>
              </a:path>
            </a:pathLst>
          </a:custGeom>
          <a:blipFill>
            <a:blip r:embed="rId8">
              <a:duotone>
                <a:prstClr val="black"/>
                <a:srgbClr val="FF85AD">
                  <a:tint val="45000"/>
                  <a:satMod val="400000"/>
                </a:srgbClr>
              </a:duotone>
            </a:blip>
            <a:stretch>
              <a:fillRect l="-94647" t="-123326" r="-157783"/>
            </a:stretch>
          </a:blipFill>
        </p:spPr>
        <p:txBody>
          <a:bodyPr/>
          <a:lstStyle/>
          <a:p>
            <a:endParaRPr lang="en-US"/>
          </a:p>
        </p:txBody>
      </p:sp>
      <p:sp>
        <p:nvSpPr>
          <p:cNvPr id="8" name="TextBox 14">
            <a:extLst>
              <a:ext uri="{FF2B5EF4-FFF2-40B4-BE49-F238E27FC236}">
                <a16:creationId xmlns:a16="http://schemas.microsoft.com/office/drawing/2014/main" id="{F76C5123-1C38-0F7C-45F1-388405A6C1E1}"/>
              </a:ext>
            </a:extLst>
          </p:cNvPr>
          <p:cNvSpPr txBox="1"/>
          <p:nvPr/>
        </p:nvSpPr>
        <p:spPr>
          <a:xfrm>
            <a:off x="10439400" y="1954035"/>
            <a:ext cx="6875296" cy="984885"/>
          </a:xfrm>
          <a:prstGeom prst="rect">
            <a:avLst/>
          </a:prstGeom>
        </p:spPr>
        <p:txBody>
          <a:bodyPr wrap="square" lIns="0" tIns="0" rIns="0" bIns="0" rtlCol="0" anchor="t">
            <a:spAutoFit/>
          </a:bodyPr>
          <a:lstStyle/>
          <a:p>
            <a:pPr marL="457200" indent="-457200">
              <a:buFont typeface="Wingdings" panose="05000000000000000000" pitchFamily="2" charset="2"/>
              <a:buChar char="ü"/>
            </a:pPr>
            <a:r>
              <a:rPr lang="vi-VN" sz="3200">
                <a:solidFill>
                  <a:srgbClr val="F07167"/>
                </a:solidFill>
                <a:latin typeface="Bahnschrift Condensed" panose="020B0502040204020203" pitchFamily="34" charset="0"/>
              </a:rPr>
              <a:t>Thực đơn 3 bữa trong một ngày với thực phẩm được chọn có lượng muối ít hơn 5 gam.</a:t>
            </a:r>
            <a:endParaRPr lang="en-US" sz="3200">
              <a:solidFill>
                <a:srgbClr val="F07167"/>
              </a:solidFill>
              <a:latin typeface="Bahnschrift Condensed" panose="020B0502040204020203" pitchFamily="34" charset="0"/>
            </a:endParaRPr>
          </a:p>
        </p:txBody>
      </p:sp>
      <p:sp>
        <p:nvSpPr>
          <p:cNvPr id="10" name="TextBox 24">
            <a:extLst>
              <a:ext uri="{FF2B5EF4-FFF2-40B4-BE49-F238E27FC236}">
                <a16:creationId xmlns:a16="http://schemas.microsoft.com/office/drawing/2014/main" id="{B61E4281-174E-6FD5-6D7E-B1589E522E92}"/>
              </a:ext>
            </a:extLst>
          </p:cNvPr>
          <p:cNvSpPr txBox="1"/>
          <p:nvPr/>
        </p:nvSpPr>
        <p:spPr>
          <a:xfrm>
            <a:off x="10501106" y="5242960"/>
            <a:ext cx="6813590" cy="492443"/>
          </a:xfrm>
          <a:prstGeom prst="rect">
            <a:avLst/>
          </a:prstGeom>
        </p:spPr>
        <p:txBody>
          <a:bodyPr wrap="square" lIns="0" tIns="0" rIns="0" bIns="0" rtlCol="0" anchor="t">
            <a:spAutoFit/>
          </a:bodyPr>
          <a:lstStyle/>
          <a:p>
            <a:pPr marL="457200" indent="-457200">
              <a:buFont typeface="Wingdings" panose="05000000000000000000" pitchFamily="2" charset="2"/>
              <a:buChar char="ü"/>
            </a:pPr>
            <a:r>
              <a:rPr lang="vi-VN" sz="3200">
                <a:solidFill>
                  <a:srgbClr val="F07167"/>
                </a:solidFill>
                <a:latin typeface="Bahnschrift Condensed" panose="020B0502040204020203" pitchFamily="34" charset="0"/>
              </a:rPr>
              <a:t>Thực đơn trình bày hấp dẫn, sáng tạo.</a:t>
            </a:r>
            <a:endParaRPr lang="en-US" sz="3200">
              <a:solidFill>
                <a:srgbClr val="F07167"/>
              </a:solidFill>
              <a:latin typeface="Bahnschrift Condensed" panose="020B0502040204020203" pitchFamily="34" charset="0"/>
            </a:endParaRPr>
          </a:p>
        </p:txBody>
      </p:sp>
      <p:sp>
        <p:nvSpPr>
          <p:cNvPr id="15" name="TextBox 38">
            <a:extLst>
              <a:ext uri="{FF2B5EF4-FFF2-40B4-BE49-F238E27FC236}">
                <a16:creationId xmlns:a16="http://schemas.microsoft.com/office/drawing/2014/main" id="{2A134D3C-B309-9D15-C384-DCDAC5D3F1A8}"/>
              </a:ext>
            </a:extLst>
          </p:cNvPr>
          <p:cNvSpPr txBox="1"/>
          <p:nvPr/>
        </p:nvSpPr>
        <p:spPr>
          <a:xfrm>
            <a:off x="10439400" y="3636597"/>
            <a:ext cx="6875296" cy="984885"/>
          </a:xfrm>
          <a:prstGeom prst="rect">
            <a:avLst/>
          </a:prstGeom>
        </p:spPr>
        <p:txBody>
          <a:bodyPr wrap="square" lIns="0" tIns="0" rIns="0" bIns="0" rtlCol="0" anchor="t">
            <a:spAutoFit/>
          </a:bodyPr>
          <a:lstStyle/>
          <a:p>
            <a:pPr marL="514350" indent="-514350">
              <a:buFont typeface="Wingdings" panose="05000000000000000000" pitchFamily="2" charset="2"/>
              <a:buChar char="ü"/>
            </a:pPr>
            <a:r>
              <a:rPr lang="vi-VN" sz="3200">
                <a:solidFill>
                  <a:srgbClr val="F07167"/>
                </a:solidFill>
                <a:latin typeface="Bahnschrift Condensed" panose="020B0502040204020203" pitchFamily="34" charset="0"/>
              </a:rPr>
              <a:t>Các món ăn đầy đủ nhóm chất dinh dưỡng cần thiết cho cơ thể</a:t>
            </a:r>
            <a:r>
              <a:rPr lang="en-US" sz="3200">
                <a:solidFill>
                  <a:srgbClr val="F07167"/>
                </a:solidFill>
                <a:latin typeface="Bahnschrift Condensed" panose="020B0502040204020203" pitchFamily="34" charset="0"/>
              </a:rPr>
              <a:t>.</a:t>
            </a:r>
          </a:p>
        </p:txBody>
      </p:sp>
    </p:spTree>
    <p:extLst>
      <p:ext uri="{BB962C8B-B14F-4D97-AF65-F5344CB8AC3E}">
        <p14:creationId xmlns:p14="http://schemas.microsoft.com/office/powerpoint/2010/main" val="26892070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arn(inVertic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P spid="8" grpId="0"/>
      <p:bldP spid="10"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173566" y="2208859"/>
            <a:ext cx="4464549" cy="6139526"/>
            <a:chOff x="0" y="0"/>
            <a:chExt cx="1175848" cy="1616994"/>
          </a:xfrm>
        </p:grpSpPr>
        <p:sp>
          <p:nvSpPr>
            <p:cNvPr id="7" name="Freeform 7"/>
            <p:cNvSpPr/>
            <p:nvPr/>
          </p:nvSpPr>
          <p:spPr>
            <a:xfrm>
              <a:off x="0" y="0"/>
              <a:ext cx="1175848" cy="1616994"/>
            </a:xfrm>
            <a:custGeom>
              <a:avLst/>
              <a:gdLst/>
              <a:ahLst/>
              <a:cxnLst/>
              <a:rect l="l" t="t" r="r" b="b"/>
              <a:pathLst>
                <a:path w="1175848" h="1616994">
                  <a:moveTo>
                    <a:pt x="88438" y="0"/>
                  </a:moveTo>
                  <a:lnTo>
                    <a:pt x="1087410" y="0"/>
                  </a:lnTo>
                  <a:cubicBezTo>
                    <a:pt x="1110865" y="0"/>
                    <a:pt x="1133360" y="9318"/>
                    <a:pt x="1149945" y="25903"/>
                  </a:cubicBezTo>
                  <a:cubicBezTo>
                    <a:pt x="1166531" y="42488"/>
                    <a:pt x="1175848" y="64983"/>
                    <a:pt x="1175848" y="88438"/>
                  </a:cubicBezTo>
                  <a:lnTo>
                    <a:pt x="1175848" y="1528556"/>
                  </a:lnTo>
                  <a:cubicBezTo>
                    <a:pt x="1175848" y="1577399"/>
                    <a:pt x="1136253" y="1616994"/>
                    <a:pt x="1087410" y="1616994"/>
                  </a:cubicBezTo>
                  <a:lnTo>
                    <a:pt x="88438" y="1616994"/>
                  </a:lnTo>
                  <a:cubicBezTo>
                    <a:pt x="39595" y="1616994"/>
                    <a:pt x="0" y="1577399"/>
                    <a:pt x="0" y="1528556"/>
                  </a:cubicBezTo>
                  <a:lnTo>
                    <a:pt x="0" y="88438"/>
                  </a:lnTo>
                  <a:cubicBezTo>
                    <a:pt x="0" y="39595"/>
                    <a:pt x="39595" y="0"/>
                    <a:pt x="88438" y="0"/>
                  </a:cubicBezTo>
                  <a:close/>
                </a:path>
              </a:pathLst>
            </a:custGeom>
            <a:solidFill>
              <a:srgbClr val="FAFAF8"/>
            </a:solidFill>
          </p:spPr>
          <p:txBody>
            <a:bodyPr/>
            <a:lstStyle/>
            <a:p>
              <a:endParaRPr lang="en-US"/>
            </a:p>
          </p:txBody>
        </p:sp>
        <p:sp>
          <p:nvSpPr>
            <p:cNvPr id="8" name="TextBox 8"/>
            <p:cNvSpPr txBox="1"/>
            <p:nvPr/>
          </p:nvSpPr>
          <p:spPr>
            <a:xfrm>
              <a:off x="0" y="-76200"/>
              <a:ext cx="1175848" cy="1693194"/>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318709" y="1680654"/>
            <a:ext cx="6098694" cy="7060925"/>
          </a:xfrm>
          <a:custGeom>
            <a:avLst/>
            <a:gdLst/>
            <a:ahLst/>
            <a:cxnLst/>
            <a:rect l="l" t="t" r="r" b="b"/>
            <a:pathLst>
              <a:path w="6098694" h="7060925">
                <a:moveTo>
                  <a:pt x="0" y="0"/>
                </a:moveTo>
                <a:lnTo>
                  <a:pt x="6098694" y="0"/>
                </a:lnTo>
                <a:lnTo>
                  <a:pt x="6098694" y="7060925"/>
                </a:lnTo>
                <a:lnTo>
                  <a:pt x="0" y="70609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401601">
            <a:off x="15994212" y="7866625"/>
            <a:ext cx="2188808" cy="2092807"/>
          </a:xfrm>
          <a:custGeom>
            <a:avLst/>
            <a:gdLst/>
            <a:ahLst/>
            <a:cxnLst/>
            <a:rect l="l" t="t" r="r" b="b"/>
            <a:pathLst>
              <a:path w="2188808" h="2092807">
                <a:moveTo>
                  <a:pt x="0" y="0"/>
                </a:moveTo>
                <a:lnTo>
                  <a:pt x="2188808" y="0"/>
                </a:lnTo>
                <a:lnTo>
                  <a:pt x="2188808" y="2092808"/>
                </a:lnTo>
                <a:lnTo>
                  <a:pt x="0" y="2092808"/>
                </a:lnTo>
                <a:lnTo>
                  <a:pt x="0" y="0"/>
                </a:lnTo>
                <a:close/>
              </a:path>
            </a:pathLst>
          </a:custGeom>
          <a:blipFill>
            <a:blip r:embed="rId7">
              <a:duotone>
                <a:prstClr val="black"/>
                <a:schemeClr val="accent5">
                  <a:tint val="45000"/>
                  <a:satMod val="400000"/>
                </a:schemeClr>
              </a:duotone>
            </a:blip>
            <a:stretch>
              <a:fillRect/>
            </a:stretch>
          </a:blipFill>
        </p:spPr>
        <p:txBody>
          <a:bodyPr/>
          <a:lstStyle/>
          <a:p>
            <a:endParaRPr lang="en-US"/>
          </a:p>
        </p:txBody>
      </p:sp>
      <p:sp>
        <p:nvSpPr>
          <p:cNvPr id="11" name="TextBox 11"/>
          <p:cNvSpPr txBox="1"/>
          <p:nvPr/>
        </p:nvSpPr>
        <p:spPr>
          <a:xfrm>
            <a:off x="2024576" y="1652620"/>
            <a:ext cx="9067551" cy="1015663"/>
          </a:xfrm>
          <a:prstGeom prst="rect">
            <a:avLst/>
          </a:prstGeom>
        </p:spPr>
        <p:txBody>
          <a:bodyPr wrap="square" lIns="0" tIns="0" rIns="0" bIns="0" rtlCol="0" anchor="t">
            <a:spAutoFit/>
          </a:bodyPr>
          <a:lstStyle/>
          <a:p>
            <a:pPr algn="ctr"/>
            <a:r>
              <a:rPr lang="en-US" sz="6600" b="1">
                <a:solidFill>
                  <a:srgbClr val="BE636B"/>
                </a:solidFill>
                <a:latin typeface="Bahnschrift Condensed" panose="020B0502040204020203" pitchFamily="34" charset="0"/>
              </a:rPr>
              <a:t>Làm quen với máy tính bỏ túi</a:t>
            </a:r>
          </a:p>
        </p:txBody>
      </p:sp>
      <p:sp>
        <p:nvSpPr>
          <p:cNvPr id="12" name="Freeform 12"/>
          <p:cNvSpPr/>
          <p:nvPr/>
        </p:nvSpPr>
        <p:spPr>
          <a:xfrm rot="-401601" flipH="1">
            <a:off x="-23526" y="1263211"/>
            <a:ext cx="2188808" cy="2092807"/>
          </a:xfrm>
          <a:custGeom>
            <a:avLst/>
            <a:gdLst/>
            <a:ahLst/>
            <a:cxnLst/>
            <a:rect l="l" t="t" r="r" b="b"/>
            <a:pathLst>
              <a:path w="2188808" h="2092807">
                <a:moveTo>
                  <a:pt x="2188808" y="0"/>
                </a:moveTo>
                <a:lnTo>
                  <a:pt x="0" y="0"/>
                </a:lnTo>
                <a:lnTo>
                  <a:pt x="0" y="2092808"/>
                </a:lnTo>
                <a:lnTo>
                  <a:pt x="2188808" y="2092808"/>
                </a:lnTo>
                <a:lnTo>
                  <a:pt x="2188808" y="0"/>
                </a:lnTo>
                <a:close/>
              </a:path>
            </a:pathLst>
          </a:custGeom>
          <a:blipFill>
            <a:blip r:embed="rId7">
              <a:duotone>
                <a:prstClr val="black"/>
                <a:schemeClr val="accent5">
                  <a:tint val="45000"/>
                  <a:satMod val="400000"/>
                </a:schemeClr>
              </a:duotone>
            </a:blip>
            <a:stretch>
              <a:fillRect/>
            </a:stretch>
          </a:blipFill>
        </p:spPr>
        <p:txBody>
          <a:bodyPr/>
          <a:lstStyle/>
          <a:p>
            <a:endParaRPr lang="en-US"/>
          </a:p>
        </p:txBody>
      </p:sp>
      <p:sp>
        <p:nvSpPr>
          <p:cNvPr id="13" name="Freeform 13"/>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8"/>
            <a:stretch>
              <a:fillRect/>
            </a:stretch>
          </a:blipFill>
        </p:spPr>
        <p:txBody>
          <a:bodyPr/>
          <a:lstStyle/>
          <a:p>
            <a:endParaRPr lang="en-US"/>
          </a:p>
        </p:txBody>
      </p:sp>
      <p:sp>
        <p:nvSpPr>
          <p:cNvPr id="15" name="Freeform 15"/>
          <p:cNvSpPr/>
          <p:nvPr/>
        </p:nvSpPr>
        <p:spPr>
          <a:xfrm>
            <a:off x="219188" y="8979238"/>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17" name="TextBox 11">
            <a:extLst>
              <a:ext uri="{FF2B5EF4-FFF2-40B4-BE49-F238E27FC236}">
                <a16:creationId xmlns:a16="http://schemas.microsoft.com/office/drawing/2014/main" id="{9D9DF6AA-ADB3-0311-D858-861009CAB9B2}"/>
              </a:ext>
            </a:extLst>
          </p:cNvPr>
          <p:cNvSpPr txBox="1"/>
          <p:nvPr/>
        </p:nvSpPr>
        <p:spPr>
          <a:xfrm>
            <a:off x="2317887" y="830481"/>
            <a:ext cx="4749480" cy="615553"/>
          </a:xfrm>
          <a:prstGeom prst="rect">
            <a:avLst/>
          </a:prstGeom>
        </p:spPr>
        <p:txBody>
          <a:bodyPr wrap="square" lIns="0" tIns="0" rIns="0" bIns="0" rtlCol="0" anchor="t">
            <a:spAutoFit/>
          </a:bodyPr>
          <a:lstStyle/>
          <a:p>
            <a:pPr algn="l"/>
            <a:r>
              <a:rPr lang="en-US" sz="4000">
                <a:solidFill>
                  <a:srgbClr val="5E8D76"/>
                </a:solidFill>
                <a:latin typeface="Montserrat SemiBold" panose="00000700000000000000" pitchFamily="2" charset="0"/>
              </a:rPr>
              <a:t>HOẠT ĐỘNG 2</a:t>
            </a:r>
          </a:p>
        </p:txBody>
      </p:sp>
      <p:pic>
        <p:nvPicPr>
          <p:cNvPr id="21" name="Picture 20">
            <a:extLst>
              <a:ext uri="{FF2B5EF4-FFF2-40B4-BE49-F238E27FC236}">
                <a16:creationId xmlns:a16="http://schemas.microsoft.com/office/drawing/2014/main" id="{AE883A71-A520-E9CC-35EC-08CD7DF3AC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5859" y="3387978"/>
            <a:ext cx="3391732" cy="4738570"/>
          </a:xfrm>
          <a:prstGeom prst="rect">
            <a:avLst/>
          </a:prstGeom>
        </p:spPr>
      </p:pic>
      <p:pic>
        <p:nvPicPr>
          <p:cNvPr id="23" name="Picture 22">
            <a:extLst>
              <a:ext uri="{FF2B5EF4-FFF2-40B4-BE49-F238E27FC236}">
                <a16:creationId xmlns:a16="http://schemas.microsoft.com/office/drawing/2014/main" id="{D2B8FDB0-05B7-8BE8-54E8-15FAED150E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3547" y="4578339"/>
            <a:ext cx="3920332" cy="3467316"/>
          </a:xfrm>
          <a:prstGeom prst="rect">
            <a:avLst/>
          </a:prstGeom>
        </p:spPr>
      </p:pic>
      <p:pic>
        <p:nvPicPr>
          <p:cNvPr id="26" name="Picture 25">
            <a:extLst>
              <a:ext uri="{FF2B5EF4-FFF2-40B4-BE49-F238E27FC236}">
                <a16:creationId xmlns:a16="http://schemas.microsoft.com/office/drawing/2014/main" id="{5401933E-26FB-5AF0-C3B6-E035A99130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506200" y="3009900"/>
            <a:ext cx="3636383" cy="3576277"/>
          </a:xfrm>
          <a:prstGeom prst="rect">
            <a:avLst/>
          </a:prstGeom>
        </p:spPr>
      </p:pic>
    </p:spTree>
    <p:extLst>
      <p:ext uri="{BB962C8B-B14F-4D97-AF65-F5344CB8AC3E}">
        <p14:creationId xmlns:p14="http://schemas.microsoft.com/office/powerpoint/2010/main" val="28121067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rot="5400000">
            <a:off x="-2037729" y="3586820"/>
            <a:ext cx="7807048" cy="3281599"/>
            <a:chOff x="0" y="-76200"/>
            <a:chExt cx="565577" cy="2176687"/>
          </a:xfrm>
        </p:grpSpPr>
        <p:sp>
          <p:nvSpPr>
            <p:cNvPr id="4" name="Freeform 4"/>
            <p:cNvSpPr/>
            <p:nvPr/>
          </p:nvSpPr>
          <p:spPr>
            <a:xfrm>
              <a:off x="0" y="-27312"/>
              <a:ext cx="565577" cy="2100487"/>
            </a:xfrm>
            <a:prstGeom prst="roundRect">
              <a:avLst>
                <a:gd name="adj" fmla="val 30438"/>
              </a:avLst>
            </a:pr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569854" y="1155857"/>
            <a:ext cx="7003751" cy="7975285"/>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0198399" y="1155857"/>
            <a:ext cx="7003751" cy="7975285"/>
          </a:xfrm>
          <a:custGeom>
            <a:avLst/>
            <a:gdLst/>
            <a:ahLst/>
            <a:cxnLst/>
            <a:rect l="l" t="t" r="r" b="b"/>
            <a:pathLst>
              <a:path w="7003751" h="7975285">
                <a:moveTo>
                  <a:pt x="0" y="0"/>
                </a:moveTo>
                <a:lnTo>
                  <a:pt x="7003751" y="0"/>
                </a:lnTo>
                <a:lnTo>
                  <a:pt x="7003751" y="7975286"/>
                </a:lnTo>
                <a:lnTo>
                  <a:pt x="0" y="7975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345485">
            <a:off x="16256126" y="7020652"/>
            <a:ext cx="2086105" cy="2980755"/>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462729" y="1893159"/>
            <a:ext cx="2674735" cy="6310254"/>
          </a:xfrm>
          <a:prstGeom prst="rect">
            <a:avLst/>
          </a:prstGeom>
        </p:spPr>
        <p:txBody>
          <a:bodyPr wrap="square" lIns="0" tIns="0" rIns="0" bIns="0" rtlCol="0" anchor="t">
            <a:spAutoFit/>
          </a:bodyPr>
          <a:lstStyle/>
          <a:p>
            <a:pPr algn="ctr">
              <a:lnSpc>
                <a:spcPts val="8439"/>
              </a:lnSpc>
            </a:pPr>
            <a:r>
              <a:rPr lang="en-US" sz="4400">
                <a:solidFill>
                  <a:srgbClr val="BE636B"/>
                </a:solidFill>
                <a:latin typeface="Bahnschrift Condensed" panose="020B0502040204020203" pitchFamily="34" charset="0"/>
              </a:rPr>
              <a:t>a. Hãy chỉ và nói cho bạn nghe chức năng những phím mà em biết.</a:t>
            </a:r>
          </a:p>
        </p:txBody>
      </p:sp>
      <p:pic>
        <p:nvPicPr>
          <p:cNvPr id="14" name="Picture 13">
            <a:extLst>
              <a:ext uri="{FF2B5EF4-FFF2-40B4-BE49-F238E27FC236}">
                <a16:creationId xmlns:a16="http://schemas.microsoft.com/office/drawing/2014/main" id="{DE63377A-1DC4-269E-6528-5D53760386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47111" y="4694221"/>
            <a:ext cx="2929499" cy="4415233"/>
          </a:xfrm>
          <a:prstGeom prst="rect">
            <a:avLst/>
          </a:prstGeom>
        </p:spPr>
      </p:pic>
      <p:sp>
        <p:nvSpPr>
          <p:cNvPr id="16" name="Freeform: Shape 15">
            <a:extLst>
              <a:ext uri="{FF2B5EF4-FFF2-40B4-BE49-F238E27FC236}">
                <a16:creationId xmlns:a16="http://schemas.microsoft.com/office/drawing/2014/main" id="{2627DCAA-D42D-6472-6F7E-3E0115575F41}"/>
              </a:ext>
            </a:extLst>
          </p:cNvPr>
          <p:cNvSpPr/>
          <p:nvPr/>
        </p:nvSpPr>
        <p:spPr>
          <a:xfrm>
            <a:off x="11493451" y="2361994"/>
            <a:ext cx="4876800" cy="2686292"/>
          </a:xfrm>
          <a:custGeom>
            <a:avLst/>
            <a:gdLst>
              <a:gd name="connsiteX0" fmla="*/ 2424907 w 7778052"/>
              <a:gd name="connsiteY0" fmla="*/ 0 h 3890073"/>
              <a:gd name="connsiteX1" fmla="*/ 3284470 w 7778052"/>
              <a:gd name="connsiteY1" fmla="*/ 330298 h 3890073"/>
              <a:gd name="connsiteX2" fmla="*/ 3318120 w 7778052"/>
              <a:gd name="connsiteY2" fmla="*/ 375102 h 3890073"/>
              <a:gd name="connsiteX3" fmla="*/ 3355485 w 7778052"/>
              <a:gd name="connsiteY3" fmla="*/ 329790 h 3890073"/>
              <a:gd name="connsiteX4" fmla="*/ 3884927 w 7778052"/>
              <a:gd name="connsiteY4" fmla="*/ 110366 h 3890073"/>
              <a:gd name="connsiteX5" fmla="*/ 4414369 w 7778052"/>
              <a:gd name="connsiteY5" fmla="*/ 329790 h 3890073"/>
              <a:gd name="connsiteX6" fmla="*/ 4424323 w 7778052"/>
              <a:gd name="connsiteY6" fmla="*/ 341862 h 3890073"/>
              <a:gd name="connsiteX7" fmla="*/ 4440118 w 7778052"/>
              <a:gd name="connsiteY7" fmla="*/ 322724 h 3890073"/>
              <a:gd name="connsiteX8" fmla="*/ 5299681 w 7778052"/>
              <a:gd name="connsiteY8" fmla="*/ 22157 h 3890073"/>
              <a:gd name="connsiteX9" fmla="*/ 6032666 w 7778052"/>
              <a:gd name="connsiteY9" fmla="*/ 221830 h 3890073"/>
              <a:gd name="connsiteX10" fmla="*/ 6104924 w 7778052"/>
              <a:gd name="connsiteY10" fmla="*/ 279426 h 3890073"/>
              <a:gd name="connsiteX11" fmla="*/ 6121851 w 7778052"/>
              <a:gd name="connsiteY11" fmla="*/ 258899 h 3890073"/>
              <a:gd name="connsiteX12" fmla="*/ 6651293 w 7778052"/>
              <a:gd name="connsiteY12" fmla="*/ 39475 h 3890073"/>
              <a:gd name="connsiteX13" fmla="*/ 7400037 w 7778052"/>
              <a:gd name="connsiteY13" fmla="*/ 788636 h 3890073"/>
              <a:gd name="connsiteX14" fmla="*/ 7341197 w 7778052"/>
              <a:gd name="connsiteY14" fmla="*/ 1080243 h 3890073"/>
              <a:gd name="connsiteX15" fmla="*/ 7340867 w 7778052"/>
              <a:gd name="connsiteY15" fmla="*/ 1080851 h 3890073"/>
              <a:gd name="connsiteX16" fmla="*/ 7349003 w 7778052"/>
              <a:gd name="connsiteY16" fmla="*/ 1081628 h 3890073"/>
              <a:gd name="connsiteX17" fmla="*/ 7778052 w 7778052"/>
              <a:gd name="connsiteY17" fmla="*/ 1580377 h 3890073"/>
              <a:gd name="connsiteX18" fmla="*/ 7541143 w 7778052"/>
              <a:gd name="connsiteY18" fmla="*/ 2002524 h 3890073"/>
              <a:gd name="connsiteX19" fmla="*/ 7500380 w 7778052"/>
              <a:gd name="connsiteY19" fmla="*/ 2023486 h 3890073"/>
              <a:gd name="connsiteX20" fmla="*/ 7510092 w 7778052"/>
              <a:gd name="connsiteY20" fmla="*/ 2102805 h 3890073"/>
              <a:gd name="connsiteX21" fmla="*/ 6612506 w 7778052"/>
              <a:gd name="connsiteY21" fmla="*/ 2921737 h 3890073"/>
              <a:gd name="connsiteX22" fmla="*/ 6528098 w 7778052"/>
              <a:gd name="connsiteY22" fmla="*/ 2925247 h 3890073"/>
              <a:gd name="connsiteX23" fmla="*/ 7079025 w 7778052"/>
              <a:gd name="connsiteY23" fmla="*/ 3890073 h 3890073"/>
              <a:gd name="connsiteX24" fmla="*/ 6021298 w 7778052"/>
              <a:gd name="connsiteY24" fmla="*/ 3008663 h 3890073"/>
              <a:gd name="connsiteX25" fmla="*/ 5992694 w 7778052"/>
              <a:gd name="connsiteY25" fmla="*/ 3028681 h 3890073"/>
              <a:gd name="connsiteX26" fmla="*/ 5498851 w 7778052"/>
              <a:gd name="connsiteY26" fmla="*/ 3156625 h 3890073"/>
              <a:gd name="connsiteX27" fmla="*/ 4874286 w 7778052"/>
              <a:gd name="connsiteY27" fmla="*/ 2937201 h 3890073"/>
              <a:gd name="connsiteX28" fmla="*/ 4813970 w 7778052"/>
              <a:gd name="connsiteY28" fmla="*/ 2875197 h 3890073"/>
              <a:gd name="connsiteX29" fmla="*/ 4678808 w 7778052"/>
              <a:gd name="connsiteY29" fmla="*/ 2949952 h 3890073"/>
              <a:gd name="connsiteX30" fmla="*/ 3855423 w 7778052"/>
              <a:gd name="connsiteY30" fmla="*/ 3105586 h 3890073"/>
              <a:gd name="connsiteX31" fmla="*/ 3032037 w 7778052"/>
              <a:gd name="connsiteY31" fmla="*/ 2949952 h 3890073"/>
              <a:gd name="connsiteX32" fmla="*/ 2956607 w 7778052"/>
              <a:gd name="connsiteY32" fmla="*/ 2908233 h 3890073"/>
              <a:gd name="connsiteX33" fmla="*/ 2916734 w 7778052"/>
              <a:gd name="connsiteY33" fmla="*/ 2947592 h 3890073"/>
              <a:gd name="connsiteX34" fmla="*/ 2266292 w 7778052"/>
              <a:gd name="connsiteY34" fmla="*/ 3167016 h 3890073"/>
              <a:gd name="connsiteX35" fmla="*/ 1503526 w 7778052"/>
              <a:gd name="connsiteY35" fmla="*/ 2836718 h 3890073"/>
              <a:gd name="connsiteX36" fmla="*/ 1497869 w 7778052"/>
              <a:gd name="connsiteY36" fmla="*/ 2828230 h 3890073"/>
              <a:gd name="connsiteX37" fmla="*/ 1471369 w 7778052"/>
              <a:gd name="connsiteY37" fmla="*/ 2840962 h 3890073"/>
              <a:gd name="connsiteX38" fmla="*/ 1143173 w 7778052"/>
              <a:gd name="connsiteY38" fmla="*/ 2899612 h 3890073"/>
              <a:gd name="connsiteX39" fmla="*/ 300012 w 7778052"/>
              <a:gd name="connsiteY39" fmla="*/ 2153284 h 3890073"/>
              <a:gd name="connsiteX40" fmla="*/ 311313 w 7778052"/>
              <a:gd name="connsiteY40" fmla="*/ 2054055 h 3890073"/>
              <a:gd name="connsiteX41" fmla="*/ 236909 w 7778052"/>
              <a:gd name="connsiteY41" fmla="*/ 2014258 h 3890073"/>
              <a:gd name="connsiteX42" fmla="*/ 0 w 7778052"/>
              <a:gd name="connsiteY42" fmla="*/ 1575169 h 3890073"/>
              <a:gd name="connsiteX43" fmla="*/ 429049 w 7778052"/>
              <a:gd name="connsiteY43" fmla="*/ 1056404 h 3890073"/>
              <a:gd name="connsiteX44" fmla="*/ 447852 w 7778052"/>
              <a:gd name="connsiteY44" fmla="*/ 1054536 h 3890073"/>
              <a:gd name="connsiteX45" fmla="*/ 412200 w 7778052"/>
              <a:gd name="connsiteY45" fmla="*/ 939618 h 3890073"/>
              <a:gd name="connsiteX46" fmla="*/ 396987 w 7778052"/>
              <a:gd name="connsiteY46" fmla="*/ 788636 h 3890073"/>
              <a:gd name="connsiteX47" fmla="*/ 1145731 w 7778052"/>
              <a:gd name="connsiteY47" fmla="*/ 39475 h 3890073"/>
              <a:gd name="connsiteX48" fmla="*/ 1564361 w 7778052"/>
              <a:gd name="connsiteY48" fmla="*/ 167420 h 3890073"/>
              <a:gd name="connsiteX49" fmla="*/ 1660595 w 7778052"/>
              <a:gd name="connsiteY49" fmla="*/ 246864 h 3890073"/>
              <a:gd name="connsiteX50" fmla="*/ 1691922 w 7778052"/>
              <a:gd name="connsiteY50" fmla="*/ 219424 h 3890073"/>
              <a:gd name="connsiteX51" fmla="*/ 2424907 w 7778052"/>
              <a:gd name="connsiteY51" fmla="*/ 0 h 38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78052" h="3890073">
                <a:moveTo>
                  <a:pt x="2424907" y="0"/>
                </a:moveTo>
                <a:cubicBezTo>
                  <a:pt x="2782717" y="0"/>
                  <a:pt x="3098186" y="131020"/>
                  <a:pt x="3284470" y="330298"/>
                </a:cubicBezTo>
                <a:lnTo>
                  <a:pt x="3318120" y="375102"/>
                </a:lnTo>
                <a:lnTo>
                  <a:pt x="3355485" y="329790"/>
                </a:lnTo>
                <a:cubicBezTo>
                  <a:pt x="3490981" y="194219"/>
                  <a:pt x="3678167" y="110366"/>
                  <a:pt x="3884927" y="110366"/>
                </a:cubicBezTo>
                <a:cubicBezTo>
                  <a:pt x="4091687" y="110366"/>
                  <a:pt x="4278873" y="194219"/>
                  <a:pt x="4414369" y="329790"/>
                </a:cubicBezTo>
                <a:lnTo>
                  <a:pt x="4424323" y="341862"/>
                </a:lnTo>
                <a:lnTo>
                  <a:pt x="4440118" y="322724"/>
                </a:lnTo>
                <a:cubicBezTo>
                  <a:pt x="4626402" y="141384"/>
                  <a:pt x="4941870" y="22157"/>
                  <a:pt x="5299681" y="22157"/>
                </a:cubicBezTo>
                <a:cubicBezTo>
                  <a:pt x="5585929" y="22157"/>
                  <a:pt x="5845079" y="98462"/>
                  <a:pt x="6032666" y="221830"/>
                </a:cubicBezTo>
                <a:lnTo>
                  <a:pt x="6104924" y="279426"/>
                </a:lnTo>
                <a:lnTo>
                  <a:pt x="6121851" y="258899"/>
                </a:lnTo>
                <a:cubicBezTo>
                  <a:pt x="6257347" y="123328"/>
                  <a:pt x="6444533" y="39475"/>
                  <a:pt x="6651293" y="39475"/>
                </a:cubicBezTo>
                <a:cubicBezTo>
                  <a:pt x="7064813" y="39475"/>
                  <a:pt x="7400037" y="374886"/>
                  <a:pt x="7400037" y="788636"/>
                </a:cubicBezTo>
                <a:cubicBezTo>
                  <a:pt x="7400037" y="892073"/>
                  <a:pt x="7379085" y="990615"/>
                  <a:pt x="7341197" y="1080243"/>
                </a:cubicBezTo>
                <a:lnTo>
                  <a:pt x="7340867" y="1080851"/>
                </a:lnTo>
                <a:lnTo>
                  <a:pt x="7349003" y="1081628"/>
                </a:lnTo>
                <a:cubicBezTo>
                  <a:pt x="7593861" y="1129099"/>
                  <a:pt x="7778052" y="1334359"/>
                  <a:pt x="7778052" y="1580377"/>
                </a:cubicBezTo>
                <a:cubicBezTo>
                  <a:pt x="7778052" y="1756105"/>
                  <a:pt x="7684077" y="1911037"/>
                  <a:pt x="7541143" y="2002524"/>
                </a:cubicBezTo>
                <a:lnTo>
                  <a:pt x="7500380" y="2023486"/>
                </a:lnTo>
                <a:lnTo>
                  <a:pt x="7510092" y="2102805"/>
                </a:lnTo>
                <a:cubicBezTo>
                  <a:pt x="7510092" y="2529022"/>
                  <a:pt x="7116666" y="2879582"/>
                  <a:pt x="6612506" y="2921737"/>
                </a:cubicBezTo>
                <a:lnTo>
                  <a:pt x="6528098" y="2925247"/>
                </a:lnTo>
                <a:lnTo>
                  <a:pt x="7079025" y="3890073"/>
                </a:lnTo>
                <a:lnTo>
                  <a:pt x="6021298" y="3008663"/>
                </a:lnTo>
                <a:lnTo>
                  <a:pt x="5992694" y="3028681"/>
                </a:lnTo>
                <a:cubicBezTo>
                  <a:pt x="5851724" y="3109459"/>
                  <a:pt x="5681781" y="3156625"/>
                  <a:pt x="5498851" y="3156625"/>
                </a:cubicBezTo>
                <a:cubicBezTo>
                  <a:pt x="5254943" y="3156625"/>
                  <a:pt x="5034126" y="3072773"/>
                  <a:pt x="4874286" y="2937201"/>
                </a:cubicBezTo>
                <a:lnTo>
                  <a:pt x="4813970" y="2875197"/>
                </a:lnTo>
                <a:lnTo>
                  <a:pt x="4678808" y="2949952"/>
                </a:lnTo>
                <a:cubicBezTo>
                  <a:pt x="4468086" y="3046111"/>
                  <a:pt x="4176975" y="3105586"/>
                  <a:pt x="3855423" y="3105586"/>
                </a:cubicBezTo>
                <a:cubicBezTo>
                  <a:pt x="3533871" y="3105586"/>
                  <a:pt x="3242760" y="3046111"/>
                  <a:pt x="3032037" y="2949952"/>
                </a:cubicBezTo>
                <a:lnTo>
                  <a:pt x="2956607" y="2908233"/>
                </a:lnTo>
                <a:lnTo>
                  <a:pt x="2916734" y="2947592"/>
                </a:lnTo>
                <a:cubicBezTo>
                  <a:pt x="2750271" y="3083163"/>
                  <a:pt x="2520305" y="3167016"/>
                  <a:pt x="2266292" y="3167016"/>
                </a:cubicBezTo>
                <a:cubicBezTo>
                  <a:pt x="1948775" y="3167016"/>
                  <a:pt x="1668832" y="3035996"/>
                  <a:pt x="1503526" y="2836718"/>
                </a:cubicBezTo>
                <a:lnTo>
                  <a:pt x="1497869" y="2828230"/>
                </a:lnTo>
                <a:lnTo>
                  <a:pt x="1471369" y="2840962"/>
                </a:lnTo>
                <a:cubicBezTo>
                  <a:pt x="1370495" y="2878728"/>
                  <a:pt x="1259589" y="2899612"/>
                  <a:pt x="1143173" y="2899612"/>
                </a:cubicBezTo>
                <a:cubicBezTo>
                  <a:pt x="677508" y="2899612"/>
                  <a:pt x="300012" y="2565470"/>
                  <a:pt x="300012" y="2153284"/>
                </a:cubicBezTo>
                <a:lnTo>
                  <a:pt x="311313" y="2054055"/>
                </a:lnTo>
                <a:lnTo>
                  <a:pt x="236909" y="2014258"/>
                </a:lnTo>
                <a:cubicBezTo>
                  <a:pt x="93975" y="1919099"/>
                  <a:pt x="0" y="1757949"/>
                  <a:pt x="0" y="1575169"/>
                </a:cubicBezTo>
                <a:cubicBezTo>
                  <a:pt x="0" y="1319278"/>
                  <a:pt x="184191" y="1105780"/>
                  <a:pt x="429049" y="1056404"/>
                </a:cubicBezTo>
                <a:lnTo>
                  <a:pt x="447852" y="1054536"/>
                </a:lnTo>
                <a:lnTo>
                  <a:pt x="412200" y="939618"/>
                </a:lnTo>
                <a:cubicBezTo>
                  <a:pt x="402225" y="890849"/>
                  <a:pt x="396987" y="840355"/>
                  <a:pt x="396987" y="788636"/>
                </a:cubicBezTo>
                <a:cubicBezTo>
                  <a:pt x="396987" y="374886"/>
                  <a:pt x="732211" y="39475"/>
                  <a:pt x="1145731" y="39475"/>
                </a:cubicBezTo>
                <a:cubicBezTo>
                  <a:pt x="1300802" y="39475"/>
                  <a:pt x="1444861" y="86642"/>
                  <a:pt x="1564361" y="167420"/>
                </a:cubicBezTo>
                <a:lnTo>
                  <a:pt x="1660595" y="246864"/>
                </a:lnTo>
                <a:lnTo>
                  <a:pt x="1691922" y="219424"/>
                </a:lnTo>
                <a:cubicBezTo>
                  <a:pt x="1879509" y="83853"/>
                  <a:pt x="2138658" y="0"/>
                  <a:pt x="2424907" y="0"/>
                </a:cubicBezTo>
                <a:close/>
              </a:path>
            </a:pathLst>
          </a:custGeom>
          <a:solidFill>
            <a:schemeClr val="bg1"/>
          </a:solidFill>
          <a:ln w="57150">
            <a:solidFill>
              <a:srgbClr val="C4B0F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22D09554-93FE-DC39-D3E7-0647DE1B60FC}"/>
              </a:ext>
            </a:extLst>
          </p:cNvPr>
          <p:cNvSpPr txBox="1"/>
          <p:nvPr/>
        </p:nvSpPr>
        <p:spPr>
          <a:xfrm>
            <a:off x="11780193" y="2702763"/>
            <a:ext cx="4331667" cy="1477328"/>
          </a:xfrm>
          <a:prstGeom prst="rect">
            <a:avLst/>
          </a:prstGeom>
        </p:spPr>
        <p:txBody>
          <a:bodyPr wrap="square" lIns="0" tIns="0" rIns="0" bIns="0" rtlCol="0" anchor="t">
            <a:spAutoFit/>
          </a:bodyPr>
          <a:lstStyle/>
          <a:p>
            <a:pPr algn="ctr"/>
            <a:r>
              <a:rPr lang="vi-VN" sz="3200">
                <a:solidFill>
                  <a:srgbClr val="483A00"/>
                </a:solidFill>
                <a:latin typeface="Kurale"/>
              </a:rPr>
              <a:t>Hãy chỉ và nói cho bạn nghe chức năng những phần mà em biết</a:t>
            </a:r>
            <a:r>
              <a:rPr lang="en-US" sz="3200">
                <a:solidFill>
                  <a:srgbClr val="483A00"/>
                </a:solidFill>
                <a:latin typeface="Kurale"/>
              </a:rPr>
              <a:t>.</a:t>
            </a:r>
            <a:endParaRPr lang="vi-VN" sz="3200">
              <a:solidFill>
                <a:srgbClr val="483A00"/>
              </a:solidFill>
              <a:latin typeface="Kurale"/>
            </a:endParaRPr>
          </a:p>
        </p:txBody>
      </p:sp>
      <p:pic>
        <p:nvPicPr>
          <p:cNvPr id="18" name="Picture 17">
            <a:extLst>
              <a:ext uri="{FF2B5EF4-FFF2-40B4-BE49-F238E27FC236}">
                <a16:creationId xmlns:a16="http://schemas.microsoft.com/office/drawing/2014/main" id="{DC759083-6C1F-57FB-F182-FF252F83635D}"/>
              </a:ext>
            </a:extLst>
          </p:cNvPr>
          <p:cNvPicPr>
            <a:picLocks noChangeAspect="1"/>
          </p:cNvPicPr>
          <p:nvPr/>
        </p:nvPicPr>
        <p:blipFill rotWithShape="1">
          <a:blip r:embed="rId9"/>
          <a:srcRect l="5746" r="4832" b="2035"/>
          <a:stretch/>
        </p:blipFill>
        <p:spPr>
          <a:xfrm>
            <a:off x="7877308" y="2171700"/>
            <a:ext cx="3581400" cy="6209874"/>
          </a:xfrm>
          <a:prstGeom prst="roundRect">
            <a:avLst>
              <a:gd name="adj" fmla="val 6996"/>
            </a:avLst>
          </a:prstGeom>
        </p:spPr>
      </p:pic>
      <p:cxnSp>
        <p:nvCxnSpPr>
          <p:cNvPr id="22" name="Straight Arrow Connector 21">
            <a:extLst>
              <a:ext uri="{FF2B5EF4-FFF2-40B4-BE49-F238E27FC236}">
                <a16:creationId xmlns:a16="http://schemas.microsoft.com/office/drawing/2014/main" id="{757E7B89-3AFF-71E1-30AC-E4A20DC0635F}"/>
              </a:ext>
            </a:extLst>
          </p:cNvPr>
          <p:cNvCxnSpPr/>
          <p:nvPr/>
        </p:nvCxnSpPr>
        <p:spPr>
          <a:xfrm>
            <a:off x="6737204" y="3705140"/>
            <a:ext cx="2254396" cy="0"/>
          </a:xfrm>
          <a:prstGeom prst="straightConnector1">
            <a:avLst/>
          </a:prstGeom>
          <a:ln w="57150">
            <a:solidFill>
              <a:srgbClr val="FF85AD"/>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C86CE1C-7995-DF1D-BC56-E1CE962DEE43}"/>
              </a:ext>
            </a:extLst>
          </p:cNvPr>
          <p:cNvGrpSpPr/>
          <p:nvPr/>
        </p:nvGrpSpPr>
        <p:grpSpPr>
          <a:xfrm>
            <a:off x="5084773" y="2797922"/>
            <a:ext cx="2573138" cy="685800"/>
            <a:chOff x="5084773" y="2797922"/>
            <a:chExt cx="2573138" cy="685800"/>
          </a:xfrm>
        </p:grpSpPr>
        <p:sp>
          <p:nvSpPr>
            <p:cNvPr id="23" name="Rectangle: Rounded Corners 22">
              <a:extLst>
                <a:ext uri="{FF2B5EF4-FFF2-40B4-BE49-F238E27FC236}">
                  <a16:creationId xmlns:a16="http://schemas.microsoft.com/office/drawing/2014/main" id="{2CE3C518-6AB9-3541-6232-1AF31095DAD9}"/>
                </a:ext>
              </a:extLst>
            </p:cNvPr>
            <p:cNvSpPr/>
            <p:nvPr/>
          </p:nvSpPr>
          <p:spPr>
            <a:xfrm>
              <a:off x="5201481" y="2797922"/>
              <a:ext cx="2254396" cy="685800"/>
            </a:xfrm>
            <a:prstGeom prst="roundRect">
              <a:avLst>
                <a:gd name="adj" fmla="val 50000"/>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10"/>
            <p:cNvSpPr txBox="1"/>
            <p:nvPr/>
          </p:nvSpPr>
          <p:spPr>
            <a:xfrm>
              <a:off x="5084773" y="2877170"/>
              <a:ext cx="2573138" cy="564257"/>
            </a:xfrm>
            <a:prstGeom prst="rect">
              <a:avLst/>
            </a:prstGeom>
          </p:spPr>
          <p:txBody>
            <a:bodyPr wrap="square" lIns="0" tIns="0" rIns="0" bIns="0" rtlCol="0" anchor="t">
              <a:spAutoFit/>
            </a:bodyPr>
            <a:lstStyle/>
            <a:p>
              <a:pPr algn="ctr">
                <a:lnSpc>
                  <a:spcPts val="4399"/>
                </a:lnSpc>
              </a:pPr>
              <a:r>
                <a:rPr lang="en-US" sz="3999">
                  <a:solidFill>
                    <a:schemeClr val="bg1"/>
                  </a:solidFill>
                  <a:latin typeface="Bahnschrift Condensed" panose="020B0502040204020203" pitchFamily="34" charset="0"/>
                </a:rPr>
                <a:t>Màn hình</a:t>
              </a:r>
            </a:p>
          </p:txBody>
        </p:sp>
      </p:grpSp>
      <p:cxnSp>
        <p:nvCxnSpPr>
          <p:cNvPr id="25" name="Straight Arrow Connector 24">
            <a:extLst>
              <a:ext uri="{FF2B5EF4-FFF2-40B4-BE49-F238E27FC236}">
                <a16:creationId xmlns:a16="http://schemas.microsoft.com/office/drawing/2014/main" id="{CA4FD5A8-7473-07D0-CCC5-6B76BE27C4C7}"/>
              </a:ext>
            </a:extLst>
          </p:cNvPr>
          <p:cNvCxnSpPr/>
          <p:nvPr/>
        </p:nvCxnSpPr>
        <p:spPr>
          <a:xfrm>
            <a:off x="5822804" y="4860998"/>
            <a:ext cx="2254396" cy="0"/>
          </a:xfrm>
          <a:prstGeom prst="straightConnector1">
            <a:avLst/>
          </a:prstGeom>
          <a:ln w="57150">
            <a:solidFill>
              <a:srgbClr val="FF85AD"/>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47E0789B-C3CC-7BF8-F861-21BB2A008FC9}"/>
              </a:ext>
            </a:extLst>
          </p:cNvPr>
          <p:cNvGrpSpPr/>
          <p:nvPr/>
        </p:nvGrpSpPr>
        <p:grpSpPr>
          <a:xfrm>
            <a:off x="4170373" y="3953780"/>
            <a:ext cx="2573138" cy="685800"/>
            <a:chOff x="5084773" y="2797922"/>
            <a:chExt cx="2573138" cy="685800"/>
          </a:xfrm>
        </p:grpSpPr>
        <p:sp>
          <p:nvSpPr>
            <p:cNvPr id="27" name="Rectangle: Rounded Corners 26">
              <a:extLst>
                <a:ext uri="{FF2B5EF4-FFF2-40B4-BE49-F238E27FC236}">
                  <a16:creationId xmlns:a16="http://schemas.microsoft.com/office/drawing/2014/main" id="{E08F6530-90F0-4A98-5E06-5D54DBF2EF97}"/>
                </a:ext>
              </a:extLst>
            </p:cNvPr>
            <p:cNvSpPr/>
            <p:nvPr/>
          </p:nvSpPr>
          <p:spPr>
            <a:xfrm>
              <a:off x="5201481" y="2797922"/>
              <a:ext cx="2254396" cy="685800"/>
            </a:xfrm>
            <a:prstGeom prst="roundRect">
              <a:avLst>
                <a:gd name="adj" fmla="val 50000"/>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TextBox 10">
              <a:extLst>
                <a:ext uri="{FF2B5EF4-FFF2-40B4-BE49-F238E27FC236}">
                  <a16:creationId xmlns:a16="http://schemas.microsoft.com/office/drawing/2014/main" id="{28D4C68F-5629-D17C-B23A-30086AB9C7CD}"/>
                </a:ext>
              </a:extLst>
            </p:cNvPr>
            <p:cNvSpPr txBox="1"/>
            <p:nvPr/>
          </p:nvSpPr>
          <p:spPr>
            <a:xfrm>
              <a:off x="5084773" y="2877170"/>
              <a:ext cx="2573138" cy="564257"/>
            </a:xfrm>
            <a:prstGeom prst="rect">
              <a:avLst/>
            </a:prstGeom>
          </p:spPr>
          <p:txBody>
            <a:bodyPr wrap="square" lIns="0" tIns="0" rIns="0" bIns="0" rtlCol="0" anchor="t">
              <a:spAutoFit/>
            </a:bodyPr>
            <a:lstStyle/>
            <a:p>
              <a:pPr algn="ctr">
                <a:lnSpc>
                  <a:spcPts val="4399"/>
                </a:lnSpc>
              </a:pPr>
              <a:r>
                <a:rPr lang="en-US" sz="3999">
                  <a:solidFill>
                    <a:schemeClr val="bg1"/>
                  </a:solidFill>
                  <a:latin typeface="Bahnschrift Condensed" panose="020B0502040204020203" pitchFamily="34" charset="0"/>
                </a:rPr>
                <a:t>Bật/Tắt máy</a:t>
              </a:r>
            </a:p>
          </p:txBody>
        </p:sp>
      </p:grpSp>
      <p:grpSp>
        <p:nvGrpSpPr>
          <p:cNvPr id="30" name="Group 29">
            <a:extLst>
              <a:ext uri="{FF2B5EF4-FFF2-40B4-BE49-F238E27FC236}">
                <a16:creationId xmlns:a16="http://schemas.microsoft.com/office/drawing/2014/main" id="{E7943563-7E8E-C730-0FF0-913EF179AD8C}"/>
              </a:ext>
            </a:extLst>
          </p:cNvPr>
          <p:cNvGrpSpPr/>
          <p:nvPr/>
        </p:nvGrpSpPr>
        <p:grpSpPr>
          <a:xfrm>
            <a:off x="5211630" y="5461773"/>
            <a:ext cx="1534940" cy="685800"/>
            <a:chOff x="5201481" y="2797922"/>
            <a:chExt cx="2254396" cy="685800"/>
          </a:xfrm>
        </p:grpSpPr>
        <p:sp>
          <p:nvSpPr>
            <p:cNvPr id="31" name="Rectangle: Rounded Corners 30">
              <a:extLst>
                <a:ext uri="{FF2B5EF4-FFF2-40B4-BE49-F238E27FC236}">
                  <a16:creationId xmlns:a16="http://schemas.microsoft.com/office/drawing/2014/main" id="{843566E4-2AA9-5896-4B0F-E4FBEEC894A7}"/>
                </a:ext>
              </a:extLst>
            </p:cNvPr>
            <p:cNvSpPr/>
            <p:nvPr/>
          </p:nvSpPr>
          <p:spPr>
            <a:xfrm>
              <a:off x="5201481" y="2797922"/>
              <a:ext cx="2254396" cy="685800"/>
            </a:xfrm>
            <a:prstGeom prst="roundRect">
              <a:avLst>
                <a:gd name="adj" fmla="val 50000"/>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TextBox 10">
              <a:extLst>
                <a:ext uri="{FF2B5EF4-FFF2-40B4-BE49-F238E27FC236}">
                  <a16:creationId xmlns:a16="http://schemas.microsoft.com/office/drawing/2014/main" id="{7BD8579D-A6FB-B50A-672B-0BF1CC9A8D41}"/>
                </a:ext>
              </a:extLst>
            </p:cNvPr>
            <p:cNvSpPr txBox="1"/>
            <p:nvPr/>
          </p:nvSpPr>
          <p:spPr>
            <a:xfrm>
              <a:off x="5382317" y="2849457"/>
              <a:ext cx="1892723" cy="564257"/>
            </a:xfrm>
            <a:prstGeom prst="rect">
              <a:avLst/>
            </a:prstGeom>
          </p:spPr>
          <p:txBody>
            <a:bodyPr wrap="square" lIns="0" tIns="0" rIns="0" bIns="0" rtlCol="0" anchor="t">
              <a:spAutoFit/>
            </a:bodyPr>
            <a:lstStyle/>
            <a:p>
              <a:pPr algn="ctr">
                <a:lnSpc>
                  <a:spcPts val="4399"/>
                </a:lnSpc>
              </a:pPr>
              <a:r>
                <a:rPr lang="en-US" sz="3999">
                  <a:solidFill>
                    <a:schemeClr val="bg1"/>
                  </a:solidFill>
                  <a:latin typeface="Bahnschrift Condensed" panose="020B0502040204020203" pitchFamily="34" charset="0"/>
                </a:rPr>
                <a:t>Xoá</a:t>
              </a:r>
            </a:p>
          </p:txBody>
        </p:sp>
      </p:grpSp>
      <p:sp>
        <p:nvSpPr>
          <p:cNvPr id="36" name="Freeform: Shape 35">
            <a:extLst>
              <a:ext uri="{FF2B5EF4-FFF2-40B4-BE49-F238E27FC236}">
                <a16:creationId xmlns:a16="http://schemas.microsoft.com/office/drawing/2014/main" id="{17FF55A3-4166-7D05-0D9F-948E3B4F23BF}"/>
              </a:ext>
            </a:extLst>
          </p:cNvPr>
          <p:cNvSpPr/>
          <p:nvPr/>
        </p:nvSpPr>
        <p:spPr>
          <a:xfrm>
            <a:off x="6747164" y="4973782"/>
            <a:ext cx="2136315" cy="888468"/>
          </a:xfrm>
          <a:custGeom>
            <a:avLst/>
            <a:gdLst>
              <a:gd name="connsiteX0" fmla="*/ 2105891 w 2136315"/>
              <a:gd name="connsiteY0" fmla="*/ 0 h 888468"/>
              <a:gd name="connsiteX1" fmla="*/ 1981200 w 2136315"/>
              <a:gd name="connsiteY1" fmla="*/ 152400 h 888468"/>
              <a:gd name="connsiteX2" fmla="*/ 900545 w 2136315"/>
              <a:gd name="connsiteY2" fmla="*/ 166254 h 888468"/>
              <a:gd name="connsiteX3" fmla="*/ 651163 w 2136315"/>
              <a:gd name="connsiteY3" fmla="*/ 775854 h 888468"/>
              <a:gd name="connsiteX4" fmla="*/ 0 w 2136315"/>
              <a:gd name="connsiteY4" fmla="*/ 886691 h 888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315" h="888468">
                <a:moveTo>
                  <a:pt x="2105891" y="0"/>
                </a:moveTo>
                <a:cubicBezTo>
                  <a:pt x="2143991" y="62345"/>
                  <a:pt x="2182091" y="124691"/>
                  <a:pt x="1981200" y="152400"/>
                </a:cubicBezTo>
                <a:cubicBezTo>
                  <a:pt x="1780309" y="180109"/>
                  <a:pt x="1122218" y="62345"/>
                  <a:pt x="900545" y="166254"/>
                </a:cubicBezTo>
                <a:cubicBezTo>
                  <a:pt x="678872" y="270163"/>
                  <a:pt x="801254" y="655781"/>
                  <a:pt x="651163" y="775854"/>
                </a:cubicBezTo>
                <a:cubicBezTo>
                  <a:pt x="501072" y="895927"/>
                  <a:pt x="250536" y="891309"/>
                  <a:pt x="0" y="886691"/>
                </a:cubicBezTo>
              </a:path>
            </a:pathLst>
          </a:custGeom>
          <a:noFill/>
          <a:ln w="57150">
            <a:solidFill>
              <a:srgbClr val="FF85AD"/>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B81BE01-3453-98EF-A702-D01A912B7C3C}"/>
              </a:ext>
            </a:extLst>
          </p:cNvPr>
          <p:cNvSpPr txBox="1"/>
          <p:nvPr/>
        </p:nvSpPr>
        <p:spPr>
          <a:xfrm>
            <a:off x="4622006" y="4958834"/>
            <a:ext cx="9244012" cy="369332"/>
          </a:xfrm>
          <a:prstGeom prst="rect">
            <a:avLst/>
          </a:prstGeom>
          <a:noFill/>
        </p:spPr>
        <p:txBody>
          <a:bodyPr wrap="square">
            <a:spAutoFit/>
          </a:bodyPr>
          <a:lstStyle/>
          <a:p>
            <a:endParaRPr lang="en-US"/>
          </a:p>
        </p:txBody>
      </p:sp>
    </p:spTree>
    <p:extLst>
      <p:ext uri="{BB962C8B-B14F-4D97-AF65-F5344CB8AC3E}">
        <p14:creationId xmlns:p14="http://schemas.microsoft.com/office/powerpoint/2010/main" val="41327904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randombar(horizontal)">
                                      <p:cBhvr>
                                        <p:cTn id="7" dur="500"/>
                                        <p:tgtEl>
                                          <p:spTgt spid="17"/>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1000"/>
                                        <p:tgtEl>
                                          <p:spTgt spid="16"/>
                                        </p:tgtEl>
                                      </p:cBhvr>
                                    </p:animEffect>
                                    <p:anim calcmode="lin" valueType="num">
                                      <p:cBhvr>
                                        <p:cTn id="14" dur="1000" fill="hold"/>
                                        <p:tgtEl>
                                          <p:spTgt spid="16"/>
                                        </p:tgtEl>
                                        <p:attrNameLst>
                                          <p:attrName>ppt_x</p:attrName>
                                        </p:attrNameLst>
                                      </p:cBhvr>
                                      <p:tavLst>
                                        <p:tav tm="0">
                                          <p:val>
                                            <p:strVal val="#ppt_x"/>
                                          </p:val>
                                        </p:tav>
                                        <p:tav tm="100000">
                                          <p:val>
                                            <p:strVal val="#ppt_x"/>
                                          </p:val>
                                        </p:tav>
                                      </p:tavLst>
                                    </p:anim>
                                    <p:anim calcmode="lin" valueType="num">
                                      <p:cBhvr>
                                        <p:cTn id="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rot="5400000">
            <a:off x="-2037729" y="3586820"/>
            <a:ext cx="7807048" cy="3281599"/>
            <a:chOff x="0" y="-76200"/>
            <a:chExt cx="565577" cy="2176687"/>
          </a:xfrm>
        </p:grpSpPr>
        <p:sp>
          <p:nvSpPr>
            <p:cNvPr id="4" name="Freeform 4"/>
            <p:cNvSpPr/>
            <p:nvPr/>
          </p:nvSpPr>
          <p:spPr>
            <a:xfrm>
              <a:off x="0" y="-27312"/>
              <a:ext cx="565577" cy="2100487"/>
            </a:xfrm>
            <a:prstGeom prst="roundRect">
              <a:avLst>
                <a:gd name="adj" fmla="val 30438"/>
              </a:avLst>
            </a:pr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569854" y="1155857"/>
            <a:ext cx="7003751" cy="7975285"/>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0198399" y="1155857"/>
            <a:ext cx="7003751" cy="7975285"/>
          </a:xfrm>
          <a:custGeom>
            <a:avLst/>
            <a:gdLst/>
            <a:ahLst/>
            <a:cxnLst/>
            <a:rect l="l" t="t" r="r" b="b"/>
            <a:pathLst>
              <a:path w="7003751" h="7975285">
                <a:moveTo>
                  <a:pt x="0" y="0"/>
                </a:moveTo>
                <a:lnTo>
                  <a:pt x="7003751" y="0"/>
                </a:lnTo>
                <a:lnTo>
                  <a:pt x="7003751" y="7975286"/>
                </a:lnTo>
                <a:lnTo>
                  <a:pt x="0" y="7975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345485">
            <a:off x="16256126" y="7020652"/>
            <a:ext cx="2086105" cy="2980755"/>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462729" y="1893159"/>
            <a:ext cx="2674735" cy="6310254"/>
          </a:xfrm>
          <a:prstGeom prst="rect">
            <a:avLst/>
          </a:prstGeom>
        </p:spPr>
        <p:txBody>
          <a:bodyPr wrap="square" lIns="0" tIns="0" rIns="0" bIns="0" rtlCol="0" anchor="t">
            <a:spAutoFit/>
          </a:bodyPr>
          <a:lstStyle/>
          <a:p>
            <a:pPr algn="ctr">
              <a:lnSpc>
                <a:spcPts val="8439"/>
              </a:lnSpc>
            </a:pPr>
            <a:r>
              <a:rPr lang="en-US" sz="4400">
                <a:solidFill>
                  <a:srgbClr val="BE636B"/>
                </a:solidFill>
                <a:latin typeface="Bahnschrift Condensed" panose="020B0502040204020203" pitchFamily="34" charset="0"/>
              </a:rPr>
              <a:t>a. Hãy chỉ và nói cho bạn nghe chức năng những phím mà em biết.</a:t>
            </a:r>
          </a:p>
        </p:txBody>
      </p:sp>
      <p:pic>
        <p:nvPicPr>
          <p:cNvPr id="14" name="Picture 13">
            <a:extLst>
              <a:ext uri="{FF2B5EF4-FFF2-40B4-BE49-F238E27FC236}">
                <a16:creationId xmlns:a16="http://schemas.microsoft.com/office/drawing/2014/main" id="{DE63377A-1DC4-269E-6528-5D53760386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47111" y="4694221"/>
            <a:ext cx="2929499" cy="4415233"/>
          </a:xfrm>
          <a:prstGeom prst="rect">
            <a:avLst/>
          </a:prstGeom>
        </p:spPr>
      </p:pic>
      <p:sp>
        <p:nvSpPr>
          <p:cNvPr id="16" name="Freeform: Shape 15">
            <a:extLst>
              <a:ext uri="{FF2B5EF4-FFF2-40B4-BE49-F238E27FC236}">
                <a16:creationId xmlns:a16="http://schemas.microsoft.com/office/drawing/2014/main" id="{2627DCAA-D42D-6472-6F7E-3E0115575F41}"/>
              </a:ext>
            </a:extLst>
          </p:cNvPr>
          <p:cNvSpPr/>
          <p:nvPr/>
        </p:nvSpPr>
        <p:spPr>
          <a:xfrm>
            <a:off x="11493451" y="2361994"/>
            <a:ext cx="4876800" cy="2686292"/>
          </a:xfrm>
          <a:custGeom>
            <a:avLst/>
            <a:gdLst>
              <a:gd name="connsiteX0" fmla="*/ 2424907 w 7778052"/>
              <a:gd name="connsiteY0" fmla="*/ 0 h 3890073"/>
              <a:gd name="connsiteX1" fmla="*/ 3284470 w 7778052"/>
              <a:gd name="connsiteY1" fmla="*/ 330298 h 3890073"/>
              <a:gd name="connsiteX2" fmla="*/ 3318120 w 7778052"/>
              <a:gd name="connsiteY2" fmla="*/ 375102 h 3890073"/>
              <a:gd name="connsiteX3" fmla="*/ 3355485 w 7778052"/>
              <a:gd name="connsiteY3" fmla="*/ 329790 h 3890073"/>
              <a:gd name="connsiteX4" fmla="*/ 3884927 w 7778052"/>
              <a:gd name="connsiteY4" fmla="*/ 110366 h 3890073"/>
              <a:gd name="connsiteX5" fmla="*/ 4414369 w 7778052"/>
              <a:gd name="connsiteY5" fmla="*/ 329790 h 3890073"/>
              <a:gd name="connsiteX6" fmla="*/ 4424323 w 7778052"/>
              <a:gd name="connsiteY6" fmla="*/ 341862 h 3890073"/>
              <a:gd name="connsiteX7" fmla="*/ 4440118 w 7778052"/>
              <a:gd name="connsiteY7" fmla="*/ 322724 h 3890073"/>
              <a:gd name="connsiteX8" fmla="*/ 5299681 w 7778052"/>
              <a:gd name="connsiteY8" fmla="*/ 22157 h 3890073"/>
              <a:gd name="connsiteX9" fmla="*/ 6032666 w 7778052"/>
              <a:gd name="connsiteY9" fmla="*/ 221830 h 3890073"/>
              <a:gd name="connsiteX10" fmla="*/ 6104924 w 7778052"/>
              <a:gd name="connsiteY10" fmla="*/ 279426 h 3890073"/>
              <a:gd name="connsiteX11" fmla="*/ 6121851 w 7778052"/>
              <a:gd name="connsiteY11" fmla="*/ 258899 h 3890073"/>
              <a:gd name="connsiteX12" fmla="*/ 6651293 w 7778052"/>
              <a:gd name="connsiteY12" fmla="*/ 39475 h 3890073"/>
              <a:gd name="connsiteX13" fmla="*/ 7400037 w 7778052"/>
              <a:gd name="connsiteY13" fmla="*/ 788636 h 3890073"/>
              <a:gd name="connsiteX14" fmla="*/ 7341197 w 7778052"/>
              <a:gd name="connsiteY14" fmla="*/ 1080243 h 3890073"/>
              <a:gd name="connsiteX15" fmla="*/ 7340867 w 7778052"/>
              <a:gd name="connsiteY15" fmla="*/ 1080851 h 3890073"/>
              <a:gd name="connsiteX16" fmla="*/ 7349003 w 7778052"/>
              <a:gd name="connsiteY16" fmla="*/ 1081628 h 3890073"/>
              <a:gd name="connsiteX17" fmla="*/ 7778052 w 7778052"/>
              <a:gd name="connsiteY17" fmla="*/ 1580377 h 3890073"/>
              <a:gd name="connsiteX18" fmla="*/ 7541143 w 7778052"/>
              <a:gd name="connsiteY18" fmla="*/ 2002524 h 3890073"/>
              <a:gd name="connsiteX19" fmla="*/ 7500380 w 7778052"/>
              <a:gd name="connsiteY19" fmla="*/ 2023486 h 3890073"/>
              <a:gd name="connsiteX20" fmla="*/ 7510092 w 7778052"/>
              <a:gd name="connsiteY20" fmla="*/ 2102805 h 3890073"/>
              <a:gd name="connsiteX21" fmla="*/ 6612506 w 7778052"/>
              <a:gd name="connsiteY21" fmla="*/ 2921737 h 3890073"/>
              <a:gd name="connsiteX22" fmla="*/ 6528098 w 7778052"/>
              <a:gd name="connsiteY22" fmla="*/ 2925247 h 3890073"/>
              <a:gd name="connsiteX23" fmla="*/ 7079025 w 7778052"/>
              <a:gd name="connsiteY23" fmla="*/ 3890073 h 3890073"/>
              <a:gd name="connsiteX24" fmla="*/ 6021298 w 7778052"/>
              <a:gd name="connsiteY24" fmla="*/ 3008663 h 3890073"/>
              <a:gd name="connsiteX25" fmla="*/ 5992694 w 7778052"/>
              <a:gd name="connsiteY25" fmla="*/ 3028681 h 3890073"/>
              <a:gd name="connsiteX26" fmla="*/ 5498851 w 7778052"/>
              <a:gd name="connsiteY26" fmla="*/ 3156625 h 3890073"/>
              <a:gd name="connsiteX27" fmla="*/ 4874286 w 7778052"/>
              <a:gd name="connsiteY27" fmla="*/ 2937201 h 3890073"/>
              <a:gd name="connsiteX28" fmla="*/ 4813970 w 7778052"/>
              <a:gd name="connsiteY28" fmla="*/ 2875197 h 3890073"/>
              <a:gd name="connsiteX29" fmla="*/ 4678808 w 7778052"/>
              <a:gd name="connsiteY29" fmla="*/ 2949952 h 3890073"/>
              <a:gd name="connsiteX30" fmla="*/ 3855423 w 7778052"/>
              <a:gd name="connsiteY30" fmla="*/ 3105586 h 3890073"/>
              <a:gd name="connsiteX31" fmla="*/ 3032037 w 7778052"/>
              <a:gd name="connsiteY31" fmla="*/ 2949952 h 3890073"/>
              <a:gd name="connsiteX32" fmla="*/ 2956607 w 7778052"/>
              <a:gd name="connsiteY32" fmla="*/ 2908233 h 3890073"/>
              <a:gd name="connsiteX33" fmla="*/ 2916734 w 7778052"/>
              <a:gd name="connsiteY33" fmla="*/ 2947592 h 3890073"/>
              <a:gd name="connsiteX34" fmla="*/ 2266292 w 7778052"/>
              <a:gd name="connsiteY34" fmla="*/ 3167016 h 3890073"/>
              <a:gd name="connsiteX35" fmla="*/ 1503526 w 7778052"/>
              <a:gd name="connsiteY35" fmla="*/ 2836718 h 3890073"/>
              <a:gd name="connsiteX36" fmla="*/ 1497869 w 7778052"/>
              <a:gd name="connsiteY36" fmla="*/ 2828230 h 3890073"/>
              <a:gd name="connsiteX37" fmla="*/ 1471369 w 7778052"/>
              <a:gd name="connsiteY37" fmla="*/ 2840962 h 3890073"/>
              <a:gd name="connsiteX38" fmla="*/ 1143173 w 7778052"/>
              <a:gd name="connsiteY38" fmla="*/ 2899612 h 3890073"/>
              <a:gd name="connsiteX39" fmla="*/ 300012 w 7778052"/>
              <a:gd name="connsiteY39" fmla="*/ 2153284 h 3890073"/>
              <a:gd name="connsiteX40" fmla="*/ 311313 w 7778052"/>
              <a:gd name="connsiteY40" fmla="*/ 2054055 h 3890073"/>
              <a:gd name="connsiteX41" fmla="*/ 236909 w 7778052"/>
              <a:gd name="connsiteY41" fmla="*/ 2014258 h 3890073"/>
              <a:gd name="connsiteX42" fmla="*/ 0 w 7778052"/>
              <a:gd name="connsiteY42" fmla="*/ 1575169 h 3890073"/>
              <a:gd name="connsiteX43" fmla="*/ 429049 w 7778052"/>
              <a:gd name="connsiteY43" fmla="*/ 1056404 h 3890073"/>
              <a:gd name="connsiteX44" fmla="*/ 447852 w 7778052"/>
              <a:gd name="connsiteY44" fmla="*/ 1054536 h 3890073"/>
              <a:gd name="connsiteX45" fmla="*/ 412200 w 7778052"/>
              <a:gd name="connsiteY45" fmla="*/ 939618 h 3890073"/>
              <a:gd name="connsiteX46" fmla="*/ 396987 w 7778052"/>
              <a:gd name="connsiteY46" fmla="*/ 788636 h 3890073"/>
              <a:gd name="connsiteX47" fmla="*/ 1145731 w 7778052"/>
              <a:gd name="connsiteY47" fmla="*/ 39475 h 3890073"/>
              <a:gd name="connsiteX48" fmla="*/ 1564361 w 7778052"/>
              <a:gd name="connsiteY48" fmla="*/ 167420 h 3890073"/>
              <a:gd name="connsiteX49" fmla="*/ 1660595 w 7778052"/>
              <a:gd name="connsiteY49" fmla="*/ 246864 h 3890073"/>
              <a:gd name="connsiteX50" fmla="*/ 1691922 w 7778052"/>
              <a:gd name="connsiteY50" fmla="*/ 219424 h 3890073"/>
              <a:gd name="connsiteX51" fmla="*/ 2424907 w 7778052"/>
              <a:gd name="connsiteY51" fmla="*/ 0 h 38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78052" h="3890073">
                <a:moveTo>
                  <a:pt x="2424907" y="0"/>
                </a:moveTo>
                <a:cubicBezTo>
                  <a:pt x="2782717" y="0"/>
                  <a:pt x="3098186" y="131020"/>
                  <a:pt x="3284470" y="330298"/>
                </a:cubicBezTo>
                <a:lnTo>
                  <a:pt x="3318120" y="375102"/>
                </a:lnTo>
                <a:lnTo>
                  <a:pt x="3355485" y="329790"/>
                </a:lnTo>
                <a:cubicBezTo>
                  <a:pt x="3490981" y="194219"/>
                  <a:pt x="3678167" y="110366"/>
                  <a:pt x="3884927" y="110366"/>
                </a:cubicBezTo>
                <a:cubicBezTo>
                  <a:pt x="4091687" y="110366"/>
                  <a:pt x="4278873" y="194219"/>
                  <a:pt x="4414369" y="329790"/>
                </a:cubicBezTo>
                <a:lnTo>
                  <a:pt x="4424323" y="341862"/>
                </a:lnTo>
                <a:lnTo>
                  <a:pt x="4440118" y="322724"/>
                </a:lnTo>
                <a:cubicBezTo>
                  <a:pt x="4626402" y="141384"/>
                  <a:pt x="4941870" y="22157"/>
                  <a:pt x="5299681" y="22157"/>
                </a:cubicBezTo>
                <a:cubicBezTo>
                  <a:pt x="5585929" y="22157"/>
                  <a:pt x="5845079" y="98462"/>
                  <a:pt x="6032666" y="221830"/>
                </a:cubicBezTo>
                <a:lnTo>
                  <a:pt x="6104924" y="279426"/>
                </a:lnTo>
                <a:lnTo>
                  <a:pt x="6121851" y="258899"/>
                </a:lnTo>
                <a:cubicBezTo>
                  <a:pt x="6257347" y="123328"/>
                  <a:pt x="6444533" y="39475"/>
                  <a:pt x="6651293" y="39475"/>
                </a:cubicBezTo>
                <a:cubicBezTo>
                  <a:pt x="7064813" y="39475"/>
                  <a:pt x="7400037" y="374886"/>
                  <a:pt x="7400037" y="788636"/>
                </a:cubicBezTo>
                <a:cubicBezTo>
                  <a:pt x="7400037" y="892073"/>
                  <a:pt x="7379085" y="990615"/>
                  <a:pt x="7341197" y="1080243"/>
                </a:cubicBezTo>
                <a:lnTo>
                  <a:pt x="7340867" y="1080851"/>
                </a:lnTo>
                <a:lnTo>
                  <a:pt x="7349003" y="1081628"/>
                </a:lnTo>
                <a:cubicBezTo>
                  <a:pt x="7593861" y="1129099"/>
                  <a:pt x="7778052" y="1334359"/>
                  <a:pt x="7778052" y="1580377"/>
                </a:cubicBezTo>
                <a:cubicBezTo>
                  <a:pt x="7778052" y="1756105"/>
                  <a:pt x="7684077" y="1911037"/>
                  <a:pt x="7541143" y="2002524"/>
                </a:cubicBezTo>
                <a:lnTo>
                  <a:pt x="7500380" y="2023486"/>
                </a:lnTo>
                <a:lnTo>
                  <a:pt x="7510092" y="2102805"/>
                </a:lnTo>
                <a:cubicBezTo>
                  <a:pt x="7510092" y="2529022"/>
                  <a:pt x="7116666" y="2879582"/>
                  <a:pt x="6612506" y="2921737"/>
                </a:cubicBezTo>
                <a:lnTo>
                  <a:pt x="6528098" y="2925247"/>
                </a:lnTo>
                <a:lnTo>
                  <a:pt x="7079025" y="3890073"/>
                </a:lnTo>
                <a:lnTo>
                  <a:pt x="6021298" y="3008663"/>
                </a:lnTo>
                <a:lnTo>
                  <a:pt x="5992694" y="3028681"/>
                </a:lnTo>
                <a:cubicBezTo>
                  <a:pt x="5851724" y="3109459"/>
                  <a:pt x="5681781" y="3156625"/>
                  <a:pt x="5498851" y="3156625"/>
                </a:cubicBezTo>
                <a:cubicBezTo>
                  <a:pt x="5254943" y="3156625"/>
                  <a:pt x="5034126" y="3072773"/>
                  <a:pt x="4874286" y="2937201"/>
                </a:cubicBezTo>
                <a:lnTo>
                  <a:pt x="4813970" y="2875197"/>
                </a:lnTo>
                <a:lnTo>
                  <a:pt x="4678808" y="2949952"/>
                </a:lnTo>
                <a:cubicBezTo>
                  <a:pt x="4468086" y="3046111"/>
                  <a:pt x="4176975" y="3105586"/>
                  <a:pt x="3855423" y="3105586"/>
                </a:cubicBezTo>
                <a:cubicBezTo>
                  <a:pt x="3533871" y="3105586"/>
                  <a:pt x="3242760" y="3046111"/>
                  <a:pt x="3032037" y="2949952"/>
                </a:cubicBezTo>
                <a:lnTo>
                  <a:pt x="2956607" y="2908233"/>
                </a:lnTo>
                <a:lnTo>
                  <a:pt x="2916734" y="2947592"/>
                </a:lnTo>
                <a:cubicBezTo>
                  <a:pt x="2750271" y="3083163"/>
                  <a:pt x="2520305" y="3167016"/>
                  <a:pt x="2266292" y="3167016"/>
                </a:cubicBezTo>
                <a:cubicBezTo>
                  <a:pt x="1948775" y="3167016"/>
                  <a:pt x="1668832" y="3035996"/>
                  <a:pt x="1503526" y="2836718"/>
                </a:cubicBezTo>
                <a:lnTo>
                  <a:pt x="1497869" y="2828230"/>
                </a:lnTo>
                <a:lnTo>
                  <a:pt x="1471369" y="2840962"/>
                </a:lnTo>
                <a:cubicBezTo>
                  <a:pt x="1370495" y="2878728"/>
                  <a:pt x="1259589" y="2899612"/>
                  <a:pt x="1143173" y="2899612"/>
                </a:cubicBezTo>
                <a:cubicBezTo>
                  <a:pt x="677508" y="2899612"/>
                  <a:pt x="300012" y="2565470"/>
                  <a:pt x="300012" y="2153284"/>
                </a:cubicBezTo>
                <a:lnTo>
                  <a:pt x="311313" y="2054055"/>
                </a:lnTo>
                <a:lnTo>
                  <a:pt x="236909" y="2014258"/>
                </a:lnTo>
                <a:cubicBezTo>
                  <a:pt x="93975" y="1919099"/>
                  <a:pt x="0" y="1757949"/>
                  <a:pt x="0" y="1575169"/>
                </a:cubicBezTo>
                <a:cubicBezTo>
                  <a:pt x="0" y="1319278"/>
                  <a:pt x="184191" y="1105780"/>
                  <a:pt x="429049" y="1056404"/>
                </a:cubicBezTo>
                <a:lnTo>
                  <a:pt x="447852" y="1054536"/>
                </a:lnTo>
                <a:lnTo>
                  <a:pt x="412200" y="939618"/>
                </a:lnTo>
                <a:cubicBezTo>
                  <a:pt x="402225" y="890849"/>
                  <a:pt x="396987" y="840355"/>
                  <a:pt x="396987" y="788636"/>
                </a:cubicBezTo>
                <a:cubicBezTo>
                  <a:pt x="396987" y="374886"/>
                  <a:pt x="732211" y="39475"/>
                  <a:pt x="1145731" y="39475"/>
                </a:cubicBezTo>
                <a:cubicBezTo>
                  <a:pt x="1300802" y="39475"/>
                  <a:pt x="1444861" y="86642"/>
                  <a:pt x="1564361" y="167420"/>
                </a:cubicBezTo>
                <a:lnTo>
                  <a:pt x="1660595" y="246864"/>
                </a:lnTo>
                <a:lnTo>
                  <a:pt x="1691922" y="219424"/>
                </a:lnTo>
                <a:cubicBezTo>
                  <a:pt x="1879509" y="83853"/>
                  <a:pt x="2138658" y="0"/>
                  <a:pt x="2424907" y="0"/>
                </a:cubicBezTo>
                <a:close/>
              </a:path>
            </a:pathLst>
          </a:custGeom>
          <a:solidFill>
            <a:schemeClr val="bg1"/>
          </a:solidFill>
          <a:ln w="57150">
            <a:solidFill>
              <a:srgbClr val="C4B0F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22D09554-93FE-DC39-D3E7-0647DE1B60FC}"/>
              </a:ext>
            </a:extLst>
          </p:cNvPr>
          <p:cNvSpPr txBox="1"/>
          <p:nvPr/>
        </p:nvSpPr>
        <p:spPr>
          <a:xfrm>
            <a:off x="11780193" y="2702763"/>
            <a:ext cx="4331667" cy="1477328"/>
          </a:xfrm>
          <a:prstGeom prst="rect">
            <a:avLst/>
          </a:prstGeom>
        </p:spPr>
        <p:txBody>
          <a:bodyPr wrap="square" lIns="0" tIns="0" rIns="0" bIns="0" rtlCol="0" anchor="t">
            <a:spAutoFit/>
          </a:bodyPr>
          <a:lstStyle/>
          <a:p>
            <a:pPr algn="ctr"/>
            <a:r>
              <a:rPr lang="vi-VN" sz="3200">
                <a:solidFill>
                  <a:srgbClr val="483A00"/>
                </a:solidFill>
                <a:latin typeface="Kurale"/>
              </a:rPr>
              <a:t>Hãy chỉ và nói cho bạn nghe chức năng những phần mà em biết</a:t>
            </a:r>
            <a:r>
              <a:rPr lang="en-US" sz="3200">
                <a:solidFill>
                  <a:srgbClr val="483A00"/>
                </a:solidFill>
                <a:latin typeface="Kurale"/>
              </a:rPr>
              <a:t>.</a:t>
            </a:r>
            <a:endParaRPr lang="vi-VN" sz="3200">
              <a:solidFill>
                <a:srgbClr val="483A00"/>
              </a:solidFill>
              <a:latin typeface="Kurale"/>
            </a:endParaRPr>
          </a:p>
        </p:txBody>
      </p:sp>
      <p:pic>
        <p:nvPicPr>
          <p:cNvPr id="18" name="Picture 17">
            <a:extLst>
              <a:ext uri="{FF2B5EF4-FFF2-40B4-BE49-F238E27FC236}">
                <a16:creationId xmlns:a16="http://schemas.microsoft.com/office/drawing/2014/main" id="{DC759083-6C1F-57FB-F182-FF252F83635D}"/>
              </a:ext>
            </a:extLst>
          </p:cNvPr>
          <p:cNvPicPr>
            <a:picLocks noChangeAspect="1"/>
          </p:cNvPicPr>
          <p:nvPr/>
        </p:nvPicPr>
        <p:blipFill rotWithShape="1">
          <a:blip r:embed="rId9"/>
          <a:srcRect l="5746" r="4832" b="2035"/>
          <a:stretch/>
        </p:blipFill>
        <p:spPr>
          <a:xfrm>
            <a:off x="7877308" y="2171700"/>
            <a:ext cx="3581400" cy="6209874"/>
          </a:xfrm>
          <a:prstGeom prst="roundRect">
            <a:avLst>
              <a:gd name="adj" fmla="val 6996"/>
            </a:avLst>
          </a:prstGeom>
        </p:spPr>
      </p:pic>
      <p:sp>
        <p:nvSpPr>
          <p:cNvPr id="11" name="Freeform: Shape 10">
            <a:extLst>
              <a:ext uri="{FF2B5EF4-FFF2-40B4-BE49-F238E27FC236}">
                <a16:creationId xmlns:a16="http://schemas.microsoft.com/office/drawing/2014/main" id="{83E8F0C1-C3A1-EDFC-6D3E-127D9436472D}"/>
              </a:ext>
            </a:extLst>
          </p:cNvPr>
          <p:cNvSpPr/>
          <p:nvPr/>
        </p:nvSpPr>
        <p:spPr>
          <a:xfrm>
            <a:off x="8063345" y="5735782"/>
            <a:ext cx="2438400" cy="2355273"/>
          </a:xfrm>
          <a:custGeom>
            <a:avLst/>
            <a:gdLst>
              <a:gd name="connsiteX0" fmla="*/ 2438400 w 2438400"/>
              <a:gd name="connsiteY0" fmla="*/ 1814945 h 2355273"/>
              <a:gd name="connsiteX1" fmla="*/ 2438400 w 2438400"/>
              <a:gd name="connsiteY1" fmla="*/ 13854 h 2355273"/>
              <a:gd name="connsiteX2" fmla="*/ 27710 w 2438400"/>
              <a:gd name="connsiteY2" fmla="*/ 0 h 2355273"/>
              <a:gd name="connsiteX3" fmla="*/ 0 w 2438400"/>
              <a:gd name="connsiteY3" fmla="*/ 2341418 h 2355273"/>
              <a:gd name="connsiteX4" fmla="*/ 1593273 w 2438400"/>
              <a:gd name="connsiteY4" fmla="*/ 2355273 h 2355273"/>
              <a:gd name="connsiteX5" fmla="*/ 1579419 w 2438400"/>
              <a:gd name="connsiteY5" fmla="*/ 1801091 h 2355273"/>
              <a:gd name="connsiteX6" fmla="*/ 2438400 w 2438400"/>
              <a:gd name="connsiteY6" fmla="*/ 1814945 h 235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38400" h="2355273">
                <a:moveTo>
                  <a:pt x="2438400" y="1814945"/>
                </a:moveTo>
                <a:lnTo>
                  <a:pt x="2438400" y="13854"/>
                </a:lnTo>
                <a:lnTo>
                  <a:pt x="27710" y="0"/>
                </a:lnTo>
                <a:lnTo>
                  <a:pt x="0" y="2341418"/>
                </a:lnTo>
                <a:lnTo>
                  <a:pt x="1593273" y="2355273"/>
                </a:lnTo>
                <a:lnTo>
                  <a:pt x="1579419" y="1801091"/>
                </a:lnTo>
                <a:lnTo>
                  <a:pt x="2438400" y="1814945"/>
                </a:lnTo>
                <a:close/>
              </a:path>
            </a:pathLst>
          </a:custGeom>
          <a:noFill/>
          <a:ln w="57150">
            <a:solidFill>
              <a:srgbClr val="FF8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B64EDB9-5BD7-D94E-B000-625B5B436E5D}"/>
              </a:ext>
            </a:extLst>
          </p:cNvPr>
          <p:cNvCxnSpPr/>
          <p:nvPr/>
        </p:nvCxnSpPr>
        <p:spPr>
          <a:xfrm>
            <a:off x="5867968" y="6134100"/>
            <a:ext cx="2254396" cy="0"/>
          </a:xfrm>
          <a:prstGeom prst="straightConnector1">
            <a:avLst/>
          </a:prstGeom>
          <a:ln w="57150">
            <a:solidFill>
              <a:srgbClr val="FF85AD"/>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A76BF37F-0805-9A03-B252-5CF3916BB36B}"/>
              </a:ext>
            </a:extLst>
          </p:cNvPr>
          <p:cNvGrpSpPr/>
          <p:nvPr/>
        </p:nvGrpSpPr>
        <p:grpSpPr>
          <a:xfrm>
            <a:off x="4228261" y="3705140"/>
            <a:ext cx="3439842" cy="2255411"/>
            <a:chOff x="4751948" y="2797921"/>
            <a:chExt cx="3439842" cy="2255411"/>
          </a:xfrm>
        </p:grpSpPr>
        <p:sp>
          <p:nvSpPr>
            <p:cNvPr id="15" name="Rectangle: Rounded Corners 14">
              <a:extLst>
                <a:ext uri="{FF2B5EF4-FFF2-40B4-BE49-F238E27FC236}">
                  <a16:creationId xmlns:a16="http://schemas.microsoft.com/office/drawing/2014/main" id="{0ED12D8F-3605-E576-7FDE-DF9F0F34B05F}"/>
                </a:ext>
              </a:extLst>
            </p:cNvPr>
            <p:cNvSpPr/>
            <p:nvPr/>
          </p:nvSpPr>
          <p:spPr>
            <a:xfrm>
              <a:off x="4751948" y="2797921"/>
              <a:ext cx="3439842" cy="2255411"/>
            </a:xfrm>
            <a:prstGeom prst="roundRect">
              <a:avLst>
                <a:gd name="adj" fmla="val 50000"/>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0">
              <a:extLst>
                <a:ext uri="{FF2B5EF4-FFF2-40B4-BE49-F238E27FC236}">
                  <a16:creationId xmlns:a16="http://schemas.microsoft.com/office/drawing/2014/main" id="{E44799FC-1C8B-E32A-F546-0035B17778ED}"/>
                </a:ext>
              </a:extLst>
            </p:cNvPr>
            <p:cNvSpPr txBox="1"/>
            <p:nvPr/>
          </p:nvSpPr>
          <p:spPr>
            <a:xfrm>
              <a:off x="5105086" y="3117059"/>
              <a:ext cx="2573138" cy="1692771"/>
            </a:xfrm>
            <a:prstGeom prst="rect">
              <a:avLst/>
            </a:prstGeom>
          </p:spPr>
          <p:txBody>
            <a:bodyPr wrap="square" lIns="0" tIns="0" rIns="0" bIns="0" rtlCol="0" anchor="t">
              <a:spAutoFit/>
            </a:bodyPr>
            <a:lstStyle/>
            <a:p>
              <a:pPr algn="ctr">
                <a:lnSpc>
                  <a:spcPts val="4399"/>
                </a:lnSpc>
              </a:pPr>
              <a:r>
                <a:rPr lang="en-US" sz="3999">
                  <a:solidFill>
                    <a:schemeClr val="bg1"/>
                  </a:solidFill>
                  <a:latin typeface="Bahnschrift Condensed" panose="020B0502040204020203" pitchFamily="34" charset="0"/>
                </a:rPr>
                <a:t>Các chữ số và dấu phẩy trong số thập phân</a:t>
              </a:r>
            </a:p>
          </p:txBody>
        </p:sp>
      </p:grpSp>
    </p:spTree>
    <p:extLst>
      <p:ext uri="{BB962C8B-B14F-4D97-AF65-F5344CB8AC3E}">
        <p14:creationId xmlns:p14="http://schemas.microsoft.com/office/powerpoint/2010/main" val="35680781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rot="5400000">
            <a:off x="-2037729" y="3586820"/>
            <a:ext cx="7807048" cy="3281599"/>
            <a:chOff x="0" y="-76200"/>
            <a:chExt cx="565577" cy="2176687"/>
          </a:xfrm>
        </p:grpSpPr>
        <p:sp>
          <p:nvSpPr>
            <p:cNvPr id="4" name="Freeform 4"/>
            <p:cNvSpPr/>
            <p:nvPr/>
          </p:nvSpPr>
          <p:spPr>
            <a:xfrm>
              <a:off x="0" y="-27312"/>
              <a:ext cx="565577" cy="2100487"/>
            </a:xfrm>
            <a:prstGeom prst="roundRect">
              <a:avLst>
                <a:gd name="adj" fmla="val 30438"/>
              </a:avLst>
            </a:pr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3569854" y="1155857"/>
            <a:ext cx="7003751" cy="7975285"/>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0198399" y="1155857"/>
            <a:ext cx="7003751" cy="7975285"/>
          </a:xfrm>
          <a:custGeom>
            <a:avLst/>
            <a:gdLst/>
            <a:ahLst/>
            <a:cxnLst/>
            <a:rect l="l" t="t" r="r" b="b"/>
            <a:pathLst>
              <a:path w="7003751" h="7975285">
                <a:moveTo>
                  <a:pt x="0" y="0"/>
                </a:moveTo>
                <a:lnTo>
                  <a:pt x="7003751" y="0"/>
                </a:lnTo>
                <a:lnTo>
                  <a:pt x="7003751" y="7975286"/>
                </a:lnTo>
                <a:lnTo>
                  <a:pt x="0" y="7975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345485">
            <a:off x="16256126" y="7020652"/>
            <a:ext cx="2086105" cy="2980755"/>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462729" y="1893159"/>
            <a:ext cx="2674735" cy="6310254"/>
          </a:xfrm>
          <a:prstGeom prst="rect">
            <a:avLst/>
          </a:prstGeom>
        </p:spPr>
        <p:txBody>
          <a:bodyPr wrap="square" lIns="0" tIns="0" rIns="0" bIns="0" rtlCol="0" anchor="t">
            <a:spAutoFit/>
          </a:bodyPr>
          <a:lstStyle/>
          <a:p>
            <a:pPr algn="ctr">
              <a:lnSpc>
                <a:spcPts val="8439"/>
              </a:lnSpc>
            </a:pPr>
            <a:r>
              <a:rPr lang="en-US" sz="4400">
                <a:solidFill>
                  <a:srgbClr val="BE636B"/>
                </a:solidFill>
                <a:latin typeface="Bahnschrift Condensed" panose="020B0502040204020203" pitchFamily="34" charset="0"/>
              </a:rPr>
              <a:t>a. Hãy chỉ và nói cho bạn nghe chức năng những phím mà em biết.</a:t>
            </a:r>
          </a:p>
        </p:txBody>
      </p:sp>
      <p:pic>
        <p:nvPicPr>
          <p:cNvPr id="14" name="Picture 13">
            <a:extLst>
              <a:ext uri="{FF2B5EF4-FFF2-40B4-BE49-F238E27FC236}">
                <a16:creationId xmlns:a16="http://schemas.microsoft.com/office/drawing/2014/main" id="{DE63377A-1DC4-269E-6528-5D53760386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47111" y="4694221"/>
            <a:ext cx="2929499" cy="4415233"/>
          </a:xfrm>
          <a:prstGeom prst="rect">
            <a:avLst/>
          </a:prstGeom>
        </p:spPr>
      </p:pic>
      <p:sp>
        <p:nvSpPr>
          <p:cNvPr id="16" name="Freeform: Shape 15">
            <a:extLst>
              <a:ext uri="{FF2B5EF4-FFF2-40B4-BE49-F238E27FC236}">
                <a16:creationId xmlns:a16="http://schemas.microsoft.com/office/drawing/2014/main" id="{2627DCAA-D42D-6472-6F7E-3E0115575F41}"/>
              </a:ext>
            </a:extLst>
          </p:cNvPr>
          <p:cNvSpPr/>
          <p:nvPr/>
        </p:nvSpPr>
        <p:spPr>
          <a:xfrm>
            <a:off x="11493451" y="2361994"/>
            <a:ext cx="4876800" cy="2686292"/>
          </a:xfrm>
          <a:custGeom>
            <a:avLst/>
            <a:gdLst>
              <a:gd name="connsiteX0" fmla="*/ 2424907 w 7778052"/>
              <a:gd name="connsiteY0" fmla="*/ 0 h 3890073"/>
              <a:gd name="connsiteX1" fmla="*/ 3284470 w 7778052"/>
              <a:gd name="connsiteY1" fmla="*/ 330298 h 3890073"/>
              <a:gd name="connsiteX2" fmla="*/ 3318120 w 7778052"/>
              <a:gd name="connsiteY2" fmla="*/ 375102 h 3890073"/>
              <a:gd name="connsiteX3" fmla="*/ 3355485 w 7778052"/>
              <a:gd name="connsiteY3" fmla="*/ 329790 h 3890073"/>
              <a:gd name="connsiteX4" fmla="*/ 3884927 w 7778052"/>
              <a:gd name="connsiteY4" fmla="*/ 110366 h 3890073"/>
              <a:gd name="connsiteX5" fmla="*/ 4414369 w 7778052"/>
              <a:gd name="connsiteY5" fmla="*/ 329790 h 3890073"/>
              <a:gd name="connsiteX6" fmla="*/ 4424323 w 7778052"/>
              <a:gd name="connsiteY6" fmla="*/ 341862 h 3890073"/>
              <a:gd name="connsiteX7" fmla="*/ 4440118 w 7778052"/>
              <a:gd name="connsiteY7" fmla="*/ 322724 h 3890073"/>
              <a:gd name="connsiteX8" fmla="*/ 5299681 w 7778052"/>
              <a:gd name="connsiteY8" fmla="*/ 22157 h 3890073"/>
              <a:gd name="connsiteX9" fmla="*/ 6032666 w 7778052"/>
              <a:gd name="connsiteY9" fmla="*/ 221830 h 3890073"/>
              <a:gd name="connsiteX10" fmla="*/ 6104924 w 7778052"/>
              <a:gd name="connsiteY10" fmla="*/ 279426 h 3890073"/>
              <a:gd name="connsiteX11" fmla="*/ 6121851 w 7778052"/>
              <a:gd name="connsiteY11" fmla="*/ 258899 h 3890073"/>
              <a:gd name="connsiteX12" fmla="*/ 6651293 w 7778052"/>
              <a:gd name="connsiteY12" fmla="*/ 39475 h 3890073"/>
              <a:gd name="connsiteX13" fmla="*/ 7400037 w 7778052"/>
              <a:gd name="connsiteY13" fmla="*/ 788636 h 3890073"/>
              <a:gd name="connsiteX14" fmla="*/ 7341197 w 7778052"/>
              <a:gd name="connsiteY14" fmla="*/ 1080243 h 3890073"/>
              <a:gd name="connsiteX15" fmla="*/ 7340867 w 7778052"/>
              <a:gd name="connsiteY15" fmla="*/ 1080851 h 3890073"/>
              <a:gd name="connsiteX16" fmla="*/ 7349003 w 7778052"/>
              <a:gd name="connsiteY16" fmla="*/ 1081628 h 3890073"/>
              <a:gd name="connsiteX17" fmla="*/ 7778052 w 7778052"/>
              <a:gd name="connsiteY17" fmla="*/ 1580377 h 3890073"/>
              <a:gd name="connsiteX18" fmla="*/ 7541143 w 7778052"/>
              <a:gd name="connsiteY18" fmla="*/ 2002524 h 3890073"/>
              <a:gd name="connsiteX19" fmla="*/ 7500380 w 7778052"/>
              <a:gd name="connsiteY19" fmla="*/ 2023486 h 3890073"/>
              <a:gd name="connsiteX20" fmla="*/ 7510092 w 7778052"/>
              <a:gd name="connsiteY20" fmla="*/ 2102805 h 3890073"/>
              <a:gd name="connsiteX21" fmla="*/ 6612506 w 7778052"/>
              <a:gd name="connsiteY21" fmla="*/ 2921737 h 3890073"/>
              <a:gd name="connsiteX22" fmla="*/ 6528098 w 7778052"/>
              <a:gd name="connsiteY22" fmla="*/ 2925247 h 3890073"/>
              <a:gd name="connsiteX23" fmla="*/ 7079025 w 7778052"/>
              <a:gd name="connsiteY23" fmla="*/ 3890073 h 3890073"/>
              <a:gd name="connsiteX24" fmla="*/ 6021298 w 7778052"/>
              <a:gd name="connsiteY24" fmla="*/ 3008663 h 3890073"/>
              <a:gd name="connsiteX25" fmla="*/ 5992694 w 7778052"/>
              <a:gd name="connsiteY25" fmla="*/ 3028681 h 3890073"/>
              <a:gd name="connsiteX26" fmla="*/ 5498851 w 7778052"/>
              <a:gd name="connsiteY26" fmla="*/ 3156625 h 3890073"/>
              <a:gd name="connsiteX27" fmla="*/ 4874286 w 7778052"/>
              <a:gd name="connsiteY27" fmla="*/ 2937201 h 3890073"/>
              <a:gd name="connsiteX28" fmla="*/ 4813970 w 7778052"/>
              <a:gd name="connsiteY28" fmla="*/ 2875197 h 3890073"/>
              <a:gd name="connsiteX29" fmla="*/ 4678808 w 7778052"/>
              <a:gd name="connsiteY29" fmla="*/ 2949952 h 3890073"/>
              <a:gd name="connsiteX30" fmla="*/ 3855423 w 7778052"/>
              <a:gd name="connsiteY30" fmla="*/ 3105586 h 3890073"/>
              <a:gd name="connsiteX31" fmla="*/ 3032037 w 7778052"/>
              <a:gd name="connsiteY31" fmla="*/ 2949952 h 3890073"/>
              <a:gd name="connsiteX32" fmla="*/ 2956607 w 7778052"/>
              <a:gd name="connsiteY32" fmla="*/ 2908233 h 3890073"/>
              <a:gd name="connsiteX33" fmla="*/ 2916734 w 7778052"/>
              <a:gd name="connsiteY33" fmla="*/ 2947592 h 3890073"/>
              <a:gd name="connsiteX34" fmla="*/ 2266292 w 7778052"/>
              <a:gd name="connsiteY34" fmla="*/ 3167016 h 3890073"/>
              <a:gd name="connsiteX35" fmla="*/ 1503526 w 7778052"/>
              <a:gd name="connsiteY35" fmla="*/ 2836718 h 3890073"/>
              <a:gd name="connsiteX36" fmla="*/ 1497869 w 7778052"/>
              <a:gd name="connsiteY36" fmla="*/ 2828230 h 3890073"/>
              <a:gd name="connsiteX37" fmla="*/ 1471369 w 7778052"/>
              <a:gd name="connsiteY37" fmla="*/ 2840962 h 3890073"/>
              <a:gd name="connsiteX38" fmla="*/ 1143173 w 7778052"/>
              <a:gd name="connsiteY38" fmla="*/ 2899612 h 3890073"/>
              <a:gd name="connsiteX39" fmla="*/ 300012 w 7778052"/>
              <a:gd name="connsiteY39" fmla="*/ 2153284 h 3890073"/>
              <a:gd name="connsiteX40" fmla="*/ 311313 w 7778052"/>
              <a:gd name="connsiteY40" fmla="*/ 2054055 h 3890073"/>
              <a:gd name="connsiteX41" fmla="*/ 236909 w 7778052"/>
              <a:gd name="connsiteY41" fmla="*/ 2014258 h 3890073"/>
              <a:gd name="connsiteX42" fmla="*/ 0 w 7778052"/>
              <a:gd name="connsiteY42" fmla="*/ 1575169 h 3890073"/>
              <a:gd name="connsiteX43" fmla="*/ 429049 w 7778052"/>
              <a:gd name="connsiteY43" fmla="*/ 1056404 h 3890073"/>
              <a:gd name="connsiteX44" fmla="*/ 447852 w 7778052"/>
              <a:gd name="connsiteY44" fmla="*/ 1054536 h 3890073"/>
              <a:gd name="connsiteX45" fmla="*/ 412200 w 7778052"/>
              <a:gd name="connsiteY45" fmla="*/ 939618 h 3890073"/>
              <a:gd name="connsiteX46" fmla="*/ 396987 w 7778052"/>
              <a:gd name="connsiteY46" fmla="*/ 788636 h 3890073"/>
              <a:gd name="connsiteX47" fmla="*/ 1145731 w 7778052"/>
              <a:gd name="connsiteY47" fmla="*/ 39475 h 3890073"/>
              <a:gd name="connsiteX48" fmla="*/ 1564361 w 7778052"/>
              <a:gd name="connsiteY48" fmla="*/ 167420 h 3890073"/>
              <a:gd name="connsiteX49" fmla="*/ 1660595 w 7778052"/>
              <a:gd name="connsiteY49" fmla="*/ 246864 h 3890073"/>
              <a:gd name="connsiteX50" fmla="*/ 1691922 w 7778052"/>
              <a:gd name="connsiteY50" fmla="*/ 219424 h 3890073"/>
              <a:gd name="connsiteX51" fmla="*/ 2424907 w 7778052"/>
              <a:gd name="connsiteY51" fmla="*/ 0 h 389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778052" h="3890073">
                <a:moveTo>
                  <a:pt x="2424907" y="0"/>
                </a:moveTo>
                <a:cubicBezTo>
                  <a:pt x="2782717" y="0"/>
                  <a:pt x="3098186" y="131020"/>
                  <a:pt x="3284470" y="330298"/>
                </a:cubicBezTo>
                <a:lnTo>
                  <a:pt x="3318120" y="375102"/>
                </a:lnTo>
                <a:lnTo>
                  <a:pt x="3355485" y="329790"/>
                </a:lnTo>
                <a:cubicBezTo>
                  <a:pt x="3490981" y="194219"/>
                  <a:pt x="3678167" y="110366"/>
                  <a:pt x="3884927" y="110366"/>
                </a:cubicBezTo>
                <a:cubicBezTo>
                  <a:pt x="4091687" y="110366"/>
                  <a:pt x="4278873" y="194219"/>
                  <a:pt x="4414369" y="329790"/>
                </a:cubicBezTo>
                <a:lnTo>
                  <a:pt x="4424323" y="341862"/>
                </a:lnTo>
                <a:lnTo>
                  <a:pt x="4440118" y="322724"/>
                </a:lnTo>
                <a:cubicBezTo>
                  <a:pt x="4626402" y="141384"/>
                  <a:pt x="4941870" y="22157"/>
                  <a:pt x="5299681" y="22157"/>
                </a:cubicBezTo>
                <a:cubicBezTo>
                  <a:pt x="5585929" y="22157"/>
                  <a:pt x="5845079" y="98462"/>
                  <a:pt x="6032666" y="221830"/>
                </a:cubicBezTo>
                <a:lnTo>
                  <a:pt x="6104924" y="279426"/>
                </a:lnTo>
                <a:lnTo>
                  <a:pt x="6121851" y="258899"/>
                </a:lnTo>
                <a:cubicBezTo>
                  <a:pt x="6257347" y="123328"/>
                  <a:pt x="6444533" y="39475"/>
                  <a:pt x="6651293" y="39475"/>
                </a:cubicBezTo>
                <a:cubicBezTo>
                  <a:pt x="7064813" y="39475"/>
                  <a:pt x="7400037" y="374886"/>
                  <a:pt x="7400037" y="788636"/>
                </a:cubicBezTo>
                <a:cubicBezTo>
                  <a:pt x="7400037" y="892073"/>
                  <a:pt x="7379085" y="990615"/>
                  <a:pt x="7341197" y="1080243"/>
                </a:cubicBezTo>
                <a:lnTo>
                  <a:pt x="7340867" y="1080851"/>
                </a:lnTo>
                <a:lnTo>
                  <a:pt x="7349003" y="1081628"/>
                </a:lnTo>
                <a:cubicBezTo>
                  <a:pt x="7593861" y="1129099"/>
                  <a:pt x="7778052" y="1334359"/>
                  <a:pt x="7778052" y="1580377"/>
                </a:cubicBezTo>
                <a:cubicBezTo>
                  <a:pt x="7778052" y="1756105"/>
                  <a:pt x="7684077" y="1911037"/>
                  <a:pt x="7541143" y="2002524"/>
                </a:cubicBezTo>
                <a:lnTo>
                  <a:pt x="7500380" y="2023486"/>
                </a:lnTo>
                <a:lnTo>
                  <a:pt x="7510092" y="2102805"/>
                </a:lnTo>
                <a:cubicBezTo>
                  <a:pt x="7510092" y="2529022"/>
                  <a:pt x="7116666" y="2879582"/>
                  <a:pt x="6612506" y="2921737"/>
                </a:cubicBezTo>
                <a:lnTo>
                  <a:pt x="6528098" y="2925247"/>
                </a:lnTo>
                <a:lnTo>
                  <a:pt x="7079025" y="3890073"/>
                </a:lnTo>
                <a:lnTo>
                  <a:pt x="6021298" y="3008663"/>
                </a:lnTo>
                <a:lnTo>
                  <a:pt x="5992694" y="3028681"/>
                </a:lnTo>
                <a:cubicBezTo>
                  <a:pt x="5851724" y="3109459"/>
                  <a:pt x="5681781" y="3156625"/>
                  <a:pt x="5498851" y="3156625"/>
                </a:cubicBezTo>
                <a:cubicBezTo>
                  <a:pt x="5254943" y="3156625"/>
                  <a:pt x="5034126" y="3072773"/>
                  <a:pt x="4874286" y="2937201"/>
                </a:cubicBezTo>
                <a:lnTo>
                  <a:pt x="4813970" y="2875197"/>
                </a:lnTo>
                <a:lnTo>
                  <a:pt x="4678808" y="2949952"/>
                </a:lnTo>
                <a:cubicBezTo>
                  <a:pt x="4468086" y="3046111"/>
                  <a:pt x="4176975" y="3105586"/>
                  <a:pt x="3855423" y="3105586"/>
                </a:cubicBezTo>
                <a:cubicBezTo>
                  <a:pt x="3533871" y="3105586"/>
                  <a:pt x="3242760" y="3046111"/>
                  <a:pt x="3032037" y="2949952"/>
                </a:cubicBezTo>
                <a:lnTo>
                  <a:pt x="2956607" y="2908233"/>
                </a:lnTo>
                <a:lnTo>
                  <a:pt x="2916734" y="2947592"/>
                </a:lnTo>
                <a:cubicBezTo>
                  <a:pt x="2750271" y="3083163"/>
                  <a:pt x="2520305" y="3167016"/>
                  <a:pt x="2266292" y="3167016"/>
                </a:cubicBezTo>
                <a:cubicBezTo>
                  <a:pt x="1948775" y="3167016"/>
                  <a:pt x="1668832" y="3035996"/>
                  <a:pt x="1503526" y="2836718"/>
                </a:cubicBezTo>
                <a:lnTo>
                  <a:pt x="1497869" y="2828230"/>
                </a:lnTo>
                <a:lnTo>
                  <a:pt x="1471369" y="2840962"/>
                </a:lnTo>
                <a:cubicBezTo>
                  <a:pt x="1370495" y="2878728"/>
                  <a:pt x="1259589" y="2899612"/>
                  <a:pt x="1143173" y="2899612"/>
                </a:cubicBezTo>
                <a:cubicBezTo>
                  <a:pt x="677508" y="2899612"/>
                  <a:pt x="300012" y="2565470"/>
                  <a:pt x="300012" y="2153284"/>
                </a:cubicBezTo>
                <a:lnTo>
                  <a:pt x="311313" y="2054055"/>
                </a:lnTo>
                <a:lnTo>
                  <a:pt x="236909" y="2014258"/>
                </a:lnTo>
                <a:cubicBezTo>
                  <a:pt x="93975" y="1919099"/>
                  <a:pt x="0" y="1757949"/>
                  <a:pt x="0" y="1575169"/>
                </a:cubicBezTo>
                <a:cubicBezTo>
                  <a:pt x="0" y="1319278"/>
                  <a:pt x="184191" y="1105780"/>
                  <a:pt x="429049" y="1056404"/>
                </a:cubicBezTo>
                <a:lnTo>
                  <a:pt x="447852" y="1054536"/>
                </a:lnTo>
                <a:lnTo>
                  <a:pt x="412200" y="939618"/>
                </a:lnTo>
                <a:cubicBezTo>
                  <a:pt x="402225" y="890849"/>
                  <a:pt x="396987" y="840355"/>
                  <a:pt x="396987" y="788636"/>
                </a:cubicBezTo>
                <a:cubicBezTo>
                  <a:pt x="396987" y="374886"/>
                  <a:pt x="732211" y="39475"/>
                  <a:pt x="1145731" y="39475"/>
                </a:cubicBezTo>
                <a:cubicBezTo>
                  <a:pt x="1300802" y="39475"/>
                  <a:pt x="1444861" y="86642"/>
                  <a:pt x="1564361" y="167420"/>
                </a:cubicBezTo>
                <a:lnTo>
                  <a:pt x="1660595" y="246864"/>
                </a:lnTo>
                <a:lnTo>
                  <a:pt x="1691922" y="219424"/>
                </a:lnTo>
                <a:cubicBezTo>
                  <a:pt x="1879509" y="83853"/>
                  <a:pt x="2138658" y="0"/>
                  <a:pt x="2424907" y="0"/>
                </a:cubicBezTo>
                <a:close/>
              </a:path>
            </a:pathLst>
          </a:custGeom>
          <a:solidFill>
            <a:schemeClr val="bg1"/>
          </a:solidFill>
          <a:ln w="57150">
            <a:solidFill>
              <a:srgbClr val="C4B0F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TextBox 16">
            <a:extLst>
              <a:ext uri="{FF2B5EF4-FFF2-40B4-BE49-F238E27FC236}">
                <a16:creationId xmlns:a16="http://schemas.microsoft.com/office/drawing/2014/main" id="{22D09554-93FE-DC39-D3E7-0647DE1B60FC}"/>
              </a:ext>
            </a:extLst>
          </p:cNvPr>
          <p:cNvSpPr txBox="1"/>
          <p:nvPr/>
        </p:nvSpPr>
        <p:spPr>
          <a:xfrm>
            <a:off x="11780193" y="2702763"/>
            <a:ext cx="4331667" cy="1477328"/>
          </a:xfrm>
          <a:prstGeom prst="rect">
            <a:avLst/>
          </a:prstGeom>
        </p:spPr>
        <p:txBody>
          <a:bodyPr wrap="square" lIns="0" tIns="0" rIns="0" bIns="0" rtlCol="0" anchor="t">
            <a:spAutoFit/>
          </a:bodyPr>
          <a:lstStyle/>
          <a:p>
            <a:pPr algn="ctr"/>
            <a:r>
              <a:rPr lang="vi-VN" sz="3200">
                <a:solidFill>
                  <a:srgbClr val="483A00"/>
                </a:solidFill>
                <a:latin typeface="Kurale"/>
              </a:rPr>
              <a:t>Hãy chỉ và nói cho bạn nghe chức năng những phần mà em biết</a:t>
            </a:r>
            <a:r>
              <a:rPr lang="en-US" sz="3200">
                <a:solidFill>
                  <a:srgbClr val="483A00"/>
                </a:solidFill>
                <a:latin typeface="Kurale"/>
              </a:rPr>
              <a:t>.</a:t>
            </a:r>
            <a:endParaRPr lang="vi-VN" sz="3200">
              <a:solidFill>
                <a:srgbClr val="483A00"/>
              </a:solidFill>
              <a:latin typeface="Kurale"/>
            </a:endParaRPr>
          </a:p>
        </p:txBody>
      </p:sp>
      <p:pic>
        <p:nvPicPr>
          <p:cNvPr id="18" name="Picture 17">
            <a:extLst>
              <a:ext uri="{FF2B5EF4-FFF2-40B4-BE49-F238E27FC236}">
                <a16:creationId xmlns:a16="http://schemas.microsoft.com/office/drawing/2014/main" id="{DC759083-6C1F-57FB-F182-FF252F83635D}"/>
              </a:ext>
            </a:extLst>
          </p:cNvPr>
          <p:cNvPicPr>
            <a:picLocks noChangeAspect="1"/>
          </p:cNvPicPr>
          <p:nvPr/>
        </p:nvPicPr>
        <p:blipFill rotWithShape="1">
          <a:blip r:embed="rId9"/>
          <a:srcRect l="5746" r="4832" b="2035"/>
          <a:stretch/>
        </p:blipFill>
        <p:spPr>
          <a:xfrm>
            <a:off x="7877308" y="2171700"/>
            <a:ext cx="3581400" cy="6209874"/>
          </a:xfrm>
          <a:prstGeom prst="roundRect">
            <a:avLst>
              <a:gd name="adj" fmla="val 6996"/>
            </a:avLst>
          </a:prstGeom>
        </p:spPr>
      </p:pic>
      <p:grpSp>
        <p:nvGrpSpPr>
          <p:cNvPr id="24" name="Group 23">
            <a:extLst>
              <a:ext uri="{FF2B5EF4-FFF2-40B4-BE49-F238E27FC236}">
                <a16:creationId xmlns:a16="http://schemas.microsoft.com/office/drawing/2014/main" id="{BC86CE1C-7995-DF1D-BC56-E1CE962DEE43}"/>
              </a:ext>
            </a:extLst>
          </p:cNvPr>
          <p:cNvGrpSpPr/>
          <p:nvPr/>
        </p:nvGrpSpPr>
        <p:grpSpPr>
          <a:xfrm>
            <a:off x="3795106" y="3404257"/>
            <a:ext cx="4354716" cy="685800"/>
            <a:chOff x="5084773" y="2797922"/>
            <a:chExt cx="2573138" cy="685800"/>
          </a:xfrm>
        </p:grpSpPr>
        <p:sp>
          <p:nvSpPr>
            <p:cNvPr id="23" name="Rectangle: Rounded Corners 22">
              <a:extLst>
                <a:ext uri="{FF2B5EF4-FFF2-40B4-BE49-F238E27FC236}">
                  <a16:creationId xmlns:a16="http://schemas.microsoft.com/office/drawing/2014/main" id="{2CE3C518-6AB9-3541-6232-1AF31095DAD9}"/>
                </a:ext>
              </a:extLst>
            </p:cNvPr>
            <p:cNvSpPr/>
            <p:nvPr/>
          </p:nvSpPr>
          <p:spPr>
            <a:xfrm>
              <a:off x="5201481" y="2797922"/>
              <a:ext cx="2254396" cy="685800"/>
            </a:xfrm>
            <a:prstGeom prst="roundRect">
              <a:avLst>
                <a:gd name="adj" fmla="val 50000"/>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TextBox 10"/>
            <p:cNvSpPr txBox="1"/>
            <p:nvPr/>
          </p:nvSpPr>
          <p:spPr>
            <a:xfrm>
              <a:off x="5084773" y="2877170"/>
              <a:ext cx="2573138" cy="564257"/>
            </a:xfrm>
            <a:prstGeom prst="rect">
              <a:avLst/>
            </a:prstGeom>
          </p:spPr>
          <p:txBody>
            <a:bodyPr wrap="square" lIns="0" tIns="0" rIns="0" bIns="0" rtlCol="0" anchor="t">
              <a:spAutoFit/>
            </a:bodyPr>
            <a:lstStyle/>
            <a:p>
              <a:pPr algn="ctr">
                <a:lnSpc>
                  <a:spcPts val="4399"/>
                </a:lnSpc>
              </a:pPr>
              <a:r>
                <a:rPr lang="en-US" sz="3999">
                  <a:solidFill>
                    <a:schemeClr val="bg1"/>
                  </a:solidFill>
                  <a:latin typeface="Bahnschrift Condensed" panose="020B0502040204020203" pitchFamily="34" charset="0"/>
                </a:rPr>
                <a:t>Tính tỉ số phần trăm</a:t>
              </a:r>
            </a:p>
          </p:txBody>
        </p:sp>
      </p:grpSp>
      <p:cxnSp>
        <p:nvCxnSpPr>
          <p:cNvPr id="25" name="Straight Arrow Connector 24">
            <a:extLst>
              <a:ext uri="{FF2B5EF4-FFF2-40B4-BE49-F238E27FC236}">
                <a16:creationId xmlns:a16="http://schemas.microsoft.com/office/drawing/2014/main" id="{CA4FD5A8-7473-07D0-CCC5-6B76BE27C4C7}"/>
              </a:ext>
            </a:extLst>
          </p:cNvPr>
          <p:cNvCxnSpPr>
            <a:cxnSpLocks/>
          </p:cNvCxnSpPr>
          <p:nvPr/>
        </p:nvCxnSpPr>
        <p:spPr>
          <a:xfrm>
            <a:off x="6829023" y="6057900"/>
            <a:ext cx="3803216" cy="0"/>
          </a:xfrm>
          <a:prstGeom prst="straightConnector1">
            <a:avLst/>
          </a:prstGeom>
          <a:ln w="57150">
            <a:solidFill>
              <a:srgbClr val="FF85AD"/>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47E0789B-C3CC-7BF8-F861-21BB2A008FC9}"/>
              </a:ext>
            </a:extLst>
          </p:cNvPr>
          <p:cNvGrpSpPr/>
          <p:nvPr/>
        </p:nvGrpSpPr>
        <p:grpSpPr>
          <a:xfrm>
            <a:off x="4255884" y="5178484"/>
            <a:ext cx="3111979" cy="685800"/>
            <a:chOff x="5084773" y="2797922"/>
            <a:chExt cx="2573138" cy="685800"/>
          </a:xfrm>
        </p:grpSpPr>
        <p:sp>
          <p:nvSpPr>
            <p:cNvPr id="27" name="Rectangle: Rounded Corners 26">
              <a:extLst>
                <a:ext uri="{FF2B5EF4-FFF2-40B4-BE49-F238E27FC236}">
                  <a16:creationId xmlns:a16="http://schemas.microsoft.com/office/drawing/2014/main" id="{E08F6530-90F0-4A98-5E06-5D54DBF2EF97}"/>
                </a:ext>
              </a:extLst>
            </p:cNvPr>
            <p:cNvSpPr/>
            <p:nvPr/>
          </p:nvSpPr>
          <p:spPr>
            <a:xfrm>
              <a:off x="5201481" y="2797922"/>
              <a:ext cx="2254396" cy="685800"/>
            </a:xfrm>
            <a:prstGeom prst="roundRect">
              <a:avLst>
                <a:gd name="adj" fmla="val 50000"/>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TextBox 10">
              <a:extLst>
                <a:ext uri="{FF2B5EF4-FFF2-40B4-BE49-F238E27FC236}">
                  <a16:creationId xmlns:a16="http://schemas.microsoft.com/office/drawing/2014/main" id="{28D4C68F-5629-D17C-B23A-30086AB9C7CD}"/>
                </a:ext>
              </a:extLst>
            </p:cNvPr>
            <p:cNvSpPr txBox="1"/>
            <p:nvPr/>
          </p:nvSpPr>
          <p:spPr>
            <a:xfrm>
              <a:off x="5084773" y="2877170"/>
              <a:ext cx="2573138" cy="564257"/>
            </a:xfrm>
            <a:prstGeom prst="rect">
              <a:avLst/>
            </a:prstGeom>
          </p:spPr>
          <p:txBody>
            <a:bodyPr wrap="square" lIns="0" tIns="0" rIns="0" bIns="0" rtlCol="0" anchor="t">
              <a:spAutoFit/>
            </a:bodyPr>
            <a:lstStyle/>
            <a:p>
              <a:pPr algn="ctr">
                <a:lnSpc>
                  <a:spcPts val="4399"/>
                </a:lnSpc>
              </a:pPr>
              <a:r>
                <a:rPr lang="en-US" sz="3999">
                  <a:solidFill>
                    <a:schemeClr val="bg1"/>
                  </a:solidFill>
                  <a:latin typeface="Bahnschrift Condensed" panose="020B0502040204020203" pitchFamily="34" charset="0"/>
                </a:rPr>
                <a:t>Dấu phép tính</a:t>
              </a:r>
            </a:p>
          </p:txBody>
        </p:sp>
      </p:grpSp>
      <p:grpSp>
        <p:nvGrpSpPr>
          <p:cNvPr id="30" name="Group 29">
            <a:extLst>
              <a:ext uri="{FF2B5EF4-FFF2-40B4-BE49-F238E27FC236}">
                <a16:creationId xmlns:a16="http://schemas.microsoft.com/office/drawing/2014/main" id="{E7943563-7E8E-C730-0FF0-913EF179AD8C}"/>
              </a:ext>
            </a:extLst>
          </p:cNvPr>
          <p:cNvGrpSpPr/>
          <p:nvPr/>
        </p:nvGrpSpPr>
        <p:grpSpPr>
          <a:xfrm>
            <a:off x="3731586" y="7104029"/>
            <a:ext cx="4110088" cy="685800"/>
            <a:chOff x="5201479" y="2797922"/>
            <a:chExt cx="2334608" cy="685800"/>
          </a:xfrm>
        </p:grpSpPr>
        <p:sp>
          <p:nvSpPr>
            <p:cNvPr id="31" name="Rectangle: Rounded Corners 30">
              <a:extLst>
                <a:ext uri="{FF2B5EF4-FFF2-40B4-BE49-F238E27FC236}">
                  <a16:creationId xmlns:a16="http://schemas.microsoft.com/office/drawing/2014/main" id="{843566E4-2AA9-5896-4B0F-E4FBEEC894A7}"/>
                </a:ext>
              </a:extLst>
            </p:cNvPr>
            <p:cNvSpPr/>
            <p:nvPr/>
          </p:nvSpPr>
          <p:spPr>
            <a:xfrm>
              <a:off x="5201479" y="2797922"/>
              <a:ext cx="2334608" cy="685800"/>
            </a:xfrm>
            <a:prstGeom prst="roundRect">
              <a:avLst>
                <a:gd name="adj" fmla="val 50000"/>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TextBox 10">
              <a:extLst>
                <a:ext uri="{FF2B5EF4-FFF2-40B4-BE49-F238E27FC236}">
                  <a16:creationId xmlns:a16="http://schemas.microsoft.com/office/drawing/2014/main" id="{7BD8579D-A6FB-B50A-672B-0BF1CC9A8D41}"/>
                </a:ext>
              </a:extLst>
            </p:cNvPr>
            <p:cNvSpPr txBox="1"/>
            <p:nvPr/>
          </p:nvSpPr>
          <p:spPr>
            <a:xfrm>
              <a:off x="5332073" y="2877401"/>
              <a:ext cx="2088858" cy="564257"/>
            </a:xfrm>
            <a:prstGeom prst="rect">
              <a:avLst/>
            </a:prstGeom>
          </p:spPr>
          <p:txBody>
            <a:bodyPr wrap="square" lIns="0" tIns="0" rIns="0" bIns="0" rtlCol="0" anchor="t">
              <a:spAutoFit/>
            </a:bodyPr>
            <a:lstStyle/>
            <a:p>
              <a:pPr algn="ctr">
                <a:lnSpc>
                  <a:spcPts val="4399"/>
                </a:lnSpc>
              </a:pPr>
              <a:r>
                <a:rPr lang="en-US" sz="3999">
                  <a:solidFill>
                    <a:schemeClr val="bg1"/>
                  </a:solidFill>
                  <a:latin typeface="Bahnschrift Condensed" panose="020B0502040204020203" pitchFamily="34" charset="0"/>
                </a:rPr>
                <a:t>Dấu thể hiện kết quả</a:t>
              </a:r>
            </a:p>
          </p:txBody>
        </p:sp>
      </p:grpSp>
      <p:sp>
        <p:nvSpPr>
          <p:cNvPr id="36" name="Freeform: Shape 35">
            <a:extLst>
              <a:ext uri="{FF2B5EF4-FFF2-40B4-BE49-F238E27FC236}">
                <a16:creationId xmlns:a16="http://schemas.microsoft.com/office/drawing/2014/main" id="{17FF55A3-4166-7D05-0D9F-948E3B4F23BF}"/>
              </a:ext>
            </a:extLst>
          </p:cNvPr>
          <p:cNvSpPr/>
          <p:nvPr/>
        </p:nvSpPr>
        <p:spPr>
          <a:xfrm>
            <a:off x="6941145" y="7840002"/>
            <a:ext cx="3169742" cy="443494"/>
          </a:xfrm>
          <a:custGeom>
            <a:avLst/>
            <a:gdLst>
              <a:gd name="connsiteX0" fmla="*/ 2105891 w 2136315"/>
              <a:gd name="connsiteY0" fmla="*/ 0 h 888468"/>
              <a:gd name="connsiteX1" fmla="*/ 1981200 w 2136315"/>
              <a:gd name="connsiteY1" fmla="*/ 152400 h 888468"/>
              <a:gd name="connsiteX2" fmla="*/ 900545 w 2136315"/>
              <a:gd name="connsiteY2" fmla="*/ 166254 h 888468"/>
              <a:gd name="connsiteX3" fmla="*/ 651163 w 2136315"/>
              <a:gd name="connsiteY3" fmla="*/ 775854 h 888468"/>
              <a:gd name="connsiteX4" fmla="*/ 0 w 2136315"/>
              <a:gd name="connsiteY4" fmla="*/ 886691 h 888468"/>
              <a:gd name="connsiteX0" fmla="*/ 3158836 w 3189260"/>
              <a:gd name="connsiteY0" fmla="*/ 263237 h 1047846"/>
              <a:gd name="connsiteX1" fmla="*/ 3034145 w 3189260"/>
              <a:gd name="connsiteY1" fmla="*/ 415637 h 1047846"/>
              <a:gd name="connsiteX2" fmla="*/ 1953490 w 3189260"/>
              <a:gd name="connsiteY2" fmla="*/ 429491 h 1047846"/>
              <a:gd name="connsiteX3" fmla="*/ 1704108 w 3189260"/>
              <a:gd name="connsiteY3" fmla="*/ 1039091 h 1047846"/>
              <a:gd name="connsiteX4" fmla="*/ 0 w 3189260"/>
              <a:gd name="connsiteY4" fmla="*/ 0 h 1047846"/>
              <a:gd name="connsiteX0" fmla="*/ 3158836 w 3189260"/>
              <a:gd name="connsiteY0" fmla="*/ 263237 h 436642"/>
              <a:gd name="connsiteX1" fmla="*/ 3034145 w 3189260"/>
              <a:gd name="connsiteY1" fmla="*/ 415637 h 436642"/>
              <a:gd name="connsiteX2" fmla="*/ 1953490 w 3189260"/>
              <a:gd name="connsiteY2" fmla="*/ 429491 h 436642"/>
              <a:gd name="connsiteX3" fmla="*/ 1163781 w 3189260"/>
              <a:gd name="connsiteY3" fmla="*/ 360218 h 436642"/>
              <a:gd name="connsiteX4" fmla="*/ 0 w 3189260"/>
              <a:gd name="connsiteY4" fmla="*/ 0 h 436642"/>
              <a:gd name="connsiteX0" fmla="*/ 3158836 w 3189260"/>
              <a:gd name="connsiteY0" fmla="*/ 263237 h 446619"/>
              <a:gd name="connsiteX1" fmla="*/ 3034145 w 3189260"/>
              <a:gd name="connsiteY1" fmla="*/ 415637 h 446619"/>
              <a:gd name="connsiteX2" fmla="*/ 1953490 w 3189260"/>
              <a:gd name="connsiteY2" fmla="*/ 429491 h 446619"/>
              <a:gd name="connsiteX3" fmla="*/ 706581 w 3189260"/>
              <a:gd name="connsiteY3" fmla="*/ 221673 h 446619"/>
              <a:gd name="connsiteX4" fmla="*/ 0 w 3189260"/>
              <a:gd name="connsiteY4" fmla="*/ 0 h 446619"/>
              <a:gd name="connsiteX0" fmla="*/ 3158836 w 3189260"/>
              <a:gd name="connsiteY0" fmla="*/ 263237 h 437611"/>
              <a:gd name="connsiteX1" fmla="*/ 3034145 w 3189260"/>
              <a:gd name="connsiteY1" fmla="*/ 415637 h 437611"/>
              <a:gd name="connsiteX2" fmla="*/ 1953490 w 3189260"/>
              <a:gd name="connsiteY2" fmla="*/ 429491 h 437611"/>
              <a:gd name="connsiteX3" fmla="*/ 1454727 w 3189260"/>
              <a:gd name="connsiteY3" fmla="*/ 346364 h 437611"/>
              <a:gd name="connsiteX4" fmla="*/ 0 w 3189260"/>
              <a:gd name="connsiteY4" fmla="*/ 0 h 437611"/>
              <a:gd name="connsiteX0" fmla="*/ 3158836 w 3189260"/>
              <a:gd name="connsiteY0" fmla="*/ 263237 h 434750"/>
              <a:gd name="connsiteX1" fmla="*/ 3034145 w 3189260"/>
              <a:gd name="connsiteY1" fmla="*/ 415637 h 434750"/>
              <a:gd name="connsiteX2" fmla="*/ 1953490 w 3189260"/>
              <a:gd name="connsiteY2" fmla="*/ 429491 h 434750"/>
              <a:gd name="connsiteX3" fmla="*/ 1025236 w 3189260"/>
              <a:gd name="connsiteY3" fmla="*/ 387928 h 434750"/>
              <a:gd name="connsiteX4" fmla="*/ 0 w 3189260"/>
              <a:gd name="connsiteY4" fmla="*/ 0 h 434750"/>
              <a:gd name="connsiteX0" fmla="*/ 3158836 w 3169742"/>
              <a:gd name="connsiteY0" fmla="*/ 263237 h 443494"/>
              <a:gd name="connsiteX1" fmla="*/ 2937163 w 3169742"/>
              <a:gd name="connsiteY1" fmla="*/ 429491 h 443494"/>
              <a:gd name="connsiteX2" fmla="*/ 1953490 w 3169742"/>
              <a:gd name="connsiteY2" fmla="*/ 429491 h 443494"/>
              <a:gd name="connsiteX3" fmla="*/ 1025236 w 3169742"/>
              <a:gd name="connsiteY3" fmla="*/ 387928 h 443494"/>
              <a:gd name="connsiteX4" fmla="*/ 0 w 3169742"/>
              <a:gd name="connsiteY4" fmla="*/ 0 h 443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9742" h="443494">
                <a:moveTo>
                  <a:pt x="3158836" y="263237"/>
                </a:moveTo>
                <a:cubicBezTo>
                  <a:pt x="3196936" y="325582"/>
                  <a:pt x="3138054" y="401782"/>
                  <a:pt x="2937163" y="429491"/>
                </a:cubicBezTo>
                <a:cubicBezTo>
                  <a:pt x="2736272" y="457200"/>
                  <a:pt x="2272145" y="436418"/>
                  <a:pt x="1953490" y="429491"/>
                </a:cubicBezTo>
                <a:cubicBezTo>
                  <a:pt x="1634836" y="422564"/>
                  <a:pt x="1175327" y="267855"/>
                  <a:pt x="1025236" y="387928"/>
                </a:cubicBezTo>
                <a:cubicBezTo>
                  <a:pt x="875145" y="508001"/>
                  <a:pt x="250536" y="4618"/>
                  <a:pt x="0" y="0"/>
                </a:cubicBezTo>
              </a:path>
            </a:pathLst>
          </a:custGeom>
          <a:noFill/>
          <a:ln w="57150">
            <a:solidFill>
              <a:srgbClr val="FF85AD"/>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583820C-967A-173D-14B8-39550D2BA139}"/>
              </a:ext>
            </a:extLst>
          </p:cNvPr>
          <p:cNvSpPr/>
          <p:nvPr/>
        </p:nvSpPr>
        <p:spPr>
          <a:xfrm>
            <a:off x="6511636" y="4475018"/>
            <a:ext cx="3149455" cy="249382"/>
          </a:xfrm>
          <a:custGeom>
            <a:avLst/>
            <a:gdLst>
              <a:gd name="connsiteX0" fmla="*/ 3131128 w 3149455"/>
              <a:gd name="connsiteY0" fmla="*/ 249382 h 249382"/>
              <a:gd name="connsiteX1" fmla="*/ 3034146 w 3149455"/>
              <a:gd name="connsiteY1" fmla="*/ 124691 h 249382"/>
              <a:gd name="connsiteX2" fmla="*/ 2258291 w 3149455"/>
              <a:gd name="connsiteY2" fmla="*/ 41564 h 249382"/>
              <a:gd name="connsiteX3" fmla="*/ 0 w 3149455"/>
              <a:gd name="connsiteY3" fmla="*/ 0 h 249382"/>
            </a:gdLst>
            <a:ahLst/>
            <a:cxnLst>
              <a:cxn ang="0">
                <a:pos x="connsiteX0" y="connsiteY0"/>
              </a:cxn>
              <a:cxn ang="0">
                <a:pos x="connsiteX1" y="connsiteY1"/>
              </a:cxn>
              <a:cxn ang="0">
                <a:pos x="connsiteX2" y="connsiteY2"/>
              </a:cxn>
              <a:cxn ang="0">
                <a:pos x="connsiteX3" y="connsiteY3"/>
              </a:cxn>
            </a:cxnLst>
            <a:rect l="l" t="t" r="r" b="b"/>
            <a:pathLst>
              <a:path w="3149455" h="249382">
                <a:moveTo>
                  <a:pt x="3131128" y="249382"/>
                </a:moveTo>
                <a:cubicBezTo>
                  <a:pt x="3155373" y="204354"/>
                  <a:pt x="3179619" y="159327"/>
                  <a:pt x="3034146" y="124691"/>
                </a:cubicBezTo>
                <a:cubicBezTo>
                  <a:pt x="2888673" y="90055"/>
                  <a:pt x="2763982" y="62346"/>
                  <a:pt x="2258291" y="41564"/>
                </a:cubicBezTo>
                <a:cubicBezTo>
                  <a:pt x="1752600" y="20782"/>
                  <a:pt x="876300" y="10391"/>
                  <a:pt x="0" y="0"/>
                </a:cubicBezTo>
              </a:path>
            </a:pathLst>
          </a:custGeom>
          <a:noFill/>
          <a:ln w="57150">
            <a:solidFill>
              <a:srgbClr val="FF85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AE8ED170-B490-1FB4-9CBA-ADDF3EB26E43}"/>
              </a:ext>
            </a:extLst>
          </p:cNvPr>
          <p:cNvCxnSpPr>
            <a:cxnSpLocks/>
          </p:cNvCxnSpPr>
          <p:nvPr/>
        </p:nvCxnSpPr>
        <p:spPr>
          <a:xfrm flipV="1">
            <a:off x="6829023" y="5521384"/>
            <a:ext cx="3744582" cy="536516"/>
          </a:xfrm>
          <a:prstGeom prst="straightConnector1">
            <a:avLst/>
          </a:prstGeom>
          <a:ln w="57150">
            <a:solidFill>
              <a:srgbClr val="FF85AD"/>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FA3FE9B-F996-9B6F-3868-28A43802F930}"/>
              </a:ext>
            </a:extLst>
          </p:cNvPr>
          <p:cNvCxnSpPr>
            <a:cxnSpLocks/>
          </p:cNvCxnSpPr>
          <p:nvPr/>
        </p:nvCxnSpPr>
        <p:spPr>
          <a:xfrm>
            <a:off x="6829023" y="6057900"/>
            <a:ext cx="3787050" cy="609600"/>
          </a:xfrm>
          <a:prstGeom prst="straightConnector1">
            <a:avLst/>
          </a:prstGeom>
          <a:ln w="57150">
            <a:solidFill>
              <a:srgbClr val="FF85AD"/>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D187BDF-2C8B-04CA-2C01-D8BF7EB45254}"/>
              </a:ext>
            </a:extLst>
          </p:cNvPr>
          <p:cNvCxnSpPr>
            <a:cxnSpLocks/>
          </p:cNvCxnSpPr>
          <p:nvPr/>
        </p:nvCxnSpPr>
        <p:spPr>
          <a:xfrm>
            <a:off x="6829023" y="6057899"/>
            <a:ext cx="3744582" cy="1415242"/>
          </a:xfrm>
          <a:prstGeom prst="straightConnector1">
            <a:avLst/>
          </a:prstGeom>
          <a:ln w="57150">
            <a:solidFill>
              <a:srgbClr val="FF85A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3314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par>
                                <p:cTn id="18" presetID="22" presetClass="entr" presetSubtype="8"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22" presetClass="entr" presetSubtype="8"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sp>
        <p:nvSpPr>
          <p:cNvPr id="6" name="Freeform 6"/>
          <p:cNvSpPr/>
          <p:nvPr/>
        </p:nvSpPr>
        <p:spPr>
          <a:xfrm>
            <a:off x="2362200" y="1511615"/>
            <a:ext cx="7003751" cy="8051485"/>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9029325" y="1511615"/>
            <a:ext cx="7003751" cy="8051485"/>
          </a:xfrm>
          <a:custGeom>
            <a:avLst/>
            <a:gdLst/>
            <a:ahLst/>
            <a:cxnLst/>
            <a:rect l="l" t="t" r="r" b="b"/>
            <a:pathLst>
              <a:path w="7003751" h="7975285">
                <a:moveTo>
                  <a:pt x="0" y="0"/>
                </a:moveTo>
                <a:lnTo>
                  <a:pt x="7003751" y="0"/>
                </a:lnTo>
                <a:lnTo>
                  <a:pt x="7003751" y="7975286"/>
                </a:lnTo>
                <a:lnTo>
                  <a:pt x="0" y="7975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345485">
            <a:off x="16493960" y="7808429"/>
            <a:ext cx="1767556" cy="2240142"/>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7"/>
            <a:stretch>
              <a:fillRect/>
            </a:stretch>
          </a:blipFill>
        </p:spPr>
        <p:txBody>
          <a:bodyPr/>
          <a:lstStyle/>
          <a:p>
            <a:endParaRPr lang="en-US"/>
          </a:p>
        </p:txBody>
      </p:sp>
      <p:sp>
        <p:nvSpPr>
          <p:cNvPr id="17" name="TextBox 14">
            <a:extLst>
              <a:ext uri="{FF2B5EF4-FFF2-40B4-BE49-F238E27FC236}">
                <a16:creationId xmlns:a16="http://schemas.microsoft.com/office/drawing/2014/main" id="{E5A161C5-CF2F-FAB7-A7F5-D4E0E42FDBF9}"/>
              </a:ext>
            </a:extLst>
          </p:cNvPr>
          <p:cNvSpPr txBox="1"/>
          <p:nvPr/>
        </p:nvSpPr>
        <p:spPr>
          <a:xfrm>
            <a:off x="3178769" y="2845744"/>
            <a:ext cx="5384280" cy="984885"/>
          </a:xfrm>
          <a:prstGeom prst="rect">
            <a:avLst/>
          </a:prstGeom>
        </p:spPr>
        <p:txBody>
          <a:bodyPr wrap="square" lIns="0" tIns="0" rIns="0" bIns="0" rtlCol="0" anchor="t">
            <a:spAutoFit/>
          </a:bodyPr>
          <a:lstStyle/>
          <a:p>
            <a:r>
              <a:rPr lang="vi-VN" sz="3200">
                <a:solidFill>
                  <a:srgbClr val="BE636B"/>
                </a:solidFill>
                <a:latin typeface="Bahnschrift Condensed" panose="020B0502040204020203" pitchFamily="34" charset="0"/>
              </a:rPr>
              <a:t>1. Sử dụng máy tính cầm tay thực hiện các phép tính sau:</a:t>
            </a:r>
            <a:endParaRPr lang="en-US" sz="3200">
              <a:solidFill>
                <a:srgbClr val="BE636B"/>
              </a:solidFill>
              <a:latin typeface="Bahnschrift Condensed" panose="020B0502040204020203" pitchFamily="34" charset="0"/>
            </a:endParaRPr>
          </a:p>
        </p:txBody>
      </p:sp>
      <p:sp>
        <p:nvSpPr>
          <p:cNvPr id="19" name="TextBox 5">
            <a:extLst>
              <a:ext uri="{FF2B5EF4-FFF2-40B4-BE49-F238E27FC236}">
                <a16:creationId xmlns:a16="http://schemas.microsoft.com/office/drawing/2014/main" id="{9348C58C-E129-AA48-6EBC-31799549F224}"/>
              </a:ext>
            </a:extLst>
          </p:cNvPr>
          <p:cNvSpPr txBox="1"/>
          <p:nvPr/>
        </p:nvSpPr>
        <p:spPr>
          <a:xfrm>
            <a:off x="2879690" y="331662"/>
            <a:ext cx="12972521" cy="1015663"/>
          </a:xfrm>
          <a:prstGeom prst="rect">
            <a:avLst/>
          </a:prstGeom>
        </p:spPr>
        <p:txBody>
          <a:bodyPr lIns="0" tIns="0" rIns="0" bIns="0" rtlCol="0" anchor="t">
            <a:spAutoFit/>
          </a:bodyPr>
          <a:lstStyle/>
          <a:p>
            <a:pPr algn="ctr"/>
            <a:r>
              <a:rPr lang="en-US" sz="6600">
                <a:solidFill>
                  <a:srgbClr val="665B82"/>
                </a:solidFill>
                <a:latin typeface="Bahnschrift SemiBold" panose="020B0502040204020203" pitchFamily="34" charset="0"/>
              </a:rPr>
              <a:t>PHIẾU HỌC TẬP SỐ 2</a:t>
            </a:r>
          </a:p>
        </p:txBody>
      </p:sp>
      <p:graphicFrame>
        <p:nvGraphicFramePr>
          <p:cNvPr id="22" name="Table 21">
            <a:extLst>
              <a:ext uri="{FF2B5EF4-FFF2-40B4-BE49-F238E27FC236}">
                <a16:creationId xmlns:a16="http://schemas.microsoft.com/office/drawing/2014/main" id="{BFE9BDDC-7B7E-5BFD-F663-E11F999DCABC}"/>
              </a:ext>
            </a:extLst>
          </p:cNvPr>
          <p:cNvGraphicFramePr>
            <a:graphicFrameLocks noGrp="1"/>
          </p:cNvGraphicFramePr>
          <p:nvPr>
            <p:extLst>
              <p:ext uri="{D42A27DB-BD31-4B8C-83A1-F6EECF244321}">
                <p14:modId xmlns:p14="http://schemas.microsoft.com/office/powerpoint/2010/main" val="739355862"/>
              </p:ext>
            </p:extLst>
          </p:nvPr>
        </p:nvGraphicFramePr>
        <p:xfrm>
          <a:off x="3178769" y="4095910"/>
          <a:ext cx="5333615" cy="3881803"/>
        </p:xfrm>
        <a:graphic>
          <a:graphicData uri="http://schemas.openxmlformats.org/drawingml/2006/table">
            <a:tbl>
              <a:tblPr firstRow="1" firstCol="1" bandRow="1">
                <a:tableStyleId>{E8B1032C-EA38-4F05-BA0D-38AFFFC7BED3}</a:tableStyleId>
              </a:tblPr>
              <a:tblGrid>
                <a:gridCol w="2874307">
                  <a:extLst>
                    <a:ext uri="{9D8B030D-6E8A-4147-A177-3AD203B41FA5}">
                      <a16:colId xmlns:a16="http://schemas.microsoft.com/office/drawing/2014/main" val="646671853"/>
                    </a:ext>
                  </a:extLst>
                </a:gridCol>
                <a:gridCol w="2459308">
                  <a:extLst>
                    <a:ext uri="{9D8B030D-6E8A-4147-A177-3AD203B41FA5}">
                      <a16:colId xmlns:a16="http://schemas.microsoft.com/office/drawing/2014/main" val="1398173142"/>
                    </a:ext>
                  </a:extLst>
                </a:gridCol>
              </a:tblGrid>
              <a:tr h="478528">
                <a:tc>
                  <a:txBody>
                    <a:bodyPr/>
                    <a:lstStyle/>
                    <a:p>
                      <a:pPr algn="l">
                        <a:lnSpc>
                          <a:spcPct val="115000"/>
                        </a:lnSpc>
                        <a:spcBef>
                          <a:spcPts val="300"/>
                        </a:spcBef>
                        <a:spcAft>
                          <a:spcPts val="300"/>
                        </a:spcAft>
                      </a:pPr>
                      <a:r>
                        <a:rPr lang="en-US" sz="2800" kern="1200">
                          <a:solidFill>
                            <a:srgbClr val="BE636B"/>
                          </a:solidFill>
                          <a:effectLst/>
                          <a:latin typeface="Bahnschrift" panose="020B0502040204020203" pitchFamily="34" charset="0"/>
                        </a:rPr>
                        <a:t>Phép tính</a:t>
                      </a:r>
                      <a:endParaRPr lang="en-US" sz="28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25400" cmpd="sng">
                      <a:noFill/>
                    </a:lnB>
                    <a:lnTlToBr w="12700" cmpd="sng">
                      <a:noFill/>
                      <a:prstDash val="solid"/>
                    </a:lnTlToBr>
                    <a:lnBlToTr w="12700" cmpd="sng">
                      <a:noFill/>
                      <a:prstDash val="solid"/>
                    </a:lnBlToTr>
                    <a:noFill/>
                  </a:tcPr>
                </a:tc>
                <a:tc>
                  <a:txBody>
                    <a:bodyPr/>
                    <a:lstStyle/>
                    <a:p>
                      <a:pPr algn="l">
                        <a:lnSpc>
                          <a:spcPct val="115000"/>
                        </a:lnSpc>
                        <a:spcBef>
                          <a:spcPts val="300"/>
                        </a:spcBef>
                        <a:spcAft>
                          <a:spcPts val="300"/>
                        </a:spcAft>
                      </a:pPr>
                      <a:r>
                        <a:rPr lang="en-US" sz="2800" kern="1200">
                          <a:solidFill>
                            <a:srgbClr val="BE636B"/>
                          </a:solidFill>
                          <a:effectLst/>
                          <a:latin typeface="Bahnschrift" panose="020B0502040204020203" pitchFamily="34" charset="0"/>
                        </a:rPr>
                        <a:t>Kết quả</a:t>
                      </a:r>
                      <a:endParaRPr lang="en-US" sz="28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2592544"/>
                  </a:ext>
                </a:extLst>
              </a:tr>
              <a:tr h="478528">
                <a:tc>
                  <a:txBody>
                    <a:bodyPr/>
                    <a:lstStyle/>
                    <a:p>
                      <a:pPr>
                        <a:lnSpc>
                          <a:spcPct val="115000"/>
                        </a:lnSpc>
                        <a:spcBef>
                          <a:spcPts val="300"/>
                        </a:spcBef>
                        <a:spcAft>
                          <a:spcPts val="300"/>
                        </a:spcAft>
                      </a:pPr>
                      <a:r>
                        <a:rPr lang="en-US" sz="2400" b="0">
                          <a:solidFill>
                            <a:srgbClr val="BE636B"/>
                          </a:solidFill>
                          <a:effectLst/>
                          <a:latin typeface="Bahnschrift" panose="020B0502040204020203" pitchFamily="34" charset="0"/>
                        </a:rPr>
                        <a:t>297 + 989</a:t>
                      </a:r>
                      <a:endParaRPr lang="en-US" sz="24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pPr>
                        <a:lnSpc>
                          <a:spcPct val="115000"/>
                        </a:lnSpc>
                        <a:spcBef>
                          <a:spcPts val="800"/>
                        </a:spcBef>
                        <a:spcAft>
                          <a:spcPts val="300"/>
                        </a:spcAft>
                      </a:pPr>
                      <a:r>
                        <a:rPr lang="en-US" sz="2400">
                          <a:solidFill>
                            <a:srgbClr val="BE636B"/>
                          </a:solidFill>
                          <a:effectLst/>
                          <a:latin typeface="Bahnschrift" panose="020B0502040204020203" pitchFamily="34" charset="0"/>
                        </a:rPr>
                        <a:t>…………..………</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254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39654801"/>
                  </a:ext>
                </a:extLst>
              </a:tr>
              <a:tr h="478528">
                <a:tc>
                  <a:txBody>
                    <a:bodyPr/>
                    <a:lstStyle/>
                    <a:p>
                      <a:pPr>
                        <a:lnSpc>
                          <a:spcPct val="115000"/>
                        </a:lnSpc>
                        <a:spcBef>
                          <a:spcPts val="300"/>
                        </a:spcBef>
                        <a:spcAft>
                          <a:spcPts val="300"/>
                        </a:spcAft>
                      </a:pPr>
                      <a:r>
                        <a:rPr lang="en-US" sz="2400" b="0">
                          <a:solidFill>
                            <a:srgbClr val="BE636B"/>
                          </a:solidFill>
                          <a:effectLst/>
                          <a:latin typeface="Bahnschrift" panose="020B0502040204020203" pitchFamily="34" charset="0"/>
                        </a:rPr>
                        <a:t>7 689 – 1 989</a:t>
                      </a:r>
                      <a:endParaRPr lang="en-US" sz="24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115000"/>
                        </a:lnSpc>
                        <a:spcBef>
                          <a:spcPts val="800"/>
                        </a:spcBef>
                        <a:spcAft>
                          <a:spcPts val="300"/>
                        </a:spcAft>
                      </a:pPr>
                      <a:r>
                        <a:rPr lang="en-US" sz="2400">
                          <a:solidFill>
                            <a:srgbClr val="BE636B"/>
                          </a:solidFill>
                          <a:effectLst/>
                          <a:latin typeface="Bahnschrift" panose="020B0502040204020203" pitchFamily="34" charset="0"/>
                        </a:rPr>
                        <a:t>…………..………</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7690250"/>
                  </a:ext>
                </a:extLst>
              </a:tr>
              <a:tr h="478528">
                <a:tc>
                  <a:txBody>
                    <a:bodyPr/>
                    <a:lstStyle/>
                    <a:p>
                      <a:pPr>
                        <a:lnSpc>
                          <a:spcPct val="115000"/>
                        </a:lnSpc>
                        <a:spcBef>
                          <a:spcPts val="300"/>
                        </a:spcBef>
                        <a:spcAft>
                          <a:spcPts val="300"/>
                        </a:spcAft>
                      </a:pPr>
                      <a:r>
                        <a:rPr lang="en-US" sz="2400" b="0">
                          <a:solidFill>
                            <a:srgbClr val="BE636B"/>
                          </a:solidFill>
                          <a:effectLst/>
                          <a:latin typeface="Bahnschrift" panose="020B0502040204020203" pitchFamily="34" charset="0"/>
                        </a:rPr>
                        <a:t>345 x 678</a:t>
                      </a:r>
                      <a:endParaRPr lang="en-US" sz="24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115000"/>
                        </a:lnSpc>
                        <a:spcBef>
                          <a:spcPts val="800"/>
                        </a:spcBef>
                        <a:spcAft>
                          <a:spcPts val="300"/>
                        </a:spcAft>
                      </a:pPr>
                      <a:r>
                        <a:rPr lang="en-US" sz="2400">
                          <a:solidFill>
                            <a:srgbClr val="BE636B"/>
                          </a:solidFill>
                          <a:effectLst/>
                          <a:latin typeface="Bahnschrift" panose="020B0502040204020203" pitchFamily="34" charset="0"/>
                        </a:rPr>
                        <a:t>…………..………</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8507286"/>
                  </a:ext>
                </a:extLst>
              </a:tr>
              <a:tr h="478528">
                <a:tc>
                  <a:txBody>
                    <a:bodyPr/>
                    <a:lstStyle/>
                    <a:p>
                      <a:pPr>
                        <a:lnSpc>
                          <a:spcPct val="115000"/>
                        </a:lnSpc>
                        <a:spcBef>
                          <a:spcPts val="300"/>
                        </a:spcBef>
                        <a:spcAft>
                          <a:spcPts val="300"/>
                        </a:spcAft>
                      </a:pPr>
                      <a:r>
                        <a:rPr lang="en-US" sz="2400" b="0">
                          <a:solidFill>
                            <a:srgbClr val="BE636B"/>
                          </a:solidFill>
                          <a:effectLst/>
                          <a:latin typeface="Bahnschrift" panose="020B0502040204020203" pitchFamily="34" charset="0"/>
                        </a:rPr>
                        <a:t>222 598 : 34</a:t>
                      </a:r>
                      <a:endParaRPr lang="en-US" sz="24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115000"/>
                        </a:lnSpc>
                        <a:spcBef>
                          <a:spcPts val="800"/>
                        </a:spcBef>
                        <a:spcAft>
                          <a:spcPts val="300"/>
                        </a:spcAft>
                      </a:pPr>
                      <a:r>
                        <a:rPr lang="en-US" sz="2400">
                          <a:solidFill>
                            <a:srgbClr val="BE636B"/>
                          </a:solidFill>
                          <a:effectLst/>
                          <a:latin typeface="Bahnschrift" panose="020B0502040204020203" pitchFamily="34" charset="0"/>
                        </a:rPr>
                        <a:t>…………..………</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0439585"/>
                  </a:ext>
                </a:extLst>
              </a:tr>
              <a:tr h="1010635">
                <a:tc>
                  <a:txBody>
                    <a:bodyPr/>
                    <a:lstStyle/>
                    <a:p>
                      <a:pPr>
                        <a:lnSpc>
                          <a:spcPct val="115000"/>
                        </a:lnSpc>
                        <a:spcBef>
                          <a:spcPts val="300"/>
                        </a:spcBef>
                        <a:spcAft>
                          <a:spcPts val="300"/>
                        </a:spcAft>
                      </a:pPr>
                      <a:r>
                        <a:rPr lang="en-US" sz="2400" b="0">
                          <a:solidFill>
                            <a:srgbClr val="BE636B"/>
                          </a:solidFill>
                          <a:effectLst/>
                          <a:latin typeface="Bahnschrift" panose="020B0502040204020203" pitchFamily="34" charset="0"/>
                        </a:rPr>
                        <a:t>Tỉ số phần trăm</a:t>
                      </a:r>
                    </a:p>
                    <a:p>
                      <a:pPr>
                        <a:lnSpc>
                          <a:spcPct val="115000"/>
                        </a:lnSpc>
                        <a:spcBef>
                          <a:spcPts val="300"/>
                        </a:spcBef>
                        <a:spcAft>
                          <a:spcPts val="300"/>
                        </a:spcAft>
                      </a:pPr>
                      <a:r>
                        <a:rPr lang="en-US" sz="2400" b="0">
                          <a:solidFill>
                            <a:srgbClr val="BE636B"/>
                          </a:solidFill>
                          <a:effectLst/>
                          <a:latin typeface="Bahnschrift" panose="020B0502040204020203" pitchFamily="34" charset="0"/>
                        </a:rPr>
                        <a:t>của 8 và 50</a:t>
                      </a:r>
                      <a:endParaRPr lang="en-US" sz="24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115000"/>
                        </a:lnSpc>
                        <a:spcBef>
                          <a:spcPts val="1200"/>
                        </a:spcBef>
                        <a:spcAft>
                          <a:spcPts val="1000"/>
                        </a:spcAft>
                      </a:pPr>
                      <a:endParaRPr lang="en-US" sz="1200">
                        <a:solidFill>
                          <a:srgbClr val="BE636B"/>
                        </a:solidFill>
                        <a:effectLst/>
                        <a:latin typeface="Bahnschrift" panose="020B0502040204020203" pitchFamily="34" charset="0"/>
                      </a:endParaRPr>
                    </a:p>
                    <a:p>
                      <a:pPr>
                        <a:lnSpc>
                          <a:spcPct val="115000"/>
                        </a:lnSpc>
                        <a:spcBef>
                          <a:spcPts val="1200"/>
                        </a:spcBef>
                        <a:spcAft>
                          <a:spcPts val="1000"/>
                        </a:spcAft>
                      </a:pPr>
                      <a:r>
                        <a:rPr lang="en-US" sz="2400">
                          <a:solidFill>
                            <a:srgbClr val="BE636B"/>
                          </a:solidFill>
                          <a:effectLst/>
                          <a:latin typeface="Bahnschrift" panose="020B0502040204020203" pitchFamily="34" charset="0"/>
                        </a:rPr>
                        <a:t>…………..………</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8315161"/>
                  </a:ext>
                </a:extLst>
              </a:tr>
              <a:tr h="478528">
                <a:tc>
                  <a:txBody>
                    <a:bodyPr/>
                    <a:lstStyle/>
                    <a:p>
                      <a:pPr algn="just">
                        <a:lnSpc>
                          <a:spcPct val="115000"/>
                        </a:lnSpc>
                        <a:spcBef>
                          <a:spcPts val="300"/>
                        </a:spcBef>
                        <a:spcAft>
                          <a:spcPts val="300"/>
                        </a:spcAft>
                      </a:pPr>
                      <a:r>
                        <a:rPr lang="en-US" sz="2400" b="0">
                          <a:solidFill>
                            <a:srgbClr val="BE636B"/>
                          </a:solidFill>
                          <a:effectLst/>
                          <a:latin typeface="Bahnschrift" panose="020B0502040204020203" pitchFamily="34" charset="0"/>
                        </a:rPr>
                        <a:t>36% của 88</a:t>
                      </a:r>
                      <a:endParaRPr lang="en-US" sz="24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115000"/>
                        </a:lnSpc>
                        <a:spcBef>
                          <a:spcPts val="800"/>
                        </a:spcBef>
                        <a:spcAft>
                          <a:spcPts val="300"/>
                        </a:spcAft>
                      </a:pPr>
                      <a:r>
                        <a:rPr lang="en-US" sz="2400">
                          <a:solidFill>
                            <a:srgbClr val="BE636B"/>
                          </a:solidFill>
                          <a:effectLst/>
                          <a:latin typeface="Bahnschrift" panose="020B0502040204020203" pitchFamily="34" charset="0"/>
                        </a:rPr>
                        <a:t>…………..………</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4949024"/>
                  </a:ext>
                </a:extLst>
              </a:tr>
            </a:tbl>
          </a:graphicData>
        </a:graphic>
      </p:graphicFrame>
      <p:sp>
        <p:nvSpPr>
          <p:cNvPr id="23" name="TextBox 14">
            <a:extLst>
              <a:ext uri="{FF2B5EF4-FFF2-40B4-BE49-F238E27FC236}">
                <a16:creationId xmlns:a16="http://schemas.microsoft.com/office/drawing/2014/main" id="{D9CFC951-CBBE-552C-E0C5-497E04B68BEB}"/>
              </a:ext>
            </a:extLst>
          </p:cNvPr>
          <p:cNvSpPr txBox="1"/>
          <p:nvPr/>
        </p:nvSpPr>
        <p:spPr>
          <a:xfrm>
            <a:off x="9902365" y="2771678"/>
            <a:ext cx="5384280" cy="1477328"/>
          </a:xfrm>
          <a:prstGeom prst="rect">
            <a:avLst/>
          </a:prstGeom>
        </p:spPr>
        <p:txBody>
          <a:bodyPr wrap="square" lIns="0" tIns="0" rIns="0" bIns="0" rtlCol="0" anchor="t">
            <a:spAutoFit/>
          </a:bodyPr>
          <a:lstStyle/>
          <a:p>
            <a:pPr algn="just"/>
            <a:r>
              <a:rPr lang="vi-VN" sz="3200">
                <a:solidFill>
                  <a:srgbClr val="BE636B"/>
                </a:solidFill>
                <a:latin typeface="Bahnschrift Condensed" panose="020B0502040204020203" pitchFamily="34" charset="0"/>
              </a:rPr>
              <a:t>2. Viết một phép tính cộng, trừ, nhân, chia hai số bất kì rồi đố bạn sử dụng máy tính cầm tay tìm kết quả</a:t>
            </a:r>
            <a:r>
              <a:rPr lang="en-US" sz="3200">
                <a:solidFill>
                  <a:srgbClr val="BE636B"/>
                </a:solidFill>
                <a:latin typeface="Bahnschrift Condensed" panose="020B0502040204020203" pitchFamily="34" charset="0"/>
              </a:rPr>
              <a:t>.</a:t>
            </a:r>
          </a:p>
        </p:txBody>
      </p:sp>
      <p:graphicFrame>
        <p:nvGraphicFramePr>
          <p:cNvPr id="24" name="Table 23">
            <a:extLst>
              <a:ext uri="{FF2B5EF4-FFF2-40B4-BE49-F238E27FC236}">
                <a16:creationId xmlns:a16="http://schemas.microsoft.com/office/drawing/2014/main" id="{60881E1B-B121-964C-5768-11B229B39F06}"/>
              </a:ext>
            </a:extLst>
          </p:cNvPr>
          <p:cNvGraphicFramePr>
            <a:graphicFrameLocks noGrp="1"/>
          </p:cNvGraphicFramePr>
          <p:nvPr>
            <p:extLst>
              <p:ext uri="{D42A27DB-BD31-4B8C-83A1-F6EECF244321}">
                <p14:modId xmlns:p14="http://schemas.microsoft.com/office/powerpoint/2010/main" val="1315995100"/>
              </p:ext>
            </p:extLst>
          </p:nvPr>
        </p:nvGraphicFramePr>
        <p:xfrm>
          <a:off x="9978539" y="4356258"/>
          <a:ext cx="4611826" cy="2287971"/>
        </p:xfrm>
        <a:graphic>
          <a:graphicData uri="http://schemas.openxmlformats.org/drawingml/2006/table">
            <a:tbl>
              <a:tblPr firstRow="1" firstCol="1" bandRow="1">
                <a:tableStyleId>{5C22544A-7EE6-4342-B048-85BDC9FD1C3A}</a:tableStyleId>
              </a:tblPr>
              <a:tblGrid>
                <a:gridCol w="2722747">
                  <a:extLst>
                    <a:ext uri="{9D8B030D-6E8A-4147-A177-3AD203B41FA5}">
                      <a16:colId xmlns:a16="http://schemas.microsoft.com/office/drawing/2014/main" val="1306901052"/>
                    </a:ext>
                  </a:extLst>
                </a:gridCol>
                <a:gridCol w="1889079">
                  <a:extLst>
                    <a:ext uri="{9D8B030D-6E8A-4147-A177-3AD203B41FA5}">
                      <a16:colId xmlns:a16="http://schemas.microsoft.com/office/drawing/2014/main" val="370834054"/>
                    </a:ext>
                  </a:extLst>
                </a:gridCol>
              </a:tblGrid>
              <a:tr h="0">
                <a:tc>
                  <a:txBody>
                    <a:bodyPr/>
                    <a:lstStyle/>
                    <a:p>
                      <a:pPr algn="ctr">
                        <a:lnSpc>
                          <a:spcPct val="115000"/>
                        </a:lnSpc>
                        <a:spcBef>
                          <a:spcPts val="600"/>
                        </a:spcBef>
                        <a:spcAft>
                          <a:spcPts val="600"/>
                        </a:spcAft>
                      </a:pPr>
                      <a:r>
                        <a:rPr lang="en-US" sz="2400" kern="1200">
                          <a:solidFill>
                            <a:srgbClr val="BE636B"/>
                          </a:solidFill>
                          <a:effectLst/>
                          <a:latin typeface="Bahnschrift" panose="020B0502040204020203" pitchFamily="34" charset="0"/>
                        </a:rPr>
                        <a:t>Phép tính</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lnSpc>
                          <a:spcPct val="115000"/>
                        </a:lnSpc>
                        <a:spcBef>
                          <a:spcPts val="600"/>
                        </a:spcBef>
                        <a:spcAft>
                          <a:spcPts val="600"/>
                        </a:spcAft>
                      </a:pPr>
                      <a:r>
                        <a:rPr lang="en-US" sz="2400" kern="1200">
                          <a:solidFill>
                            <a:srgbClr val="BE636B"/>
                          </a:solidFill>
                          <a:effectLst/>
                          <a:latin typeface="Bahnschrift" panose="020B0502040204020203" pitchFamily="34" charset="0"/>
                        </a:rPr>
                        <a:t>Kết quả</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1066542"/>
                  </a:ext>
                </a:extLst>
              </a:tr>
              <a:tr h="0">
                <a:tc>
                  <a:txBody>
                    <a:bodyPr/>
                    <a:lstStyle/>
                    <a:p>
                      <a:pPr>
                        <a:lnSpc>
                          <a:spcPct val="150000"/>
                        </a:lnSpc>
                        <a:spcBef>
                          <a:spcPts val="1000"/>
                        </a:spcBef>
                        <a:spcAft>
                          <a:spcPts val="300"/>
                        </a:spcAft>
                      </a:pPr>
                      <a:r>
                        <a:rPr lang="en-US" sz="2400" b="0">
                          <a:solidFill>
                            <a:srgbClr val="BE636B"/>
                          </a:solidFill>
                          <a:effectLst/>
                          <a:latin typeface="Bahnschrift" panose="020B0502040204020203" pitchFamily="34" charset="0"/>
                        </a:rPr>
                        <a:t>………………………..………</a:t>
                      </a:r>
                      <a:endParaRPr lang="en-US" sz="24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nSpc>
                          <a:spcPct val="150000"/>
                        </a:lnSpc>
                        <a:spcBef>
                          <a:spcPts val="1000"/>
                        </a:spcBef>
                        <a:spcAft>
                          <a:spcPts val="300"/>
                        </a:spcAft>
                      </a:pPr>
                      <a:r>
                        <a:rPr lang="en-US" sz="2400">
                          <a:solidFill>
                            <a:srgbClr val="BE636B"/>
                          </a:solidFill>
                          <a:effectLst/>
                          <a:latin typeface="Bahnschrift" panose="020B0502040204020203" pitchFamily="34" charset="0"/>
                        </a:rPr>
                        <a:t>…………..………</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19185124"/>
                  </a:ext>
                </a:extLst>
              </a:tr>
              <a:tr h="0">
                <a:tc>
                  <a:txBody>
                    <a:bodyPr/>
                    <a:lstStyle/>
                    <a:p>
                      <a:pPr>
                        <a:lnSpc>
                          <a:spcPct val="150000"/>
                        </a:lnSpc>
                        <a:spcBef>
                          <a:spcPts val="1000"/>
                        </a:spcBef>
                        <a:spcAft>
                          <a:spcPts val="300"/>
                        </a:spcAft>
                      </a:pPr>
                      <a:r>
                        <a:rPr lang="en-US" sz="2400" b="0">
                          <a:solidFill>
                            <a:srgbClr val="BE636B"/>
                          </a:solidFill>
                          <a:effectLst/>
                          <a:latin typeface="Bahnschrift" panose="020B0502040204020203" pitchFamily="34" charset="0"/>
                        </a:rPr>
                        <a:t>………………………..………</a:t>
                      </a:r>
                      <a:endParaRPr lang="en-US" sz="24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150000"/>
                        </a:lnSpc>
                        <a:spcBef>
                          <a:spcPts val="1000"/>
                        </a:spcBef>
                        <a:spcAft>
                          <a:spcPts val="300"/>
                        </a:spcAft>
                      </a:pPr>
                      <a:r>
                        <a:rPr lang="en-US" sz="2400">
                          <a:solidFill>
                            <a:srgbClr val="BE636B"/>
                          </a:solidFill>
                          <a:effectLst/>
                          <a:latin typeface="Bahnschrift" panose="020B0502040204020203" pitchFamily="34" charset="0"/>
                        </a:rPr>
                        <a:t>…………..………</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98688265"/>
                  </a:ext>
                </a:extLst>
              </a:tr>
              <a:tr h="0">
                <a:tc>
                  <a:txBody>
                    <a:bodyPr/>
                    <a:lstStyle/>
                    <a:p>
                      <a:pPr>
                        <a:lnSpc>
                          <a:spcPct val="150000"/>
                        </a:lnSpc>
                        <a:spcBef>
                          <a:spcPts val="1000"/>
                        </a:spcBef>
                        <a:spcAft>
                          <a:spcPts val="300"/>
                        </a:spcAft>
                      </a:pPr>
                      <a:r>
                        <a:rPr lang="en-US" sz="2400" b="0">
                          <a:solidFill>
                            <a:srgbClr val="BE636B"/>
                          </a:solidFill>
                          <a:effectLst/>
                          <a:latin typeface="Bahnschrift" panose="020B0502040204020203" pitchFamily="34" charset="0"/>
                        </a:rPr>
                        <a:t>………………..……..………</a:t>
                      </a:r>
                      <a:endParaRPr lang="en-US" sz="24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150000"/>
                        </a:lnSpc>
                        <a:spcBef>
                          <a:spcPts val="1000"/>
                        </a:spcBef>
                        <a:spcAft>
                          <a:spcPts val="300"/>
                        </a:spcAft>
                      </a:pPr>
                      <a:r>
                        <a:rPr lang="en-US" sz="2400">
                          <a:solidFill>
                            <a:srgbClr val="BE636B"/>
                          </a:solidFill>
                          <a:effectLst/>
                          <a:latin typeface="Bahnschrift" panose="020B0502040204020203" pitchFamily="34" charset="0"/>
                        </a:rPr>
                        <a:t>…………..………</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99430231"/>
                  </a:ext>
                </a:extLst>
              </a:tr>
              <a:tr h="0">
                <a:tc>
                  <a:txBody>
                    <a:bodyPr/>
                    <a:lstStyle/>
                    <a:p>
                      <a:pPr>
                        <a:lnSpc>
                          <a:spcPct val="150000"/>
                        </a:lnSpc>
                        <a:spcBef>
                          <a:spcPts val="1000"/>
                        </a:spcBef>
                        <a:spcAft>
                          <a:spcPts val="300"/>
                        </a:spcAft>
                      </a:pPr>
                      <a:r>
                        <a:rPr lang="en-US" sz="2400" b="0">
                          <a:solidFill>
                            <a:srgbClr val="BE636B"/>
                          </a:solidFill>
                          <a:effectLst/>
                          <a:latin typeface="Bahnschrift" panose="020B0502040204020203" pitchFamily="34" charset="0"/>
                        </a:rPr>
                        <a:t>………………..……..………</a:t>
                      </a:r>
                      <a:endParaRPr lang="en-US" sz="24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150000"/>
                        </a:lnSpc>
                        <a:spcBef>
                          <a:spcPts val="1000"/>
                        </a:spcBef>
                        <a:spcAft>
                          <a:spcPts val="300"/>
                        </a:spcAft>
                      </a:pPr>
                      <a:r>
                        <a:rPr lang="en-US" sz="2400">
                          <a:solidFill>
                            <a:srgbClr val="BE636B"/>
                          </a:solidFill>
                          <a:effectLst/>
                          <a:latin typeface="Bahnschrift" panose="020B0502040204020203" pitchFamily="34" charset="0"/>
                        </a:rPr>
                        <a:t>…………..………</a:t>
                      </a:r>
                      <a:endParaRPr lang="en-US" sz="24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6668212"/>
                  </a:ext>
                </a:extLst>
              </a:tr>
            </a:tbl>
          </a:graphicData>
        </a:graphic>
      </p:graphicFrame>
      <p:sp>
        <p:nvSpPr>
          <p:cNvPr id="25" name="TextBox 14">
            <a:extLst>
              <a:ext uri="{FF2B5EF4-FFF2-40B4-BE49-F238E27FC236}">
                <a16:creationId xmlns:a16="http://schemas.microsoft.com/office/drawing/2014/main" id="{CD9F378E-826B-3E72-2220-0B6AE752D2A3}"/>
              </a:ext>
            </a:extLst>
          </p:cNvPr>
          <p:cNvSpPr txBox="1"/>
          <p:nvPr/>
        </p:nvSpPr>
        <p:spPr>
          <a:xfrm>
            <a:off x="9988083" y="6856763"/>
            <a:ext cx="5384280" cy="1477328"/>
          </a:xfrm>
          <a:prstGeom prst="rect">
            <a:avLst/>
          </a:prstGeom>
        </p:spPr>
        <p:txBody>
          <a:bodyPr wrap="square" lIns="0" tIns="0" rIns="0" bIns="0" rtlCol="0" anchor="t">
            <a:spAutoFit/>
          </a:bodyPr>
          <a:lstStyle/>
          <a:p>
            <a:pPr algn="just"/>
            <a:r>
              <a:rPr lang="vi-VN" sz="3200" spc="-20">
                <a:solidFill>
                  <a:srgbClr val="BE636B"/>
                </a:solidFill>
                <a:latin typeface="Bahnschrift Condensed" panose="020B0502040204020203" pitchFamily="34" charset="0"/>
              </a:rPr>
              <a:t>3. Viết hai số bất kì rồi đố bạn sử dụng máy tính tìm tỉ số phần trăm của hai số đó (</a:t>
            </a:r>
            <a:r>
              <a:rPr lang="en-US" sz="3200" spc="-20">
                <a:solidFill>
                  <a:srgbClr val="BE636B"/>
                </a:solidFill>
                <a:latin typeface="Bahnschrift Condensed" panose="020B0502040204020203" pitchFamily="34" charset="0"/>
              </a:rPr>
              <a:t>lấy đến 4 chữ số ở phần thập phân</a:t>
            </a:r>
            <a:r>
              <a:rPr lang="vi-VN" sz="3200" spc="-20">
                <a:solidFill>
                  <a:srgbClr val="BE636B"/>
                </a:solidFill>
                <a:latin typeface="Bahnschrift Condensed" panose="020B0502040204020203" pitchFamily="34" charset="0"/>
              </a:rPr>
              <a:t>).</a:t>
            </a:r>
            <a:endParaRPr lang="en-US" sz="3200" spc="-20">
              <a:solidFill>
                <a:srgbClr val="BE636B"/>
              </a:solidFill>
              <a:latin typeface="Bahnschrift Condensed" panose="020B0502040204020203" pitchFamily="34" charset="0"/>
            </a:endParaRPr>
          </a:p>
        </p:txBody>
      </p:sp>
      <p:sp>
        <p:nvSpPr>
          <p:cNvPr id="26" name="AutoShape 16">
            <a:extLst>
              <a:ext uri="{FF2B5EF4-FFF2-40B4-BE49-F238E27FC236}">
                <a16:creationId xmlns:a16="http://schemas.microsoft.com/office/drawing/2014/main" id="{0542A17E-70DF-5C25-1383-3E52F0B29189}"/>
              </a:ext>
            </a:extLst>
          </p:cNvPr>
          <p:cNvSpPr/>
          <p:nvPr/>
        </p:nvSpPr>
        <p:spPr>
          <a:xfrm>
            <a:off x="10266746" y="8623458"/>
            <a:ext cx="4680000" cy="0"/>
          </a:xfrm>
          <a:prstGeom prst="line">
            <a:avLst/>
          </a:prstGeom>
          <a:ln w="38100" cap="flat">
            <a:solidFill>
              <a:srgbClr val="F07167"/>
            </a:solidFill>
            <a:prstDash val="sysDot"/>
            <a:headEnd type="none" w="sm" len="sm"/>
            <a:tailEnd type="none" w="sm" len="sm"/>
          </a:ln>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58" name="Group 3"/>
          <p:cNvGrpSpPr/>
          <p:nvPr/>
        </p:nvGrpSpPr>
        <p:grpSpPr>
          <a:xfrm>
            <a:off x="847493" y="808234"/>
            <a:ext cx="16593015" cy="8670532"/>
            <a:chOff x="0" y="0"/>
            <a:chExt cx="4370177" cy="2283597"/>
          </a:xfrm>
        </p:grpSpPr>
        <p:sp>
          <p:nvSpPr>
            <p:cNvPr id="59"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60"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62" name="Freeform 8"/>
          <p:cNvSpPr/>
          <p:nvPr/>
        </p:nvSpPr>
        <p:spPr>
          <a:xfrm rot="1138568">
            <a:off x="15826519" y="7072110"/>
            <a:ext cx="2298175" cy="3148185"/>
          </a:xfrm>
          <a:custGeom>
            <a:avLst/>
            <a:gdLst/>
            <a:ahLst/>
            <a:cxnLst/>
            <a:rect l="l" t="t" r="r" b="b"/>
            <a:pathLst>
              <a:path w="2298175" h="3148185">
                <a:moveTo>
                  <a:pt x="0" y="0"/>
                </a:moveTo>
                <a:lnTo>
                  <a:pt x="2298175" y="0"/>
                </a:lnTo>
                <a:lnTo>
                  <a:pt x="2298175" y="3148185"/>
                </a:lnTo>
                <a:lnTo>
                  <a:pt x="0" y="3148185"/>
                </a:lnTo>
                <a:lnTo>
                  <a:pt x="0" y="0"/>
                </a:lnTo>
                <a:close/>
              </a:path>
            </a:pathLst>
          </a:custGeom>
          <a:blipFill>
            <a:blip r:embed="rId5"/>
            <a:stretch>
              <a:fillRect/>
            </a:stretch>
          </a:blipFill>
        </p:spPr>
        <p:txBody>
          <a:bodyPr/>
          <a:lstStyle/>
          <a:p>
            <a:endParaRPr lang="en-US"/>
          </a:p>
        </p:txBody>
      </p:sp>
      <p:sp>
        <p:nvSpPr>
          <p:cNvPr id="63" name="Freeform 11"/>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6"/>
            <a:stretch>
              <a:fillRect/>
            </a:stretch>
          </a:blipFill>
        </p:spPr>
        <p:txBody>
          <a:bodyPr/>
          <a:lstStyle/>
          <a:p>
            <a:endParaRPr lang="en-US"/>
          </a:p>
        </p:txBody>
      </p:sp>
      <p:sp>
        <p:nvSpPr>
          <p:cNvPr id="64" name="Freeform 12"/>
          <p:cNvSpPr/>
          <p:nvPr/>
        </p:nvSpPr>
        <p:spPr>
          <a:xfrm>
            <a:off x="298479" y="9203266"/>
            <a:ext cx="1979441" cy="469241"/>
          </a:xfrm>
          <a:custGeom>
            <a:avLst/>
            <a:gdLst/>
            <a:ahLst/>
            <a:cxnLst/>
            <a:rect l="l" t="t" r="r" b="b"/>
            <a:pathLst>
              <a:path w="1979441" h="469241">
                <a:moveTo>
                  <a:pt x="0" y="0"/>
                </a:moveTo>
                <a:lnTo>
                  <a:pt x="1979440" y="0"/>
                </a:lnTo>
                <a:lnTo>
                  <a:pt x="1979440" y="469240"/>
                </a:lnTo>
                <a:lnTo>
                  <a:pt x="0" y="469240"/>
                </a:lnTo>
                <a:lnTo>
                  <a:pt x="0" y="0"/>
                </a:lnTo>
                <a:close/>
              </a:path>
            </a:pathLst>
          </a:custGeom>
          <a:blipFill>
            <a:blip r:embed="rId6"/>
            <a:stretch>
              <a:fillRect/>
            </a:stretch>
          </a:blipFill>
        </p:spPr>
        <p:txBody>
          <a:bodyPr/>
          <a:lstStyle/>
          <a:p>
            <a:endParaRPr lang="en-US"/>
          </a:p>
        </p:txBody>
      </p:sp>
      <p:sp>
        <p:nvSpPr>
          <p:cNvPr id="65" name="TextBox 14">
            <a:extLst>
              <a:ext uri="{FF2B5EF4-FFF2-40B4-BE49-F238E27FC236}">
                <a16:creationId xmlns:a16="http://schemas.microsoft.com/office/drawing/2014/main" id="{A4A494D3-DD99-810E-2B29-97C2E91299DB}"/>
              </a:ext>
            </a:extLst>
          </p:cNvPr>
          <p:cNvSpPr txBox="1"/>
          <p:nvPr/>
        </p:nvSpPr>
        <p:spPr>
          <a:xfrm>
            <a:off x="9456106" y="2631425"/>
            <a:ext cx="6269584" cy="1282402"/>
          </a:xfrm>
          <a:prstGeom prst="rect">
            <a:avLst/>
          </a:prstGeom>
        </p:spPr>
        <p:txBody>
          <a:bodyPr wrap="square" lIns="0" tIns="0" rIns="0" bIns="0" rtlCol="0" anchor="t">
            <a:spAutoFit/>
          </a:bodyPr>
          <a:lstStyle>
            <a:defPPr>
              <a:defRPr lang="en-US"/>
            </a:defPPr>
            <a:lvl1pPr algn="ctr">
              <a:lnSpc>
                <a:spcPts val="5021"/>
              </a:lnSpc>
              <a:defRPr sz="4565">
                <a:solidFill>
                  <a:srgbClr val="BE636B"/>
                </a:solidFill>
                <a:latin typeface="Bahnschrift Condensed" panose="020B0502040204020203" pitchFamily="34" charset="0"/>
              </a:defRPr>
            </a:lvl1pPr>
          </a:lstStyle>
          <a:p>
            <a:r>
              <a:rPr lang="vi-VN"/>
              <a:t>1. Sử dụng máy tính cầm tay thực hiện các phép tính sau:</a:t>
            </a:r>
            <a:endParaRPr lang="en-US"/>
          </a:p>
        </p:txBody>
      </p:sp>
      <p:sp>
        <p:nvSpPr>
          <p:cNvPr id="66" name="TextBox 9">
            <a:extLst>
              <a:ext uri="{FF2B5EF4-FFF2-40B4-BE49-F238E27FC236}">
                <a16:creationId xmlns:a16="http://schemas.microsoft.com/office/drawing/2014/main" id="{64916133-B127-271A-3E18-3767E94B5A18}"/>
              </a:ext>
            </a:extLst>
          </p:cNvPr>
          <p:cNvSpPr txBox="1"/>
          <p:nvPr/>
        </p:nvSpPr>
        <p:spPr>
          <a:xfrm>
            <a:off x="10210800" y="5195387"/>
            <a:ext cx="3505200"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297 + 989 =</a:t>
            </a:r>
          </a:p>
        </p:txBody>
      </p:sp>
      <p:sp>
        <p:nvSpPr>
          <p:cNvPr id="83" name="TextBox 9">
            <a:extLst>
              <a:ext uri="{FF2B5EF4-FFF2-40B4-BE49-F238E27FC236}">
                <a16:creationId xmlns:a16="http://schemas.microsoft.com/office/drawing/2014/main" id="{2354B8F3-6751-49EC-CAF3-2E41707EB9CE}"/>
              </a:ext>
            </a:extLst>
          </p:cNvPr>
          <p:cNvSpPr txBox="1"/>
          <p:nvPr/>
        </p:nvSpPr>
        <p:spPr>
          <a:xfrm>
            <a:off x="13322979" y="5139836"/>
            <a:ext cx="1611640"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1 286</a:t>
            </a:r>
          </a:p>
        </p:txBody>
      </p:sp>
      <p:sp>
        <p:nvSpPr>
          <p:cNvPr id="84" name="TextBox 14">
            <a:extLst>
              <a:ext uri="{FF2B5EF4-FFF2-40B4-BE49-F238E27FC236}">
                <a16:creationId xmlns:a16="http://schemas.microsoft.com/office/drawing/2014/main" id="{2D0D6160-1B4B-5972-C9BB-0EE287A98626}"/>
              </a:ext>
            </a:extLst>
          </p:cNvPr>
          <p:cNvSpPr txBox="1"/>
          <p:nvPr/>
        </p:nvSpPr>
        <p:spPr>
          <a:xfrm>
            <a:off x="11790694" y="7264321"/>
            <a:ext cx="1925306" cy="702500"/>
          </a:xfrm>
          <a:prstGeom prst="rect">
            <a:avLst/>
          </a:prstGeom>
          <a:solidFill>
            <a:srgbClr val="FDD07E"/>
          </a:solidFill>
        </p:spPr>
        <p:txBody>
          <a:bodyPr wrap="square" lIns="0" tIns="0" rIns="0" bIns="0" rtlCol="0" anchor="t">
            <a:spAutoFit/>
          </a:bodyPr>
          <a:lstStyle>
            <a:defPPr>
              <a:defRPr lang="en-US"/>
            </a:defPPr>
            <a:lvl1pPr algn="ctr">
              <a:lnSpc>
                <a:spcPts val="5021"/>
              </a:lnSpc>
              <a:defRPr sz="4565">
                <a:solidFill>
                  <a:srgbClr val="BE636B"/>
                </a:solidFill>
                <a:latin typeface="Bahnschrift Condensed" panose="020B0502040204020203" pitchFamily="34" charset="0"/>
              </a:defRPr>
            </a:lvl1pPr>
          </a:lstStyle>
          <a:p>
            <a:pPr>
              <a:lnSpc>
                <a:spcPct val="100000"/>
              </a:lnSpc>
            </a:pPr>
            <a:r>
              <a:rPr lang="en-US" b="1"/>
              <a:t>ĐÁP ÁN</a:t>
            </a:r>
          </a:p>
        </p:txBody>
      </p:sp>
      <p:pic>
        <p:nvPicPr>
          <p:cNvPr id="87" name="Picture 86">
            <a:extLst>
              <a:ext uri="{FF2B5EF4-FFF2-40B4-BE49-F238E27FC236}">
                <a16:creationId xmlns:a16="http://schemas.microsoft.com/office/drawing/2014/main" id="{391D45CA-EC53-F452-BE7D-F43928245899}"/>
              </a:ext>
            </a:extLst>
          </p:cNvPr>
          <p:cNvPicPr>
            <a:picLocks noChangeAspect="1"/>
          </p:cNvPicPr>
          <p:nvPr/>
        </p:nvPicPr>
        <p:blipFill rotWithShape="1">
          <a:blip r:embed="rId7"/>
          <a:srcRect l="5746" r="4832" b="2035"/>
          <a:stretch/>
        </p:blipFill>
        <p:spPr>
          <a:xfrm>
            <a:off x="2744977" y="1211414"/>
            <a:ext cx="4517304" cy="7832659"/>
          </a:xfrm>
          <a:prstGeom prst="roundRect">
            <a:avLst>
              <a:gd name="adj" fmla="val 6996"/>
            </a:avLst>
          </a:prstGeom>
        </p:spPr>
      </p:pic>
      <p:pic>
        <p:nvPicPr>
          <p:cNvPr id="88" name="Picture 87">
            <a:extLst>
              <a:ext uri="{FF2B5EF4-FFF2-40B4-BE49-F238E27FC236}">
                <a16:creationId xmlns:a16="http://schemas.microsoft.com/office/drawing/2014/main" id="{6926E6BA-5DC8-07E1-F812-83347C9B495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4146550" y="7552458"/>
            <a:ext cx="1001705" cy="978175"/>
          </a:xfrm>
          <a:prstGeom prst="rect">
            <a:avLst/>
          </a:prstGeom>
        </p:spPr>
      </p:pic>
      <p:sp>
        <p:nvSpPr>
          <p:cNvPr id="89" name="TextBox 9">
            <a:extLst>
              <a:ext uri="{FF2B5EF4-FFF2-40B4-BE49-F238E27FC236}">
                <a16:creationId xmlns:a16="http://schemas.microsoft.com/office/drawing/2014/main" id="{572C48EE-41C3-DC78-986D-6C21FEDF0F56}"/>
              </a:ext>
            </a:extLst>
          </p:cNvPr>
          <p:cNvSpPr txBox="1"/>
          <p:nvPr/>
        </p:nvSpPr>
        <p:spPr>
          <a:xfrm>
            <a:off x="6019800" y="3014358"/>
            <a:ext cx="685800"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2</a:t>
            </a:r>
          </a:p>
        </p:txBody>
      </p:sp>
      <p:pic>
        <p:nvPicPr>
          <p:cNvPr id="90" name="Picture 89">
            <a:extLst>
              <a:ext uri="{FF2B5EF4-FFF2-40B4-BE49-F238E27FC236}">
                <a16:creationId xmlns:a16="http://schemas.microsoft.com/office/drawing/2014/main" id="{566D8E6A-75EC-1D3A-B0A8-0D598175D7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5221982" y="6147091"/>
            <a:ext cx="1001705" cy="978175"/>
          </a:xfrm>
          <a:prstGeom prst="rect">
            <a:avLst/>
          </a:prstGeom>
        </p:spPr>
      </p:pic>
      <p:sp>
        <p:nvSpPr>
          <p:cNvPr id="91" name="TextBox 9">
            <a:extLst>
              <a:ext uri="{FF2B5EF4-FFF2-40B4-BE49-F238E27FC236}">
                <a16:creationId xmlns:a16="http://schemas.microsoft.com/office/drawing/2014/main" id="{E2331827-C1CB-FF05-4FB3-89EA0C4D9373}"/>
              </a:ext>
            </a:extLst>
          </p:cNvPr>
          <p:cNvSpPr txBox="1"/>
          <p:nvPr/>
        </p:nvSpPr>
        <p:spPr>
          <a:xfrm>
            <a:off x="5846972" y="3021551"/>
            <a:ext cx="685800"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29</a:t>
            </a:r>
          </a:p>
        </p:txBody>
      </p:sp>
      <p:pic>
        <p:nvPicPr>
          <p:cNvPr id="92" name="Picture 91">
            <a:extLst>
              <a:ext uri="{FF2B5EF4-FFF2-40B4-BE49-F238E27FC236}">
                <a16:creationId xmlns:a16="http://schemas.microsoft.com/office/drawing/2014/main" id="{59AFAE9B-8A8F-3F7E-F244-AA525B5FD4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3299390" y="6115920"/>
            <a:ext cx="1001705" cy="978175"/>
          </a:xfrm>
          <a:prstGeom prst="rect">
            <a:avLst/>
          </a:prstGeom>
        </p:spPr>
      </p:pic>
      <p:sp>
        <p:nvSpPr>
          <p:cNvPr id="93" name="TextBox 9">
            <a:extLst>
              <a:ext uri="{FF2B5EF4-FFF2-40B4-BE49-F238E27FC236}">
                <a16:creationId xmlns:a16="http://schemas.microsoft.com/office/drawing/2014/main" id="{BF884E80-44EA-8A1E-1643-B73ADEE4118E}"/>
              </a:ext>
            </a:extLst>
          </p:cNvPr>
          <p:cNvSpPr txBox="1"/>
          <p:nvPr/>
        </p:nvSpPr>
        <p:spPr>
          <a:xfrm>
            <a:off x="5555698" y="3023472"/>
            <a:ext cx="978833"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297</a:t>
            </a:r>
          </a:p>
        </p:txBody>
      </p:sp>
      <p:pic>
        <p:nvPicPr>
          <p:cNvPr id="94" name="Picture 93">
            <a:extLst>
              <a:ext uri="{FF2B5EF4-FFF2-40B4-BE49-F238E27FC236}">
                <a16:creationId xmlns:a16="http://schemas.microsoft.com/office/drawing/2014/main" id="{90B171EE-9CDF-BFA1-E645-F5596AD1282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6158814" y="7794279"/>
            <a:ext cx="1001705" cy="978175"/>
          </a:xfrm>
          <a:prstGeom prst="rect">
            <a:avLst/>
          </a:prstGeom>
        </p:spPr>
      </p:pic>
      <p:sp>
        <p:nvSpPr>
          <p:cNvPr id="95" name="TextBox 9">
            <a:extLst>
              <a:ext uri="{FF2B5EF4-FFF2-40B4-BE49-F238E27FC236}">
                <a16:creationId xmlns:a16="http://schemas.microsoft.com/office/drawing/2014/main" id="{1B403C35-1777-E00C-477D-0149C5760DFF}"/>
              </a:ext>
            </a:extLst>
          </p:cNvPr>
          <p:cNvSpPr txBox="1"/>
          <p:nvPr/>
        </p:nvSpPr>
        <p:spPr>
          <a:xfrm>
            <a:off x="5003629" y="2990497"/>
            <a:ext cx="1496062"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297 + </a:t>
            </a:r>
          </a:p>
        </p:txBody>
      </p:sp>
      <p:pic>
        <p:nvPicPr>
          <p:cNvPr id="96" name="Picture 95">
            <a:extLst>
              <a:ext uri="{FF2B5EF4-FFF2-40B4-BE49-F238E27FC236}">
                <a16:creationId xmlns:a16="http://schemas.microsoft.com/office/drawing/2014/main" id="{1FC16CA9-77CA-74D5-A882-BBFAAF9FF5D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5221981" y="6142296"/>
            <a:ext cx="1001705" cy="978175"/>
          </a:xfrm>
          <a:prstGeom prst="rect">
            <a:avLst/>
          </a:prstGeom>
        </p:spPr>
      </p:pic>
      <p:sp>
        <p:nvSpPr>
          <p:cNvPr id="97" name="TextBox 9">
            <a:extLst>
              <a:ext uri="{FF2B5EF4-FFF2-40B4-BE49-F238E27FC236}">
                <a16:creationId xmlns:a16="http://schemas.microsoft.com/office/drawing/2014/main" id="{4E7E8E87-D6E0-8D25-6B47-88B4F64C7134}"/>
              </a:ext>
            </a:extLst>
          </p:cNvPr>
          <p:cNvSpPr txBox="1"/>
          <p:nvPr/>
        </p:nvSpPr>
        <p:spPr>
          <a:xfrm>
            <a:off x="4678927" y="2990497"/>
            <a:ext cx="1901139"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297 + 9 </a:t>
            </a:r>
          </a:p>
        </p:txBody>
      </p:sp>
      <p:pic>
        <p:nvPicPr>
          <p:cNvPr id="98" name="Picture 97">
            <a:extLst>
              <a:ext uri="{FF2B5EF4-FFF2-40B4-BE49-F238E27FC236}">
                <a16:creationId xmlns:a16="http://schemas.microsoft.com/office/drawing/2014/main" id="{714D0129-C3A2-9BD0-385A-8710E30315F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4177919" y="6130819"/>
            <a:ext cx="1001705" cy="978175"/>
          </a:xfrm>
          <a:prstGeom prst="rect">
            <a:avLst/>
          </a:prstGeom>
        </p:spPr>
      </p:pic>
      <p:sp>
        <p:nvSpPr>
          <p:cNvPr id="99" name="TextBox 9">
            <a:extLst>
              <a:ext uri="{FF2B5EF4-FFF2-40B4-BE49-F238E27FC236}">
                <a16:creationId xmlns:a16="http://schemas.microsoft.com/office/drawing/2014/main" id="{FD51C738-C8D5-5F7E-4787-C107D336740A}"/>
              </a:ext>
            </a:extLst>
          </p:cNvPr>
          <p:cNvSpPr txBox="1"/>
          <p:nvPr/>
        </p:nvSpPr>
        <p:spPr>
          <a:xfrm>
            <a:off x="4333877" y="2961446"/>
            <a:ext cx="2166693"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297 + 98 </a:t>
            </a:r>
          </a:p>
        </p:txBody>
      </p:sp>
      <p:pic>
        <p:nvPicPr>
          <p:cNvPr id="100" name="Picture 99">
            <a:extLst>
              <a:ext uri="{FF2B5EF4-FFF2-40B4-BE49-F238E27FC236}">
                <a16:creationId xmlns:a16="http://schemas.microsoft.com/office/drawing/2014/main" id="{21201743-45A5-921A-CA35-7F570FF343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5211810" y="6162693"/>
            <a:ext cx="1001705" cy="978175"/>
          </a:xfrm>
          <a:prstGeom prst="rect">
            <a:avLst/>
          </a:prstGeom>
        </p:spPr>
      </p:pic>
      <p:sp>
        <p:nvSpPr>
          <p:cNvPr id="101" name="TextBox 9">
            <a:extLst>
              <a:ext uri="{FF2B5EF4-FFF2-40B4-BE49-F238E27FC236}">
                <a16:creationId xmlns:a16="http://schemas.microsoft.com/office/drawing/2014/main" id="{D4801D43-8E83-51C1-FADB-608D18925A37}"/>
              </a:ext>
            </a:extLst>
          </p:cNvPr>
          <p:cNvSpPr txBox="1"/>
          <p:nvPr/>
        </p:nvSpPr>
        <p:spPr>
          <a:xfrm>
            <a:off x="4070391" y="2975972"/>
            <a:ext cx="2462381"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297 + 989 </a:t>
            </a:r>
          </a:p>
        </p:txBody>
      </p:sp>
      <p:pic>
        <p:nvPicPr>
          <p:cNvPr id="102" name="Picture 101">
            <a:extLst>
              <a:ext uri="{FF2B5EF4-FFF2-40B4-BE49-F238E27FC236}">
                <a16:creationId xmlns:a16="http://schemas.microsoft.com/office/drawing/2014/main" id="{A40B6B27-6C91-AB20-6DEF-9A64E2A42C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5211809" y="8269859"/>
            <a:ext cx="1001705" cy="978175"/>
          </a:xfrm>
          <a:prstGeom prst="rect">
            <a:avLst/>
          </a:prstGeom>
        </p:spPr>
      </p:pic>
      <p:sp>
        <p:nvSpPr>
          <p:cNvPr id="103" name="TextBox 9">
            <a:extLst>
              <a:ext uri="{FF2B5EF4-FFF2-40B4-BE49-F238E27FC236}">
                <a16:creationId xmlns:a16="http://schemas.microsoft.com/office/drawing/2014/main" id="{B0979950-D786-6FD1-D81C-2319CCEFF68D}"/>
              </a:ext>
            </a:extLst>
          </p:cNvPr>
          <p:cNvSpPr txBox="1"/>
          <p:nvPr/>
        </p:nvSpPr>
        <p:spPr>
          <a:xfrm>
            <a:off x="5111477" y="2990497"/>
            <a:ext cx="1611640"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1286</a:t>
            </a:r>
          </a:p>
        </p:txBody>
      </p:sp>
    </p:spTree>
    <p:extLst>
      <p:ext uri="{BB962C8B-B14F-4D97-AF65-F5344CB8AC3E}">
        <p14:creationId xmlns:p14="http://schemas.microsoft.com/office/powerpoint/2010/main" val="3787245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1000"/>
                                        <p:tgtEl>
                                          <p:spTgt spid="88"/>
                                        </p:tgtEl>
                                      </p:cBhvr>
                                    </p:animEffect>
                                    <p:anim calcmode="lin" valueType="num">
                                      <p:cBhvr>
                                        <p:cTn id="13" dur="1000" fill="hold"/>
                                        <p:tgtEl>
                                          <p:spTgt spid="88"/>
                                        </p:tgtEl>
                                        <p:attrNameLst>
                                          <p:attrName>ppt_x</p:attrName>
                                        </p:attrNameLst>
                                      </p:cBhvr>
                                      <p:tavLst>
                                        <p:tav tm="0">
                                          <p:val>
                                            <p:strVal val="#ppt_x"/>
                                          </p:val>
                                        </p:tav>
                                        <p:tav tm="100000">
                                          <p:val>
                                            <p:strVal val="#ppt_x"/>
                                          </p:val>
                                        </p:tav>
                                      </p:tavLst>
                                    </p:anim>
                                    <p:anim calcmode="lin" valueType="num">
                                      <p:cBhvr>
                                        <p:cTn id="14" dur="1000" fill="hold"/>
                                        <p:tgtEl>
                                          <p:spTgt spid="88"/>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6" presetClass="emph" presetSubtype="0" fill="hold" nodeType="afterEffect">
                                  <p:stCondLst>
                                    <p:cond delay="0"/>
                                  </p:stCondLst>
                                  <p:childTnLst>
                                    <p:animEffect transition="out" filter="fade">
                                      <p:cBhvr>
                                        <p:cTn id="17" dur="500" tmFilter="0, 0; .2, .5; .8, .5; 1, 0"/>
                                        <p:tgtEl>
                                          <p:spTgt spid="88"/>
                                        </p:tgtEl>
                                      </p:cBhvr>
                                    </p:animEffect>
                                    <p:animScale>
                                      <p:cBhvr>
                                        <p:cTn id="18" dur="250" autoRev="1" fill="hold"/>
                                        <p:tgtEl>
                                          <p:spTgt spid="88"/>
                                        </p:tgtEl>
                                      </p:cBhvr>
                                      <p:by x="105000" y="105000"/>
                                    </p:animScale>
                                  </p:childTnLst>
                                </p:cTn>
                              </p:par>
                              <p:par>
                                <p:cTn id="19" presetID="10"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animEffect transition="in" filter="fade">
                                      <p:cBhvr>
                                        <p:cTn id="21" dur="500"/>
                                        <p:tgtEl>
                                          <p:spTgt spid="89"/>
                                        </p:tgtEl>
                                      </p:cBhvr>
                                    </p:animEffect>
                                  </p:childTnLst>
                                </p:cTn>
                              </p:par>
                            </p:childTnLst>
                          </p:cTn>
                        </p:par>
                        <p:par>
                          <p:cTn id="22" fill="hold">
                            <p:stCondLst>
                              <p:cond delay="1500"/>
                            </p:stCondLst>
                            <p:childTnLst>
                              <p:par>
                                <p:cTn id="23" presetID="1" presetClass="exit" presetSubtype="0" fill="hold" nodeType="afterEffect">
                                  <p:stCondLst>
                                    <p:cond delay="5000"/>
                                  </p:stCondLst>
                                  <p:childTnLst>
                                    <p:set>
                                      <p:cBhvr>
                                        <p:cTn id="24" dur="1" fill="hold">
                                          <p:stCondLst>
                                            <p:cond delay="0"/>
                                          </p:stCondLst>
                                        </p:cTn>
                                        <p:tgtEl>
                                          <p:spTgt spid="8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1000"/>
                                        <p:tgtEl>
                                          <p:spTgt spid="90"/>
                                        </p:tgtEl>
                                      </p:cBhvr>
                                    </p:animEffect>
                                    <p:anim calcmode="lin" valueType="num">
                                      <p:cBhvr>
                                        <p:cTn id="30" dur="1000" fill="hold"/>
                                        <p:tgtEl>
                                          <p:spTgt spid="90"/>
                                        </p:tgtEl>
                                        <p:attrNameLst>
                                          <p:attrName>ppt_x</p:attrName>
                                        </p:attrNameLst>
                                      </p:cBhvr>
                                      <p:tavLst>
                                        <p:tav tm="0">
                                          <p:val>
                                            <p:strVal val="#ppt_x"/>
                                          </p:val>
                                        </p:tav>
                                        <p:tav tm="100000">
                                          <p:val>
                                            <p:strVal val="#ppt_x"/>
                                          </p:val>
                                        </p:tav>
                                      </p:tavLst>
                                    </p:anim>
                                    <p:anim calcmode="lin" valueType="num">
                                      <p:cBhvr>
                                        <p:cTn id="31" dur="1000" fill="hold"/>
                                        <p:tgtEl>
                                          <p:spTgt spid="90"/>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6" presetClass="emph" presetSubtype="0" fill="hold" nodeType="afterEffect">
                                  <p:stCondLst>
                                    <p:cond delay="0"/>
                                  </p:stCondLst>
                                  <p:childTnLst>
                                    <p:animEffect transition="out" filter="fade">
                                      <p:cBhvr>
                                        <p:cTn id="34" dur="500" tmFilter="0, 0; .2, .5; .8, .5; 1, 0"/>
                                        <p:tgtEl>
                                          <p:spTgt spid="90"/>
                                        </p:tgtEl>
                                      </p:cBhvr>
                                    </p:animEffect>
                                    <p:animScale>
                                      <p:cBhvr>
                                        <p:cTn id="35" dur="250" autoRev="1" fill="hold"/>
                                        <p:tgtEl>
                                          <p:spTgt spid="90"/>
                                        </p:tgtEl>
                                      </p:cBhvr>
                                      <p:by x="105000" y="105000"/>
                                    </p:animScale>
                                  </p:childTnLst>
                                </p:cTn>
                              </p:par>
                              <p:par>
                                <p:cTn id="36" presetID="1" presetClass="exit" presetSubtype="0" fill="hold" grpId="1" nodeType="withEffect">
                                  <p:stCondLst>
                                    <p:cond delay="0"/>
                                  </p:stCondLst>
                                  <p:childTnLst>
                                    <p:set>
                                      <p:cBhvr>
                                        <p:cTn id="37" dur="1" fill="hold">
                                          <p:stCondLst>
                                            <p:cond delay="0"/>
                                          </p:stCondLst>
                                        </p:cTn>
                                        <p:tgtEl>
                                          <p:spTgt spid="89"/>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fade">
                                      <p:cBhvr>
                                        <p:cTn id="40" dur="500"/>
                                        <p:tgtEl>
                                          <p:spTgt spid="91"/>
                                        </p:tgtEl>
                                      </p:cBhvr>
                                    </p:animEffect>
                                  </p:childTnLst>
                                </p:cTn>
                              </p:par>
                            </p:childTnLst>
                          </p:cTn>
                        </p:par>
                        <p:par>
                          <p:cTn id="41" fill="hold">
                            <p:stCondLst>
                              <p:cond delay="1500"/>
                            </p:stCondLst>
                            <p:childTnLst>
                              <p:par>
                                <p:cTn id="42" presetID="1" presetClass="exit" presetSubtype="0" fill="hold" nodeType="afterEffect">
                                  <p:stCondLst>
                                    <p:cond delay="5000"/>
                                  </p:stCondLst>
                                  <p:childTnLst>
                                    <p:set>
                                      <p:cBhvr>
                                        <p:cTn id="43" dur="1" fill="hold">
                                          <p:stCondLst>
                                            <p:cond delay="0"/>
                                          </p:stCondLst>
                                        </p:cTn>
                                        <p:tgtEl>
                                          <p:spTgt spid="9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92"/>
                                        </p:tgtEl>
                                        <p:attrNameLst>
                                          <p:attrName>style.visibility</p:attrName>
                                        </p:attrNameLst>
                                      </p:cBhvr>
                                      <p:to>
                                        <p:strVal val="visible"/>
                                      </p:to>
                                    </p:set>
                                    <p:animEffect transition="in" filter="fade">
                                      <p:cBhvr>
                                        <p:cTn id="48" dur="1000"/>
                                        <p:tgtEl>
                                          <p:spTgt spid="92"/>
                                        </p:tgtEl>
                                      </p:cBhvr>
                                    </p:animEffect>
                                    <p:anim calcmode="lin" valueType="num">
                                      <p:cBhvr>
                                        <p:cTn id="49" dur="1000" fill="hold"/>
                                        <p:tgtEl>
                                          <p:spTgt spid="92"/>
                                        </p:tgtEl>
                                        <p:attrNameLst>
                                          <p:attrName>ppt_x</p:attrName>
                                        </p:attrNameLst>
                                      </p:cBhvr>
                                      <p:tavLst>
                                        <p:tav tm="0">
                                          <p:val>
                                            <p:strVal val="#ppt_x"/>
                                          </p:val>
                                        </p:tav>
                                        <p:tav tm="100000">
                                          <p:val>
                                            <p:strVal val="#ppt_x"/>
                                          </p:val>
                                        </p:tav>
                                      </p:tavLst>
                                    </p:anim>
                                    <p:anim calcmode="lin" valueType="num">
                                      <p:cBhvr>
                                        <p:cTn id="50" dur="1000" fill="hold"/>
                                        <p:tgtEl>
                                          <p:spTgt spid="92"/>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26" presetClass="emph" presetSubtype="0" fill="hold" nodeType="afterEffect">
                                  <p:stCondLst>
                                    <p:cond delay="0"/>
                                  </p:stCondLst>
                                  <p:childTnLst>
                                    <p:animEffect transition="out" filter="fade">
                                      <p:cBhvr>
                                        <p:cTn id="53" dur="500" tmFilter="0, 0; .2, .5; .8, .5; 1, 0"/>
                                        <p:tgtEl>
                                          <p:spTgt spid="92"/>
                                        </p:tgtEl>
                                      </p:cBhvr>
                                    </p:animEffect>
                                    <p:animScale>
                                      <p:cBhvr>
                                        <p:cTn id="54" dur="250" autoRev="1" fill="hold"/>
                                        <p:tgtEl>
                                          <p:spTgt spid="92"/>
                                        </p:tgtEl>
                                      </p:cBhvr>
                                      <p:by x="105000" y="105000"/>
                                    </p:animScale>
                                  </p:childTnLst>
                                </p:cTn>
                              </p:par>
                              <p:par>
                                <p:cTn id="55" presetID="1" presetClass="exit" presetSubtype="0" fill="hold" grpId="1" nodeType="withEffect">
                                  <p:stCondLst>
                                    <p:cond delay="0"/>
                                  </p:stCondLst>
                                  <p:childTnLst>
                                    <p:set>
                                      <p:cBhvr>
                                        <p:cTn id="56" dur="1" fill="hold">
                                          <p:stCondLst>
                                            <p:cond delay="0"/>
                                          </p:stCondLst>
                                        </p:cTn>
                                        <p:tgtEl>
                                          <p:spTgt spid="91"/>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fade">
                                      <p:cBhvr>
                                        <p:cTn id="59" dur="500"/>
                                        <p:tgtEl>
                                          <p:spTgt spid="93"/>
                                        </p:tgtEl>
                                      </p:cBhvr>
                                    </p:animEffect>
                                  </p:childTnLst>
                                </p:cTn>
                              </p:par>
                            </p:childTnLst>
                          </p:cTn>
                        </p:par>
                        <p:par>
                          <p:cTn id="60" fill="hold">
                            <p:stCondLst>
                              <p:cond delay="1500"/>
                            </p:stCondLst>
                            <p:childTnLst>
                              <p:par>
                                <p:cTn id="61" presetID="1" presetClass="exit" presetSubtype="0" fill="hold" nodeType="afterEffect">
                                  <p:stCondLst>
                                    <p:cond delay="5000"/>
                                  </p:stCondLst>
                                  <p:childTnLst>
                                    <p:set>
                                      <p:cBhvr>
                                        <p:cTn id="62" dur="1" fill="hold">
                                          <p:stCondLst>
                                            <p:cond delay="0"/>
                                          </p:stCondLst>
                                        </p:cTn>
                                        <p:tgtEl>
                                          <p:spTgt spid="9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1000"/>
                                        <p:tgtEl>
                                          <p:spTgt spid="94"/>
                                        </p:tgtEl>
                                      </p:cBhvr>
                                    </p:animEffect>
                                    <p:anim calcmode="lin" valueType="num">
                                      <p:cBhvr>
                                        <p:cTn id="68" dur="1000" fill="hold"/>
                                        <p:tgtEl>
                                          <p:spTgt spid="94"/>
                                        </p:tgtEl>
                                        <p:attrNameLst>
                                          <p:attrName>ppt_x</p:attrName>
                                        </p:attrNameLst>
                                      </p:cBhvr>
                                      <p:tavLst>
                                        <p:tav tm="0">
                                          <p:val>
                                            <p:strVal val="#ppt_x"/>
                                          </p:val>
                                        </p:tav>
                                        <p:tav tm="100000">
                                          <p:val>
                                            <p:strVal val="#ppt_x"/>
                                          </p:val>
                                        </p:tav>
                                      </p:tavLst>
                                    </p:anim>
                                    <p:anim calcmode="lin" valueType="num">
                                      <p:cBhvr>
                                        <p:cTn id="69" dur="1000" fill="hold"/>
                                        <p:tgtEl>
                                          <p:spTgt spid="94"/>
                                        </p:tgtEl>
                                        <p:attrNameLst>
                                          <p:attrName>ppt_y</p:attrName>
                                        </p:attrNameLst>
                                      </p:cBhvr>
                                      <p:tavLst>
                                        <p:tav tm="0">
                                          <p:val>
                                            <p:strVal val="#ppt_y+.1"/>
                                          </p:val>
                                        </p:tav>
                                        <p:tav tm="100000">
                                          <p:val>
                                            <p:strVal val="#ppt_y"/>
                                          </p:val>
                                        </p:tav>
                                      </p:tavLst>
                                    </p:anim>
                                  </p:childTnLst>
                                </p:cTn>
                              </p:par>
                            </p:childTnLst>
                          </p:cTn>
                        </p:par>
                        <p:par>
                          <p:cTn id="70" fill="hold">
                            <p:stCondLst>
                              <p:cond delay="1000"/>
                            </p:stCondLst>
                            <p:childTnLst>
                              <p:par>
                                <p:cTn id="71" presetID="26" presetClass="emph" presetSubtype="0" fill="hold" nodeType="afterEffect">
                                  <p:stCondLst>
                                    <p:cond delay="0"/>
                                  </p:stCondLst>
                                  <p:childTnLst>
                                    <p:animEffect transition="out" filter="fade">
                                      <p:cBhvr>
                                        <p:cTn id="72" dur="500" tmFilter="0, 0; .2, .5; .8, .5; 1, 0"/>
                                        <p:tgtEl>
                                          <p:spTgt spid="94"/>
                                        </p:tgtEl>
                                      </p:cBhvr>
                                    </p:animEffect>
                                    <p:animScale>
                                      <p:cBhvr>
                                        <p:cTn id="73" dur="250" autoRev="1" fill="hold"/>
                                        <p:tgtEl>
                                          <p:spTgt spid="94"/>
                                        </p:tgtEl>
                                      </p:cBhvr>
                                      <p:by x="105000" y="105000"/>
                                    </p:animScale>
                                  </p:childTnLst>
                                </p:cTn>
                              </p:par>
                              <p:par>
                                <p:cTn id="74" presetID="1" presetClass="exit" presetSubtype="0" fill="hold" grpId="1" nodeType="withEffect">
                                  <p:stCondLst>
                                    <p:cond delay="0"/>
                                  </p:stCondLst>
                                  <p:childTnLst>
                                    <p:set>
                                      <p:cBhvr>
                                        <p:cTn id="75" dur="1" fill="hold">
                                          <p:stCondLst>
                                            <p:cond delay="0"/>
                                          </p:stCondLst>
                                        </p:cTn>
                                        <p:tgtEl>
                                          <p:spTgt spid="93"/>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95"/>
                                        </p:tgtEl>
                                        <p:attrNameLst>
                                          <p:attrName>style.visibility</p:attrName>
                                        </p:attrNameLst>
                                      </p:cBhvr>
                                      <p:to>
                                        <p:strVal val="visible"/>
                                      </p:to>
                                    </p:set>
                                    <p:animEffect transition="in" filter="fade">
                                      <p:cBhvr>
                                        <p:cTn id="78" dur="500"/>
                                        <p:tgtEl>
                                          <p:spTgt spid="95"/>
                                        </p:tgtEl>
                                      </p:cBhvr>
                                    </p:animEffect>
                                  </p:childTnLst>
                                </p:cTn>
                              </p:par>
                            </p:childTnLst>
                          </p:cTn>
                        </p:par>
                        <p:par>
                          <p:cTn id="79" fill="hold">
                            <p:stCondLst>
                              <p:cond delay="1500"/>
                            </p:stCondLst>
                            <p:childTnLst>
                              <p:par>
                                <p:cTn id="80" presetID="1" presetClass="exit" presetSubtype="0" fill="hold" nodeType="afterEffect">
                                  <p:stCondLst>
                                    <p:cond delay="5000"/>
                                  </p:stCondLst>
                                  <p:childTnLst>
                                    <p:set>
                                      <p:cBhvr>
                                        <p:cTn id="81" dur="1" fill="hold">
                                          <p:stCondLst>
                                            <p:cond delay="0"/>
                                          </p:stCondLst>
                                        </p:cTn>
                                        <p:tgtEl>
                                          <p:spTgt spid="94"/>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1000"/>
                                        <p:tgtEl>
                                          <p:spTgt spid="96"/>
                                        </p:tgtEl>
                                      </p:cBhvr>
                                    </p:animEffect>
                                    <p:anim calcmode="lin" valueType="num">
                                      <p:cBhvr>
                                        <p:cTn id="87" dur="1000" fill="hold"/>
                                        <p:tgtEl>
                                          <p:spTgt spid="96"/>
                                        </p:tgtEl>
                                        <p:attrNameLst>
                                          <p:attrName>ppt_x</p:attrName>
                                        </p:attrNameLst>
                                      </p:cBhvr>
                                      <p:tavLst>
                                        <p:tav tm="0">
                                          <p:val>
                                            <p:strVal val="#ppt_x"/>
                                          </p:val>
                                        </p:tav>
                                        <p:tav tm="100000">
                                          <p:val>
                                            <p:strVal val="#ppt_x"/>
                                          </p:val>
                                        </p:tav>
                                      </p:tavLst>
                                    </p:anim>
                                    <p:anim calcmode="lin" valueType="num">
                                      <p:cBhvr>
                                        <p:cTn id="88" dur="1000" fill="hold"/>
                                        <p:tgtEl>
                                          <p:spTgt spid="96"/>
                                        </p:tgtEl>
                                        <p:attrNameLst>
                                          <p:attrName>ppt_y</p:attrName>
                                        </p:attrNameLst>
                                      </p:cBhvr>
                                      <p:tavLst>
                                        <p:tav tm="0">
                                          <p:val>
                                            <p:strVal val="#ppt_y+.1"/>
                                          </p:val>
                                        </p:tav>
                                        <p:tav tm="100000">
                                          <p:val>
                                            <p:strVal val="#ppt_y"/>
                                          </p:val>
                                        </p:tav>
                                      </p:tavLst>
                                    </p:anim>
                                  </p:childTnLst>
                                </p:cTn>
                              </p:par>
                            </p:childTnLst>
                          </p:cTn>
                        </p:par>
                        <p:par>
                          <p:cTn id="89" fill="hold">
                            <p:stCondLst>
                              <p:cond delay="1000"/>
                            </p:stCondLst>
                            <p:childTnLst>
                              <p:par>
                                <p:cTn id="90" presetID="26" presetClass="emph" presetSubtype="0" fill="hold" nodeType="afterEffect">
                                  <p:stCondLst>
                                    <p:cond delay="0"/>
                                  </p:stCondLst>
                                  <p:childTnLst>
                                    <p:animEffect transition="out" filter="fade">
                                      <p:cBhvr>
                                        <p:cTn id="91" dur="500" tmFilter="0, 0; .2, .5; .8, .5; 1, 0"/>
                                        <p:tgtEl>
                                          <p:spTgt spid="96"/>
                                        </p:tgtEl>
                                      </p:cBhvr>
                                    </p:animEffect>
                                    <p:animScale>
                                      <p:cBhvr>
                                        <p:cTn id="92" dur="250" autoRev="1" fill="hold"/>
                                        <p:tgtEl>
                                          <p:spTgt spid="96"/>
                                        </p:tgtEl>
                                      </p:cBhvr>
                                      <p:by x="105000" y="105000"/>
                                    </p:animScale>
                                  </p:childTnLst>
                                </p:cTn>
                              </p:par>
                              <p:par>
                                <p:cTn id="93" presetID="1" presetClass="exit" presetSubtype="0" fill="hold" grpId="1" nodeType="withEffect">
                                  <p:stCondLst>
                                    <p:cond delay="0"/>
                                  </p:stCondLst>
                                  <p:childTnLst>
                                    <p:set>
                                      <p:cBhvr>
                                        <p:cTn id="94" dur="1" fill="hold">
                                          <p:stCondLst>
                                            <p:cond delay="0"/>
                                          </p:stCondLst>
                                        </p:cTn>
                                        <p:tgtEl>
                                          <p:spTgt spid="95"/>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97"/>
                                        </p:tgtEl>
                                        <p:attrNameLst>
                                          <p:attrName>style.visibility</p:attrName>
                                        </p:attrNameLst>
                                      </p:cBhvr>
                                      <p:to>
                                        <p:strVal val="visible"/>
                                      </p:to>
                                    </p:set>
                                    <p:animEffect transition="in" filter="fade">
                                      <p:cBhvr>
                                        <p:cTn id="97" dur="500"/>
                                        <p:tgtEl>
                                          <p:spTgt spid="97"/>
                                        </p:tgtEl>
                                      </p:cBhvr>
                                    </p:animEffect>
                                  </p:childTnLst>
                                </p:cTn>
                              </p:par>
                            </p:childTnLst>
                          </p:cTn>
                        </p:par>
                        <p:par>
                          <p:cTn id="98" fill="hold">
                            <p:stCondLst>
                              <p:cond delay="1500"/>
                            </p:stCondLst>
                            <p:childTnLst>
                              <p:par>
                                <p:cTn id="99" presetID="1" presetClass="exit" presetSubtype="0" fill="hold" nodeType="afterEffect">
                                  <p:stCondLst>
                                    <p:cond delay="5000"/>
                                  </p:stCondLst>
                                  <p:childTnLst>
                                    <p:set>
                                      <p:cBhvr>
                                        <p:cTn id="100" dur="1" fill="hold">
                                          <p:stCondLst>
                                            <p:cond delay="0"/>
                                          </p:stCondLst>
                                        </p:cTn>
                                        <p:tgtEl>
                                          <p:spTgt spid="96"/>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98"/>
                                        </p:tgtEl>
                                        <p:attrNameLst>
                                          <p:attrName>style.visibility</p:attrName>
                                        </p:attrNameLst>
                                      </p:cBhvr>
                                      <p:to>
                                        <p:strVal val="visible"/>
                                      </p:to>
                                    </p:set>
                                    <p:animEffect transition="in" filter="fade">
                                      <p:cBhvr>
                                        <p:cTn id="105" dur="1000"/>
                                        <p:tgtEl>
                                          <p:spTgt spid="98"/>
                                        </p:tgtEl>
                                      </p:cBhvr>
                                    </p:animEffect>
                                    <p:anim calcmode="lin" valueType="num">
                                      <p:cBhvr>
                                        <p:cTn id="106" dur="1000" fill="hold"/>
                                        <p:tgtEl>
                                          <p:spTgt spid="98"/>
                                        </p:tgtEl>
                                        <p:attrNameLst>
                                          <p:attrName>ppt_x</p:attrName>
                                        </p:attrNameLst>
                                      </p:cBhvr>
                                      <p:tavLst>
                                        <p:tav tm="0">
                                          <p:val>
                                            <p:strVal val="#ppt_x"/>
                                          </p:val>
                                        </p:tav>
                                        <p:tav tm="100000">
                                          <p:val>
                                            <p:strVal val="#ppt_x"/>
                                          </p:val>
                                        </p:tav>
                                      </p:tavLst>
                                    </p:anim>
                                    <p:anim calcmode="lin" valueType="num">
                                      <p:cBhvr>
                                        <p:cTn id="107" dur="1000" fill="hold"/>
                                        <p:tgtEl>
                                          <p:spTgt spid="98"/>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26" presetClass="emph" presetSubtype="0" fill="hold" nodeType="afterEffect">
                                  <p:stCondLst>
                                    <p:cond delay="0"/>
                                  </p:stCondLst>
                                  <p:childTnLst>
                                    <p:animEffect transition="out" filter="fade">
                                      <p:cBhvr>
                                        <p:cTn id="110" dur="500" tmFilter="0, 0; .2, .5; .8, .5; 1, 0"/>
                                        <p:tgtEl>
                                          <p:spTgt spid="98"/>
                                        </p:tgtEl>
                                      </p:cBhvr>
                                    </p:animEffect>
                                    <p:animScale>
                                      <p:cBhvr>
                                        <p:cTn id="111" dur="250" autoRev="1" fill="hold"/>
                                        <p:tgtEl>
                                          <p:spTgt spid="98"/>
                                        </p:tgtEl>
                                      </p:cBhvr>
                                      <p:by x="105000" y="105000"/>
                                    </p:animScale>
                                  </p:childTnLst>
                                </p:cTn>
                              </p:par>
                              <p:par>
                                <p:cTn id="112" presetID="1" presetClass="exit" presetSubtype="0" fill="hold" grpId="1" nodeType="withEffect">
                                  <p:stCondLst>
                                    <p:cond delay="0"/>
                                  </p:stCondLst>
                                  <p:childTnLst>
                                    <p:set>
                                      <p:cBhvr>
                                        <p:cTn id="113" dur="1" fill="hold">
                                          <p:stCondLst>
                                            <p:cond delay="0"/>
                                          </p:stCondLst>
                                        </p:cTn>
                                        <p:tgtEl>
                                          <p:spTgt spid="97"/>
                                        </p:tgtEl>
                                        <p:attrNameLst>
                                          <p:attrName>style.visibility</p:attrName>
                                        </p:attrNameLst>
                                      </p:cBhvr>
                                      <p:to>
                                        <p:strVal val="hidden"/>
                                      </p:to>
                                    </p:set>
                                  </p:childTnLst>
                                </p:cTn>
                              </p:par>
                              <p:par>
                                <p:cTn id="114" presetID="10" presetClass="entr" presetSubtype="0" fill="hold" grpId="0" nodeType="withEffect">
                                  <p:stCondLst>
                                    <p:cond delay="0"/>
                                  </p:stCondLst>
                                  <p:childTnLst>
                                    <p:set>
                                      <p:cBhvr>
                                        <p:cTn id="115" dur="1" fill="hold">
                                          <p:stCondLst>
                                            <p:cond delay="0"/>
                                          </p:stCondLst>
                                        </p:cTn>
                                        <p:tgtEl>
                                          <p:spTgt spid="99"/>
                                        </p:tgtEl>
                                        <p:attrNameLst>
                                          <p:attrName>style.visibility</p:attrName>
                                        </p:attrNameLst>
                                      </p:cBhvr>
                                      <p:to>
                                        <p:strVal val="visible"/>
                                      </p:to>
                                    </p:set>
                                    <p:animEffect transition="in" filter="fade">
                                      <p:cBhvr>
                                        <p:cTn id="116" dur="500"/>
                                        <p:tgtEl>
                                          <p:spTgt spid="99"/>
                                        </p:tgtEl>
                                      </p:cBhvr>
                                    </p:animEffect>
                                  </p:childTnLst>
                                </p:cTn>
                              </p:par>
                            </p:childTnLst>
                          </p:cTn>
                        </p:par>
                        <p:par>
                          <p:cTn id="117" fill="hold">
                            <p:stCondLst>
                              <p:cond delay="1500"/>
                            </p:stCondLst>
                            <p:childTnLst>
                              <p:par>
                                <p:cTn id="118" presetID="1" presetClass="exit" presetSubtype="0" fill="hold" nodeType="afterEffect">
                                  <p:stCondLst>
                                    <p:cond delay="5000"/>
                                  </p:stCondLst>
                                  <p:childTnLst>
                                    <p:set>
                                      <p:cBhvr>
                                        <p:cTn id="119" dur="1" fill="hold">
                                          <p:stCondLst>
                                            <p:cond delay="0"/>
                                          </p:stCondLst>
                                        </p:cTn>
                                        <p:tgtEl>
                                          <p:spTgt spid="98"/>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100"/>
                                        </p:tgtEl>
                                        <p:attrNameLst>
                                          <p:attrName>style.visibility</p:attrName>
                                        </p:attrNameLst>
                                      </p:cBhvr>
                                      <p:to>
                                        <p:strVal val="visible"/>
                                      </p:to>
                                    </p:set>
                                    <p:animEffect transition="in" filter="fade">
                                      <p:cBhvr>
                                        <p:cTn id="124" dur="1000"/>
                                        <p:tgtEl>
                                          <p:spTgt spid="100"/>
                                        </p:tgtEl>
                                      </p:cBhvr>
                                    </p:animEffect>
                                    <p:anim calcmode="lin" valueType="num">
                                      <p:cBhvr>
                                        <p:cTn id="125" dur="1000" fill="hold"/>
                                        <p:tgtEl>
                                          <p:spTgt spid="100"/>
                                        </p:tgtEl>
                                        <p:attrNameLst>
                                          <p:attrName>ppt_x</p:attrName>
                                        </p:attrNameLst>
                                      </p:cBhvr>
                                      <p:tavLst>
                                        <p:tav tm="0">
                                          <p:val>
                                            <p:strVal val="#ppt_x"/>
                                          </p:val>
                                        </p:tav>
                                        <p:tav tm="100000">
                                          <p:val>
                                            <p:strVal val="#ppt_x"/>
                                          </p:val>
                                        </p:tav>
                                      </p:tavLst>
                                    </p:anim>
                                    <p:anim calcmode="lin" valueType="num">
                                      <p:cBhvr>
                                        <p:cTn id="126" dur="1000" fill="hold"/>
                                        <p:tgtEl>
                                          <p:spTgt spid="100"/>
                                        </p:tgtEl>
                                        <p:attrNameLst>
                                          <p:attrName>ppt_y</p:attrName>
                                        </p:attrNameLst>
                                      </p:cBhvr>
                                      <p:tavLst>
                                        <p:tav tm="0">
                                          <p:val>
                                            <p:strVal val="#ppt_y+.1"/>
                                          </p:val>
                                        </p:tav>
                                        <p:tav tm="100000">
                                          <p:val>
                                            <p:strVal val="#ppt_y"/>
                                          </p:val>
                                        </p:tav>
                                      </p:tavLst>
                                    </p:anim>
                                  </p:childTnLst>
                                </p:cTn>
                              </p:par>
                            </p:childTnLst>
                          </p:cTn>
                        </p:par>
                        <p:par>
                          <p:cTn id="127" fill="hold">
                            <p:stCondLst>
                              <p:cond delay="1000"/>
                            </p:stCondLst>
                            <p:childTnLst>
                              <p:par>
                                <p:cTn id="128" presetID="26" presetClass="emph" presetSubtype="0" fill="hold" nodeType="afterEffect">
                                  <p:stCondLst>
                                    <p:cond delay="0"/>
                                  </p:stCondLst>
                                  <p:childTnLst>
                                    <p:animEffect transition="out" filter="fade">
                                      <p:cBhvr>
                                        <p:cTn id="129" dur="500" tmFilter="0, 0; .2, .5; .8, .5; 1, 0"/>
                                        <p:tgtEl>
                                          <p:spTgt spid="100"/>
                                        </p:tgtEl>
                                      </p:cBhvr>
                                    </p:animEffect>
                                    <p:animScale>
                                      <p:cBhvr>
                                        <p:cTn id="130" dur="250" autoRev="1" fill="hold"/>
                                        <p:tgtEl>
                                          <p:spTgt spid="100"/>
                                        </p:tgtEl>
                                      </p:cBhvr>
                                      <p:by x="105000" y="105000"/>
                                    </p:animScale>
                                  </p:childTnLst>
                                </p:cTn>
                              </p:par>
                              <p:par>
                                <p:cTn id="131" presetID="1" presetClass="exit" presetSubtype="0" fill="hold" grpId="1" nodeType="withEffect">
                                  <p:stCondLst>
                                    <p:cond delay="0"/>
                                  </p:stCondLst>
                                  <p:childTnLst>
                                    <p:set>
                                      <p:cBhvr>
                                        <p:cTn id="132" dur="1" fill="hold">
                                          <p:stCondLst>
                                            <p:cond delay="0"/>
                                          </p:stCondLst>
                                        </p:cTn>
                                        <p:tgtEl>
                                          <p:spTgt spid="99"/>
                                        </p:tgtEl>
                                        <p:attrNameLst>
                                          <p:attrName>style.visibility</p:attrName>
                                        </p:attrNameLst>
                                      </p:cBhvr>
                                      <p:to>
                                        <p:strVal val="hidden"/>
                                      </p:to>
                                    </p:set>
                                  </p:childTnLst>
                                </p:cTn>
                              </p:par>
                              <p:par>
                                <p:cTn id="133" presetID="10" presetClass="entr" presetSubtype="0" fill="hold" grpId="0" nodeType="withEffect">
                                  <p:stCondLst>
                                    <p:cond delay="0"/>
                                  </p:stCondLst>
                                  <p:childTnLst>
                                    <p:set>
                                      <p:cBhvr>
                                        <p:cTn id="134" dur="1" fill="hold">
                                          <p:stCondLst>
                                            <p:cond delay="0"/>
                                          </p:stCondLst>
                                        </p:cTn>
                                        <p:tgtEl>
                                          <p:spTgt spid="101"/>
                                        </p:tgtEl>
                                        <p:attrNameLst>
                                          <p:attrName>style.visibility</p:attrName>
                                        </p:attrNameLst>
                                      </p:cBhvr>
                                      <p:to>
                                        <p:strVal val="visible"/>
                                      </p:to>
                                    </p:set>
                                    <p:animEffect transition="in" filter="fade">
                                      <p:cBhvr>
                                        <p:cTn id="135" dur="500"/>
                                        <p:tgtEl>
                                          <p:spTgt spid="101"/>
                                        </p:tgtEl>
                                      </p:cBhvr>
                                    </p:animEffect>
                                  </p:childTnLst>
                                </p:cTn>
                              </p:par>
                            </p:childTnLst>
                          </p:cTn>
                        </p:par>
                        <p:par>
                          <p:cTn id="136" fill="hold">
                            <p:stCondLst>
                              <p:cond delay="1500"/>
                            </p:stCondLst>
                            <p:childTnLst>
                              <p:par>
                                <p:cTn id="137" presetID="1" presetClass="exit" presetSubtype="0" fill="hold" nodeType="afterEffect">
                                  <p:stCondLst>
                                    <p:cond delay="5000"/>
                                  </p:stCondLst>
                                  <p:childTnLst>
                                    <p:set>
                                      <p:cBhvr>
                                        <p:cTn id="138" dur="1" fill="hold">
                                          <p:stCondLst>
                                            <p:cond delay="0"/>
                                          </p:stCondLst>
                                        </p:cTn>
                                        <p:tgtEl>
                                          <p:spTgt spid="100"/>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42" presetClass="entr" presetSubtype="0" fill="hold" nodeType="clickEffect">
                                  <p:stCondLst>
                                    <p:cond delay="0"/>
                                  </p:stCondLst>
                                  <p:childTnLst>
                                    <p:set>
                                      <p:cBhvr>
                                        <p:cTn id="142" dur="1" fill="hold">
                                          <p:stCondLst>
                                            <p:cond delay="0"/>
                                          </p:stCondLst>
                                        </p:cTn>
                                        <p:tgtEl>
                                          <p:spTgt spid="102"/>
                                        </p:tgtEl>
                                        <p:attrNameLst>
                                          <p:attrName>style.visibility</p:attrName>
                                        </p:attrNameLst>
                                      </p:cBhvr>
                                      <p:to>
                                        <p:strVal val="visible"/>
                                      </p:to>
                                    </p:set>
                                    <p:animEffect transition="in" filter="fade">
                                      <p:cBhvr>
                                        <p:cTn id="143" dur="1000"/>
                                        <p:tgtEl>
                                          <p:spTgt spid="102"/>
                                        </p:tgtEl>
                                      </p:cBhvr>
                                    </p:animEffect>
                                    <p:anim calcmode="lin" valueType="num">
                                      <p:cBhvr>
                                        <p:cTn id="144" dur="1000" fill="hold"/>
                                        <p:tgtEl>
                                          <p:spTgt spid="102"/>
                                        </p:tgtEl>
                                        <p:attrNameLst>
                                          <p:attrName>ppt_x</p:attrName>
                                        </p:attrNameLst>
                                      </p:cBhvr>
                                      <p:tavLst>
                                        <p:tav tm="0">
                                          <p:val>
                                            <p:strVal val="#ppt_x"/>
                                          </p:val>
                                        </p:tav>
                                        <p:tav tm="100000">
                                          <p:val>
                                            <p:strVal val="#ppt_x"/>
                                          </p:val>
                                        </p:tav>
                                      </p:tavLst>
                                    </p:anim>
                                    <p:anim calcmode="lin" valueType="num">
                                      <p:cBhvr>
                                        <p:cTn id="145" dur="1000" fill="hold"/>
                                        <p:tgtEl>
                                          <p:spTgt spid="102"/>
                                        </p:tgtEl>
                                        <p:attrNameLst>
                                          <p:attrName>ppt_y</p:attrName>
                                        </p:attrNameLst>
                                      </p:cBhvr>
                                      <p:tavLst>
                                        <p:tav tm="0">
                                          <p:val>
                                            <p:strVal val="#ppt_y+.1"/>
                                          </p:val>
                                        </p:tav>
                                        <p:tav tm="100000">
                                          <p:val>
                                            <p:strVal val="#ppt_y"/>
                                          </p:val>
                                        </p:tav>
                                      </p:tavLst>
                                    </p:anim>
                                  </p:childTnLst>
                                </p:cTn>
                              </p:par>
                            </p:childTnLst>
                          </p:cTn>
                        </p:par>
                        <p:par>
                          <p:cTn id="146" fill="hold">
                            <p:stCondLst>
                              <p:cond delay="1000"/>
                            </p:stCondLst>
                            <p:childTnLst>
                              <p:par>
                                <p:cTn id="147" presetID="26" presetClass="emph" presetSubtype="0" fill="hold" nodeType="afterEffect">
                                  <p:stCondLst>
                                    <p:cond delay="0"/>
                                  </p:stCondLst>
                                  <p:childTnLst>
                                    <p:animEffect transition="out" filter="fade">
                                      <p:cBhvr>
                                        <p:cTn id="148" dur="500" tmFilter="0, 0; .2, .5; .8, .5; 1, 0"/>
                                        <p:tgtEl>
                                          <p:spTgt spid="102"/>
                                        </p:tgtEl>
                                      </p:cBhvr>
                                    </p:animEffect>
                                    <p:animScale>
                                      <p:cBhvr>
                                        <p:cTn id="149" dur="250" autoRev="1" fill="hold"/>
                                        <p:tgtEl>
                                          <p:spTgt spid="102"/>
                                        </p:tgtEl>
                                      </p:cBhvr>
                                      <p:by x="105000" y="105000"/>
                                    </p:animScale>
                                  </p:childTnLst>
                                </p:cTn>
                              </p:par>
                              <p:par>
                                <p:cTn id="150" presetID="1" presetClass="exit" presetSubtype="0" fill="hold" grpId="1" nodeType="withEffect">
                                  <p:stCondLst>
                                    <p:cond delay="0"/>
                                  </p:stCondLst>
                                  <p:childTnLst>
                                    <p:set>
                                      <p:cBhvr>
                                        <p:cTn id="151" dur="1" fill="hold">
                                          <p:stCondLst>
                                            <p:cond delay="0"/>
                                          </p:stCondLst>
                                        </p:cTn>
                                        <p:tgtEl>
                                          <p:spTgt spid="101"/>
                                        </p:tgtEl>
                                        <p:attrNameLst>
                                          <p:attrName>style.visibility</p:attrName>
                                        </p:attrNameLst>
                                      </p:cBhvr>
                                      <p:to>
                                        <p:strVal val="hidden"/>
                                      </p:to>
                                    </p:set>
                                  </p:childTnLst>
                                </p:cTn>
                              </p:par>
                              <p:par>
                                <p:cTn id="152" presetID="10" presetClass="entr" presetSubtype="0" fill="hold" grpId="0" nodeType="withEffect">
                                  <p:stCondLst>
                                    <p:cond delay="0"/>
                                  </p:stCondLst>
                                  <p:childTnLst>
                                    <p:set>
                                      <p:cBhvr>
                                        <p:cTn id="153" dur="1" fill="hold">
                                          <p:stCondLst>
                                            <p:cond delay="0"/>
                                          </p:stCondLst>
                                        </p:cTn>
                                        <p:tgtEl>
                                          <p:spTgt spid="103"/>
                                        </p:tgtEl>
                                        <p:attrNameLst>
                                          <p:attrName>style.visibility</p:attrName>
                                        </p:attrNameLst>
                                      </p:cBhvr>
                                      <p:to>
                                        <p:strVal val="visible"/>
                                      </p:to>
                                    </p:set>
                                    <p:animEffect transition="in" filter="fade">
                                      <p:cBhvr>
                                        <p:cTn id="154" dur="500"/>
                                        <p:tgtEl>
                                          <p:spTgt spid="103"/>
                                        </p:tgtEl>
                                      </p:cBhvr>
                                    </p:animEffect>
                                  </p:childTnLst>
                                </p:cTn>
                              </p:par>
                            </p:childTnLst>
                          </p:cTn>
                        </p:par>
                        <p:par>
                          <p:cTn id="155" fill="hold">
                            <p:stCondLst>
                              <p:cond delay="1500"/>
                            </p:stCondLst>
                            <p:childTnLst>
                              <p:par>
                                <p:cTn id="156" presetID="1" presetClass="exit" presetSubtype="0" fill="hold" nodeType="afterEffect">
                                  <p:stCondLst>
                                    <p:cond delay="5000"/>
                                  </p:stCondLst>
                                  <p:childTnLst>
                                    <p:set>
                                      <p:cBhvr>
                                        <p:cTn id="157" dur="1" fill="hold">
                                          <p:stCondLst>
                                            <p:cond delay="0"/>
                                          </p:stCondLst>
                                        </p:cTn>
                                        <p:tgtEl>
                                          <p:spTgt spid="1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8" restart="whenNotActive" fill="hold" evtFilter="cancelBubble" nodeType="interactiveSeq">
                <p:stCondLst>
                  <p:cond evt="onClick" delay="0">
                    <p:tgtEl>
                      <p:spTgt spid="84"/>
                    </p:tgtEl>
                  </p:cond>
                </p:stCondLst>
                <p:endSync evt="end" delay="0">
                  <p:rtn val="all"/>
                </p:endSync>
                <p:childTnLst>
                  <p:par>
                    <p:cTn id="159" fill="hold">
                      <p:stCondLst>
                        <p:cond delay="0"/>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wipe(left)">
                                      <p:cBhvr>
                                        <p:cTn id="163" dur="500"/>
                                        <p:tgtEl>
                                          <p:spTgt spid="83"/>
                                        </p:tgtEl>
                                      </p:cBhvr>
                                    </p:animEffect>
                                  </p:childTnLst>
                                </p:cTn>
                              </p:par>
                            </p:childTnLst>
                          </p:cTn>
                        </p:par>
                      </p:childTnLst>
                    </p:cTn>
                  </p:par>
                </p:childTnLst>
              </p:cTn>
              <p:nextCondLst>
                <p:cond evt="onClick" delay="0">
                  <p:tgtEl>
                    <p:spTgt spid="84"/>
                  </p:tgtEl>
                </p:cond>
              </p:nextCondLst>
            </p:seq>
          </p:childTnLst>
        </p:cTn>
      </p:par>
    </p:tnLst>
    <p:bldLst>
      <p:bldP spid="83" grpId="0"/>
      <p:bldP spid="84" grpId="0" animBg="1"/>
      <p:bldP spid="89" grpId="0"/>
      <p:bldP spid="89" grpId="1"/>
      <p:bldP spid="91" grpId="0"/>
      <p:bldP spid="91" grpId="1"/>
      <p:bldP spid="93" grpId="0"/>
      <p:bldP spid="93" grpId="1"/>
      <p:bldP spid="95" grpId="0"/>
      <p:bldP spid="95" grpId="1"/>
      <p:bldP spid="97" grpId="0"/>
      <p:bldP spid="97" grpId="1"/>
      <p:bldP spid="99" grpId="0"/>
      <p:bldP spid="99" grpId="1"/>
      <p:bldP spid="101" grpId="0"/>
      <p:bldP spid="101" grpId="1"/>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288199" y="1011718"/>
            <a:ext cx="7238188" cy="8467047"/>
          </a:xfrm>
          <a:custGeom>
            <a:avLst/>
            <a:gdLst/>
            <a:ahLst/>
            <a:cxnLst/>
            <a:rect l="l" t="t" r="r" b="b"/>
            <a:pathLst>
              <a:path w="7238188" h="6172200">
                <a:moveTo>
                  <a:pt x="0" y="0"/>
                </a:moveTo>
                <a:lnTo>
                  <a:pt x="7238188" y="0"/>
                </a:lnTo>
                <a:lnTo>
                  <a:pt x="7238188" y="6172200"/>
                </a:lnTo>
                <a:lnTo>
                  <a:pt x="0" y="61722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1138568">
            <a:off x="16564467" y="8097048"/>
            <a:ext cx="1697617" cy="2278939"/>
          </a:xfrm>
          <a:custGeom>
            <a:avLst/>
            <a:gdLst/>
            <a:ahLst/>
            <a:cxnLst/>
            <a:rect l="l" t="t" r="r" b="b"/>
            <a:pathLst>
              <a:path w="2298175" h="3148185">
                <a:moveTo>
                  <a:pt x="0" y="0"/>
                </a:moveTo>
                <a:lnTo>
                  <a:pt x="2298175" y="0"/>
                </a:lnTo>
                <a:lnTo>
                  <a:pt x="2298175" y="3148185"/>
                </a:lnTo>
                <a:lnTo>
                  <a:pt x="0" y="3148185"/>
                </a:lnTo>
                <a:lnTo>
                  <a:pt x="0" y="0"/>
                </a:lnTo>
                <a:close/>
              </a:path>
            </a:pathLst>
          </a:custGeom>
          <a:blipFill>
            <a:blip r:embed="rId7"/>
            <a:stretch>
              <a:fillRect/>
            </a:stretch>
          </a:blipFill>
        </p:spPr>
        <p:txBody>
          <a:bodyPr/>
          <a:lstStyle/>
          <a:p>
            <a:endParaRPr lang="en-US"/>
          </a:p>
        </p:txBody>
      </p:sp>
      <p:sp>
        <p:nvSpPr>
          <p:cNvPr id="11" name="Freeform 11"/>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8"/>
            <a:stretch>
              <a:fillRect/>
            </a:stretch>
          </a:blipFill>
        </p:spPr>
        <p:txBody>
          <a:bodyPr/>
          <a:lstStyle/>
          <a:p>
            <a:endParaRPr lang="en-US"/>
          </a:p>
        </p:txBody>
      </p:sp>
      <p:sp>
        <p:nvSpPr>
          <p:cNvPr id="12" name="Freeform 12"/>
          <p:cNvSpPr/>
          <p:nvPr/>
        </p:nvSpPr>
        <p:spPr>
          <a:xfrm>
            <a:off x="298479" y="9203266"/>
            <a:ext cx="1979441" cy="469241"/>
          </a:xfrm>
          <a:custGeom>
            <a:avLst/>
            <a:gdLst/>
            <a:ahLst/>
            <a:cxnLst/>
            <a:rect l="l" t="t" r="r" b="b"/>
            <a:pathLst>
              <a:path w="1979441" h="469241">
                <a:moveTo>
                  <a:pt x="0" y="0"/>
                </a:moveTo>
                <a:lnTo>
                  <a:pt x="1979440" y="0"/>
                </a:lnTo>
                <a:lnTo>
                  <a:pt x="1979440" y="469240"/>
                </a:lnTo>
                <a:lnTo>
                  <a:pt x="0" y="469240"/>
                </a:lnTo>
                <a:lnTo>
                  <a:pt x="0" y="0"/>
                </a:lnTo>
                <a:close/>
              </a:path>
            </a:pathLst>
          </a:custGeom>
          <a:blipFill>
            <a:blip r:embed="rId8"/>
            <a:stretch>
              <a:fillRect/>
            </a:stretch>
          </a:blipFill>
        </p:spPr>
        <p:txBody>
          <a:bodyPr/>
          <a:lstStyle/>
          <a:p>
            <a:endParaRPr lang="en-US"/>
          </a:p>
        </p:txBody>
      </p:sp>
      <p:sp>
        <p:nvSpPr>
          <p:cNvPr id="7" name="TextBox 14">
            <a:extLst>
              <a:ext uri="{FF2B5EF4-FFF2-40B4-BE49-F238E27FC236}">
                <a16:creationId xmlns:a16="http://schemas.microsoft.com/office/drawing/2014/main" id="{A4A494D3-DD99-810E-2B29-97C2E91299DB}"/>
              </a:ext>
            </a:extLst>
          </p:cNvPr>
          <p:cNvSpPr txBox="1"/>
          <p:nvPr/>
        </p:nvSpPr>
        <p:spPr>
          <a:xfrm>
            <a:off x="9456106" y="2631425"/>
            <a:ext cx="6269584" cy="1282402"/>
          </a:xfrm>
          <a:prstGeom prst="rect">
            <a:avLst/>
          </a:prstGeom>
        </p:spPr>
        <p:txBody>
          <a:bodyPr wrap="square" lIns="0" tIns="0" rIns="0" bIns="0" rtlCol="0" anchor="t">
            <a:spAutoFit/>
          </a:bodyPr>
          <a:lstStyle>
            <a:defPPr>
              <a:defRPr lang="en-US"/>
            </a:defPPr>
            <a:lvl1pPr algn="ctr">
              <a:lnSpc>
                <a:spcPts val="5021"/>
              </a:lnSpc>
              <a:defRPr sz="4565">
                <a:solidFill>
                  <a:srgbClr val="BE636B"/>
                </a:solidFill>
                <a:latin typeface="Bahnschrift Condensed" panose="020B0502040204020203" pitchFamily="34" charset="0"/>
              </a:defRPr>
            </a:lvl1pPr>
          </a:lstStyle>
          <a:p>
            <a:r>
              <a:rPr lang="vi-VN"/>
              <a:t>1. Sử dụng máy tính cầm tay thực hiện các phép tính sau:</a:t>
            </a:r>
            <a:endParaRPr lang="en-US"/>
          </a:p>
        </p:txBody>
      </p:sp>
      <p:sp>
        <p:nvSpPr>
          <p:cNvPr id="40" name="TextBox 8">
            <a:extLst>
              <a:ext uri="{FF2B5EF4-FFF2-40B4-BE49-F238E27FC236}">
                <a16:creationId xmlns:a16="http://schemas.microsoft.com/office/drawing/2014/main" id="{2141F06F-F2E4-4D61-1A26-21C05D49D3BD}"/>
              </a:ext>
            </a:extLst>
          </p:cNvPr>
          <p:cNvSpPr txBox="1"/>
          <p:nvPr/>
        </p:nvSpPr>
        <p:spPr>
          <a:xfrm>
            <a:off x="3697448" y="1099446"/>
            <a:ext cx="2612361" cy="923330"/>
          </a:xfrm>
          <a:prstGeom prst="rect">
            <a:avLst/>
          </a:prstGeom>
        </p:spPr>
        <p:txBody>
          <a:bodyPr wrap="square" lIns="0" tIns="0" rIns="0" bIns="0" rtlCol="0" anchor="t">
            <a:spAutoFit/>
          </a:bodyPr>
          <a:lstStyle/>
          <a:p>
            <a:pPr algn="ctr"/>
            <a:r>
              <a:rPr lang="en-US" sz="6000">
                <a:solidFill>
                  <a:schemeClr val="bg1"/>
                </a:solidFill>
                <a:latin typeface="Bahnschrift Condensed" panose="020B0502040204020203" pitchFamily="34" charset="0"/>
              </a:rPr>
              <a:t>GỢI Ý</a:t>
            </a:r>
          </a:p>
        </p:txBody>
      </p:sp>
      <p:graphicFrame>
        <p:nvGraphicFramePr>
          <p:cNvPr id="9" name="Table 8">
            <a:extLst>
              <a:ext uri="{FF2B5EF4-FFF2-40B4-BE49-F238E27FC236}">
                <a16:creationId xmlns:a16="http://schemas.microsoft.com/office/drawing/2014/main" id="{D68BEEA0-475A-7993-4295-B40D9612512B}"/>
              </a:ext>
            </a:extLst>
          </p:cNvPr>
          <p:cNvGraphicFramePr>
            <a:graphicFrameLocks noGrp="1"/>
          </p:cNvGraphicFramePr>
          <p:nvPr>
            <p:extLst>
              <p:ext uri="{D42A27DB-BD31-4B8C-83A1-F6EECF244321}">
                <p14:modId xmlns:p14="http://schemas.microsoft.com/office/powerpoint/2010/main" val="3956597079"/>
              </p:ext>
            </p:extLst>
          </p:nvPr>
        </p:nvGraphicFramePr>
        <p:xfrm>
          <a:off x="9075401" y="4057036"/>
          <a:ext cx="7467305" cy="5000115"/>
        </p:xfrm>
        <a:graphic>
          <a:graphicData uri="http://schemas.openxmlformats.org/drawingml/2006/table">
            <a:tbl>
              <a:tblPr firstRow="1" firstCol="1" bandRow="1">
                <a:tableStyleId>{E8B1032C-EA38-4F05-BA0D-38AFFFC7BED3}</a:tableStyleId>
              </a:tblPr>
              <a:tblGrid>
                <a:gridCol w="4024161">
                  <a:extLst>
                    <a:ext uri="{9D8B030D-6E8A-4147-A177-3AD203B41FA5}">
                      <a16:colId xmlns:a16="http://schemas.microsoft.com/office/drawing/2014/main" val="646671853"/>
                    </a:ext>
                  </a:extLst>
                </a:gridCol>
                <a:gridCol w="3443144">
                  <a:extLst>
                    <a:ext uri="{9D8B030D-6E8A-4147-A177-3AD203B41FA5}">
                      <a16:colId xmlns:a16="http://schemas.microsoft.com/office/drawing/2014/main" val="1398173142"/>
                    </a:ext>
                  </a:extLst>
                </a:gridCol>
              </a:tblGrid>
              <a:tr h="1000023">
                <a:tc>
                  <a:txBody>
                    <a:bodyPr/>
                    <a:lstStyle/>
                    <a:p>
                      <a:pPr algn="l">
                        <a:lnSpc>
                          <a:spcPct val="115000"/>
                        </a:lnSpc>
                        <a:spcBef>
                          <a:spcPts val="300"/>
                        </a:spcBef>
                        <a:spcAft>
                          <a:spcPts val="300"/>
                        </a:spcAft>
                      </a:pPr>
                      <a:r>
                        <a:rPr lang="en-US" sz="4800" kern="1200">
                          <a:solidFill>
                            <a:srgbClr val="BE636B"/>
                          </a:solidFill>
                          <a:effectLst/>
                          <a:latin typeface="Bahnschrift" panose="020B0502040204020203" pitchFamily="34" charset="0"/>
                        </a:rPr>
                        <a:t>Phép tính</a:t>
                      </a:r>
                      <a:endParaRPr lang="en-US" sz="48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25400" cmpd="sng">
                      <a:noFill/>
                    </a:lnB>
                    <a:lnTlToBr w="12700" cmpd="sng">
                      <a:noFill/>
                      <a:prstDash val="solid"/>
                    </a:lnTlToBr>
                    <a:lnBlToTr w="12700" cmpd="sng">
                      <a:noFill/>
                      <a:prstDash val="solid"/>
                    </a:lnBlToTr>
                    <a:noFill/>
                  </a:tcPr>
                </a:tc>
                <a:tc>
                  <a:txBody>
                    <a:bodyPr/>
                    <a:lstStyle/>
                    <a:p>
                      <a:pPr algn="l">
                        <a:lnSpc>
                          <a:spcPct val="115000"/>
                        </a:lnSpc>
                        <a:spcBef>
                          <a:spcPts val="300"/>
                        </a:spcBef>
                        <a:spcAft>
                          <a:spcPts val="300"/>
                        </a:spcAft>
                      </a:pPr>
                      <a:r>
                        <a:rPr lang="en-US" sz="4800" kern="1200">
                          <a:solidFill>
                            <a:srgbClr val="BE636B"/>
                          </a:solidFill>
                          <a:effectLst/>
                          <a:latin typeface="Bahnschrift" panose="020B0502040204020203" pitchFamily="34" charset="0"/>
                        </a:rPr>
                        <a:t>Kết quả</a:t>
                      </a:r>
                      <a:endParaRPr lang="en-US" sz="48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254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52592544"/>
                  </a:ext>
                </a:extLst>
              </a:tr>
              <a:tr h="1000023">
                <a:tc>
                  <a:txBody>
                    <a:bodyPr/>
                    <a:lstStyle/>
                    <a:p>
                      <a:pPr>
                        <a:lnSpc>
                          <a:spcPct val="115000"/>
                        </a:lnSpc>
                        <a:spcBef>
                          <a:spcPts val="300"/>
                        </a:spcBef>
                        <a:spcAft>
                          <a:spcPts val="300"/>
                        </a:spcAft>
                      </a:pPr>
                      <a:r>
                        <a:rPr lang="en-US" sz="4800" b="0">
                          <a:solidFill>
                            <a:srgbClr val="BE636B"/>
                          </a:solidFill>
                          <a:effectLst/>
                          <a:latin typeface="Bahnschrift" panose="020B0502040204020203" pitchFamily="34" charset="0"/>
                        </a:rPr>
                        <a:t>297 + 989 = </a:t>
                      </a:r>
                      <a:endParaRPr lang="en-US" sz="48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pPr>
                        <a:lnSpc>
                          <a:spcPct val="115000"/>
                        </a:lnSpc>
                        <a:spcBef>
                          <a:spcPts val="800"/>
                        </a:spcBef>
                        <a:spcAft>
                          <a:spcPts val="300"/>
                        </a:spcAft>
                      </a:pPr>
                      <a:r>
                        <a:rPr lang="en-US" sz="4800">
                          <a:solidFill>
                            <a:srgbClr val="BE636B"/>
                          </a:solidFill>
                          <a:effectLst/>
                          <a:latin typeface="Bahnschrift" panose="020B0502040204020203" pitchFamily="34" charset="0"/>
                        </a:rPr>
                        <a:t>…………..………</a:t>
                      </a:r>
                      <a:endParaRPr lang="en-US" sz="48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254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39654801"/>
                  </a:ext>
                </a:extLst>
              </a:tr>
              <a:tr h="1000023">
                <a:tc>
                  <a:txBody>
                    <a:bodyPr/>
                    <a:lstStyle/>
                    <a:p>
                      <a:pPr>
                        <a:lnSpc>
                          <a:spcPct val="115000"/>
                        </a:lnSpc>
                        <a:spcBef>
                          <a:spcPts val="300"/>
                        </a:spcBef>
                        <a:spcAft>
                          <a:spcPts val="300"/>
                        </a:spcAft>
                      </a:pPr>
                      <a:r>
                        <a:rPr lang="en-US" sz="4800" b="0">
                          <a:solidFill>
                            <a:srgbClr val="BE636B"/>
                          </a:solidFill>
                          <a:effectLst/>
                          <a:latin typeface="Bahnschrift" panose="020B0502040204020203" pitchFamily="34" charset="0"/>
                        </a:rPr>
                        <a:t>7 689 – 1 989 = </a:t>
                      </a:r>
                      <a:endParaRPr lang="en-US" sz="48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115000"/>
                        </a:lnSpc>
                        <a:spcBef>
                          <a:spcPts val="800"/>
                        </a:spcBef>
                        <a:spcAft>
                          <a:spcPts val="300"/>
                        </a:spcAft>
                      </a:pPr>
                      <a:r>
                        <a:rPr lang="en-US" sz="4800">
                          <a:solidFill>
                            <a:srgbClr val="BE636B"/>
                          </a:solidFill>
                          <a:effectLst/>
                          <a:latin typeface="Bahnschrift" panose="020B0502040204020203" pitchFamily="34" charset="0"/>
                        </a:rPr>
                        <a:t>…………..………</a:t>
                      </a:r>
                      <a:endParaRPr lang="en-US" sz="48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7690250"/>
                  </a:ext>
                </a:extLst>
              </a:tr>
              <a:tr h="1000023">
                <a:tc>
                  <a:txBody>
                    <a:bodyPr/>
                    <a:lstStyle/>
                    <a:p>
                      <a:pPr>
                        <a:lnSpc>
                          <a:spcPct val="115000"/>
                        </a:lnSpc>
                        <a:spcBef>
                          <a:spcPts val="300"/>
                        </a:spcBef>
                        <a:spcAft>
                          <a:spcPts val="300"/>
                        </a:spcAft>
                      </a:pPr>
                      <a:r>
                        <a:rPr lang="en-US" sz="4800" b="0">
                          <a:solidFill>
                            <a:srgbClr val="BE636B"/>
                          </a:solidFill>
                          <a:effectLst/>
                          <a:latin typeface="Bahnschrift" panose="020B0502040204020203" pitchFamily="34" charset="0"/>
                        </a:rPr>
                        <a:t>345 x 678 = </a:t>
                      </a:r>
                      <a:endParaRPr lang="en-US" sz="48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115000"/>
                        </a:lnSpc>
                        <a:spcBef>
                          <a:spcPts val="800"/>
                        </a:spcBef>
                        <a:spcAft>
                          <a:spcPts val="300"/>
                        </a:spcAft>
                      </a:pPr>
                      <a:r>
                        <a:rPr lang="en-US" sz="4800">
                          <a:solidFill>
                            <a:srgbClr val="BE636B"/>
                          </a:solidFill>
                          <a:effectLst/>
                          <a:latin typeface="Bahnschrift" panose="020B0502040204020203" pitchFamily="34" charset="0"/>
                        </a:rPr>
                        <a:t>…………..………</a:t>
                      </a:r>
                      <a:endParaRPr lang="en-US" sz="48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48507286"/>
                  </a:ext>
                </a:extLst>
              </a:tr>
              <a:tr h="1000023">
                <a:tc>
                  <a:txBody>
                    <a:bodyPr/>
                    <a:lstStyle/>
                    <a:p>
                      <a:pPr>
                        <a:lnSpc>
                          <a:spcPct val="115000"/>
                        </a:lnSpc>
                        <a:spcBef>
                          <a:spcPts val="300"/>
                        </a:spcBef>
                        <a:spcAft>
                          <a:spcPts val="300"/>
                        </a:spcAft>
                      </a:pPr>
                      <a:r>
                        <a:rPr lang="en-US" sz="4800" b="0">
                          <a:solidFill>
                            <a:srgbClr val="BE636B"/>
                          </a:solidFill>
                          <a:effectLst/>
                          <a:latin typeface="Bahnschrift" panose="020B0502040204020203" pitchFamily="34" charset="0"/>
                        </a:rPr>
                        <a:t>222 598 : 34 =</a:t>
                      </a:r>
                      <a:endParaRPr lang="en-US" sz="4800" b="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115000"/>
                        </a:lnSpc>
                        <a:spcBef>
                          <a:spcPts val="800"/>
                        </a:spcBef>
                        <a:spcAft>
                          <a:spcPts val="300"/>
                        </a:spcAft>
                      </a:pPr>
                      <a:r>
                        <a:rPr lang="en-US" sz="4800">
                          <a:solidFill>
                            <a:srgbClr val="BE636B"/>
                          </a:solidFill>
                          <a:effectLst/>
                          <a:latin typeface="Bahnschrift" panose="020B0502040204020203" pitchFamily="34" charset="0"/>
                        </a:rPr>
                        <a:t>…………..………</a:t>
                      </a:r>
                      <a:endParaRPr lang="en-US" sz="4800">
                        <a:solidFill>
                          <a:srgbClr val="BE636B"/>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60439585"/>
                  </a:ext>
                </a:extLst>
              </a:tr>
            </a:tbl>
          </a:graphicData>
        </a:graphic>
      </p:graphicFrame>
      <p:sp>
        <p:nvSpPr>
          <p:cNvPr id="38" name="TextBox 9">
            <a:extLst>
              <a:ext uri="{FF2B5EF4-FFF2-40B4-BE49-F238E27FC236}">
                <a16:creationId xmlns:a16="http://schemas.microsoft.com/office/drawing/2014/main" id="{2354B8F3-6751-49EC-CAF3-2E41707EB9CE}"/>
              </a:ext>
            </a:extLst>
          </p:cNvPr>
          <p:cNvSpPr txBox="1"/>
          <p:nvPr/>
        </p:nvSpPr>
        <p:spPr>
          <a:xfrm>
            <a:off x="13765472" y="4783576"/>
            <a:ext cx="1611640" cy="923330"/>
          </a:xfrm>
          <a:prstGeom prst="rect">
            <a:avLst/>
          </a:prstGeom>
        </p:spPr>
        <p:txBody>
          <a:bodyPr wrap="square" lIns="0" tIns="0" rIns="0" bIns="0" rtlCol="0" anchor="t">
            <a:spAutoFit/>
          </a:bodyPr>
          <a:lstStyle/>
          <a:p>
            <a:pPr algn="r"/>
            <a:r>
              <a:rPr lang="en-US" sz="6000">
                <a:solidFill>
                  <a:srgbClr val="00B0F0"/>
                </a:solidFill>
                <a:latin typeface="Bahnschrift Condensed" panose="020B0502040204020203" pitchFamily="34" charset="0"/>
              </a:rPr>
              <a:t>1 286</a:t>
            </a:r>
          </a:p>
        </p:txBody>
      </p:sp>
      <p:sp>
        <p:nvSpPr>
          <p:cNvPr id="10" name="TextBox 9">
            <a:extLst>
              <a:ext uri="{FF2B5EF4-FFF2-40B4-BE49-F238E27FC236}">
                <a16:creationId xmlns:a16="http://schemas.microsoft.com/office/drawing/2014/main" id="{7390A211-6333-06D7-2BB3-6F6B1CBDE688}"/>
              </a:ext>
            </a:extLst>
          </p:cNvPr>
          <p:cNvSpPr txBox="1"/>
          <p:nvPr/>
        </p:nvSpPr>
        <p:spPr>
          <a:xfrm>
            <a:off x="13765472" y="5813180"/>
            <a:ext cx="1611640" cy="923330"/>
          </a:xfrm>
          <a:prstGeom prst="rect">
            <a:avLst/>
          </a:prstGeom>
        </p:spPr>
        <p:txBody>
          <a:bodyPr wrap="square" lIns="0" tIns="0" rIns="0" bIns="0" rtlCol="0" anchor="t">
            <a:spAutoFit/>
          </a:bodyPr>
          <a:lstStyle/>
          <a:p>
            <a:pPr algn="r"/>
            <a:r>
              <a:rPr lang="en-US" sz="6000">
                <a:solidFill>
                  <a:srgbClr val="00B0F0"/>
                </a:solidFill>
                <a:latin typeface="Bahnschrift Condensed" panose="020B0502040204020203" pitchFamily="34" charset="0"/>
              </a:rPr>
              <a:t>5 700</a:t>
            </a:r>
          </a:p>
        </p:txBody>
      </p:sp>
      <p:sp>
        <p:nvSpPr>
          <p:cNvPr id="13" name="TextBox 12">
            <a:extLst>
              <a:ext uri="{FF2B5EF4-FFF2-40B4-BE49-F238E27FC236}">
                <a16:creationId xmlns:a16="http://schemas.microsoft.com/office/drawing/2014/main" id="{603D4579-35C4-9156-9221-B864861CAADA}"/>
              </a:ext>
            </a:extLst>
          </p:cNvPr>
          <p:cNvSpPr txBox="1"/>
          <p:nvPr/>
        </p:nvSpPr>
        <p:spPr>
          <a:xfrm>
            <a:off x="13574473" y="6842784"/>
            <a:ext cx="1993638" cy="923330"/>
          </a:xfrm>
          <a:prstGeom prst="rect">
            <a:avLst/>
          </a:prstGeom>
        </p:spPr>
        <p:txBody>
          <a:bodyPr wrap="square" lIns="0" tIns="0" rIns="0" bIns="0" rtlCol="0" anchor="t">
            <a:spAutoFit/>
          </a:bodyPr>
          <a:lstStyle/>
          <a:p>
            <a:pPr algn="r"/>
            <a:r>
              <a:rPr lang="en-US" sz="6000">
                <a:solidFill>
                  <a:srgbClr val="00B0F0"/>
                </a:solidFill>
                <a:latin typeface="Bahnschrift Condensed" panose="020B0502040204020203" pitchFamily="34" charset="0"/>
              </a:rPr>
              <a:t>233 910</a:t>
            </a:r>
          </a:p>
        </p:txBody>
      </p:sp>
      <p:sp>
        <p:nvSpPr>
          <p:cNvPr id="15" name="TextBox 14">
            <a:extLst>
              <a:ext uri="{FF2B5EF4-FFF2-40B4-BE49-F238E27FC236}">
                <a16:creationId xmlns:a16="http://schemas.microsoft.com/office/drawing/2014/main" id="{46C12B12-DD43-550C-7B44-8FDFE5EB61A5}"/>
              </a:ext>
            </a:extLst>
          </p:cNvPr>
          <p:cNvSpPr txBox="1"/>
          <p:nvPr/>
        </p:nvSpPr>
        <p:spPr>
          <a:xfrm>
            <a:off x="13567497" y="7872388"/>
            <a:ext cx="1800148" cy="923330"/>
          </a:xfrm>
          <a:prstGeom prst="rect">
            <a:avLst/>
          </a:prstGeom>
        </p:spPr>
        <p:txBody>
          <a:bodyPr wrap="square" lIns="0" tIns="0" rIns="0" bIns="0" rtlCol="0" anchor="t">
            <a:spAutoFit/>
          </a:bodyPr>
          <a:lstStyle/>
          <a:p>
            <a:pPr algn="r"/>
            <a:r>
              <a:rPr lang="en-US" sz="6000">
                <a:solidFill>
                  <a:srgbClr val="00B0F0"/>
                </a:solidFill>
                <a:latin typeface="Bahnschrift Condensed" panose="020B0502040204020203" pitchFamily="34" charset="0"/>
              </a:rPr>
              <a:t>6 547</a:t>
            </a:r>
          </a:p>
        </p:txBody>
      </p:sp>
      <p:pic>
        <p:nvPicPr>
          <p:cNvPr id="14" name="Picture 13">
            <a:extLst>
              <a:ext uri="{FF2B5EF4-FFF2-40B4-BE49-F238E27FC236}">
                <a16:creationId xmlns:a16="http://schemas.microsoft.com/office/drawing/2014/main" id="{2FFBA9E7-5FAE-1758-2027-0B1F88750892}"/>
              </a:ext>
            </a:extLst>
          </p:cNvPr>
          <p:cNvPicPr>
            <a:picLocks noChangeAspect="1"/>
          </p:cNvPicPr>
          <p:nvPr/>
        </p:nvPicPr>
        <p:blipFill rotWithShape="1">
          <a:blip r:embed="rId9"/>
          <a:srcRect l="5746" r="4832" b="2035"/>
          <a:stretch/>
        </p:blipFill>
        <p:spPr>
          <a:xfrm>
            <a:off x="3048000" y="2600317"/>
            <a:ext cx="3705888" cy="6425726"/>
          </a:xfrm>
          <a:prstGeom prst="roundRect">
            <a:avLst>
              <a:gd name="adj" fmla="val 6996"/>
            </a:avLst>
          </a:prstGeom>
        </p:spPr>
      </p:pic>
    </p:spTree>
    <p:extLst>
      <p:ext uri="{BB962C8B-B14F-4D97-AF65-F5344CB8AC3E}">
        <p14:creationId xmlns:p14="http://schemas.microsoft.com/office/powerpoint/2010/main" val="134722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0" grpId="0"/>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1138568">
            <a:off x="15826519" y="7072110"/>
            <a:ext cx="2298175" cy="3148185"/>
          </a:xfrm>
          <a:custGeom>
            <a:avLst/>
            <a:gdLst/>
            <a:ahLst/>
            <a:cxnLst/>
            <a:rect l="l" t="t" r="r" b="b"/>
            <a:pathLst>
              <a:path w="2298175" h="3148185">
                <a:moveTo>
                  <a:pt x="0" y="0"/>
                </a:moveTo>
                <a:lnTo>
                  <a:pt x="2298175" y="0"/>
                </a:lnTo>
                <a:lnTo>
                  <a:pt x="2298175" y="3148185"/>
                </a:lnTo>
                <a:lnTo>
                  <a:pt x="0" y="3148185"/>
                </a:lnTo>
                <a:lnTo>
                  <a:pt x="0" y="0"/>
                </a:lnTo>
                <a:close/>
              </a:path>
            </a:pathLst>
          </a:custGeom>
          <a:blipFill>
            <a:blip r:embed="rId5"/>
            <a:stretch>
              <a:fillRect/>
            </a:stretch>
          </a:blipFill>
        </p:spPr>
        <p:txBody>
          <a:bodyPr/>
          <a:lstStyle/>
          <a:p>
            <a:endParaRPr lang="en-US"/>
          </a:p>
        </p:txBody>
      </p:sp>
      <p:sp>
        <p:nvSpPr>
          <p:cNvPr id="11" name="Freeform 11"/>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6"/>
            <a:stretch>
              <a:fillRect/>
            </a:stretch>
          </a:blipFill>
        </p:spPr>
        <p:txBody>
          <a:bodyPr/>
          <a:lstStyle/>
          <a:p>
            <a:endParaRPr lang="en-US"/>
          </a:p>
        </p:txBody>
      </p:sp>
      <p:sp>
        <p:nvSpPr>
          <p:cNvPr id="12" name="Freeform 12"/>
          <p:cNvSpPr/>
          <p:nvPr/>
        </p:nvSpPr>
        <p:spPr>
          <a:xfrm>
            <a:off x="298479" y="9203266"/>
            <a:ext cx="1979441" cy="469241"/>
          </a:xfrm>
          <a:custGeom>
            <a:avLst/>
            <a:gdLst/>
            <a:ahLst/>
            <a:cxnLst/>
            <a:rect l="l" t="t" r="r" b="b"/>
            <a:pathLst>
              <a:path w="1979441" h="469241">
                <a:moveTo>
                  <a:pt x="0" y="0"/>
                </a:moveTo>
                <a:lnTo>
                  <a:pt x="1979440" y="0"/>
                </a:lnTo>
                <a:lnTo>
                  <a:pt x="1979440" y="469240"/>
                </a:lnTo>
                <a:lnTo>
                  <a:pt x="0" y="469240"/>
                </a:lnTo>
                <a:lnTo>
                  <a:pt x="0" y="0"/>
                </a:lnTo>
                <a:close/>
              </a:path>
            </a:pathLst>
          </a:custGeom>
          <a:blipFill>
            <a:blip r:embed="rId6"/>
            <a:stretch>
              <a:fillRect/>
            </a:stretch>
          </a:blipFill>
        </p:spPr>
        <p:txBody>
          <a:bodyPr/>
          <a:lstStyle/>
          <a:p>
            <a:endParaRPr lang="en-US"/>
          </a:p>
        </p:txBody>
      </p:sp>
      <p:sp>
        <p:nvSpPr>
          <p:cNvPr id="7" name="TextBox 14">
            <a:extLst>
              <a:ext uri="{FF2B5EF4-FFF2-40B4-BE49-F238E27FC236}">
                <a16:creationId xmlns:a16="http://schemas.microsoft.com/office/drawing/2014/main" id="{A4A494D3-DD99-810E-2B29-97C2E91299DB}"/>
              </a:ext>
            </a:extLst>
          </p:cNvPr>
          <p:cNvSpPr txBox="1"/>
          <p:nvPr/>
        </p:nvSpPr>
        <p:spPr>
          <a:xfrm>
            <a:off x="9456106" y="2631425"/>
            <a:ext cx="6269584" cy="1282402"/>
          </a:xfrm>
          <a:prstGeom prst="rect">
            <a:avLst/>
          </a:prstGeom>
        </p:spPr>
        <p:txBody>
          <a:bodyPr wrap="square" lIns="0" tIns="0" rIns="0" bIns="0" rtlCol="0" anchor="t">
            <a:spAutoFit/>
          </a:bodyPr>
          <a:lstStyle>
            <a:defPPr>
              <a:defRPr lang="en-US"/>
            </a:defPPr>
            <a:lvl1pPr algn="ctr">
              <a:lnSpc>
                <a:spcPts val="5021"/>
              </a:lnSpc>
              <a:defRPr sz="4565">
                <a:solidFill>
                  <a:srgbClr val="BE636B"/>
                </a:solidFill>
                <a:latin typeface="Bahnschrift Condensed" panose="020B0502040204020203" pitchFamily="34" charset="0"/>
              </a:defRPr>
            </a:lvl1pPr>
          </a:lstStyle>
          <a:p>
            <a:r>
              <a:rPr lang="vi-VN"/>
              <a:t>1. Sử dụng máy tính cầm tay thực hiện các phép tính sau:</a:t>
            </a:r>
            <a:endParaRPr lang="en-US"/>
          </a:p>
        </p:txBody>
      </p:sp>
      <p:sp>
        <p:nvSpPr>
          <p:cNvPr id="14" name="TextBox 9">
            <a:extLst>
              <a:ext uri="{FF2B5EF4-FFF2-40B4-BE49-F238E27FC236}">
                <a16:creationId xmlns:a16="http://schemas.microsoft.com/office/drawing/2014/main" id="{64916133-B127-271A-3E18-3767E94B5A18}"/>
              </a:ext>
            </a:extLst>
          </p:cNvPr>
          <p:cNvSpPr txBox="1"/>
          <p:nvPr/>
        </p:nvSpPr>
        <p:spPr>
          <a:xfrm>
            <a:off x="9404916" y="4587943"/>
            <a:ext cx="4242283" cy="1846659"/>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Tỉ số phần trăm</a:t>
            </a:r>
          </a:p>
          <a:p>
            <a:pPr algn="ctr"/>
            <a:r>
              <a:rPr lang="en-US" sz="6000">
                <a:solidFill>
                  <a:srgbClr val="BE636B"/>
                </a:solidFill>
                <a:latin typeface="Bahnschrift Condensed" panose="020B0502040204020203" pitchFamily="34" charset="0"/>
              </a:rPr>
              <a:t>của 8 và 50</a:t>
            </a:r>
          </a:p>
        </p:txBody>
      </p:sp>
      <p:sp>
        <p:nvSpPr>
          <p:cNvPr id="37" name="TextBox 9">
            <a:extLst>
              <a:ext uri="{FF2B5EF4-FFF2-40B4-BE49-F238E27FC236}">
                <a16:creationId xmlns:a16="http://schemas.microsoft.com/office/drawing/2014/main" id="{B0979950-D786-6FD1-D81C-2319CCEFF68D}"/>
              </a:ext>
            </a:extLst>
          </p:cNvPr>
          <p:cNvSpPr txBox="1"/>
          <p:nvPr/>
        </p:nvSpPr>
        <p:spPr>
          <a:xfrm>
            <a:off x="13478815" y="5157917"/>
            <a:ext cx="1611640"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a:t>
            </a:r>
          </a:p>
        </p:txBody>
      </p:sp>
      <p:sp>
        <p:nvSpPr>
          <p:cNvPr id="38" name="TextBox 9">
            <a:extLst>
              <a:ext uri="{FF2B5EF4-FFF2-40B4-BE49-F238E27FC236}">
                <a16:creationId xmlns:a16="http://schemas.microsoft.com/office/drawing/2014/main" id="{2354B8F3-6751-49EC-CAF3-2E41707EB9CE}"/>
              </a:ext>
            </a:extLst>
          </p:cNvPr>
          <p:cNvSpPr txBox="1"/>
          <p:nvPr/>
        </p:nvSpPr>
        <p:spPr>
          <a:xfrm>
            <a:off x="14571292" y="5123898"/>
            <a:ext cx="1611640" cy="923330"/>
          </a:xfrm>
          <a:prstGeom prst="rect">
            <a:avLst/>
          </a:prstGeom>
        </p:spPr>
        <p:txBody>
          <a:bodyPr wrap="square" lIns="0" tIns="0" rIns="0" bIns="0" rtlCol="0" anchor="t">
            <a:spAutoFit/>
          </a:bodyPr>
          <a:lstStyle/>
          <a:p>
            <a:pPr algn="ctr"/>
            <a:r>
              <a:rPr lang="en-US" sz="6000">
                <a:solidFill>
                  <a:srgbClr val="00B0F0"/>
                </a:solidFill>
                <a:latin typeface="Bahnschrift Condensed" panose="020B0502040204020203" pitchFamily="34" charset="0"/>
              </a:rPr>
              <a:t>16%</a:t>
            </a:r>
          </a:p>
        </p:txBody>
      </p:sp>
      <p:sp>
        <p:nvSpPr>
          <p:cNvPr id="39" name="TextBox 14">
            <a:extLst>
              <a:ext uri="{FF2B5EF4-FFF2-40B4-BE49-F238E27FC236}">
                <a16:creationId xmlns:a16="http://schemas.microsoft.com/office/drawing/2014/main" id="{2D0D6160-1B4B-5972-C9BB-0EE287A98626}"/>
              </a:ext>
            </a:extLst>
          </p:cNvPr>
          <p:cNvSpPr txBox="1"/>
          <p:nvPr/>
        </p:nvSpPr>
        <p:spPr>
          <a:xfrm>
            <a:off x="11790694" y="7264321"/>
            <a:ext cx="1925306" cy="702500"/>
          </a:xfrm>
          <a:prstGeom prst="rect">
            <a:avLst/>
          </a:prstGeom>
          <a:solidFill>
            <a:srgbClr val="FDD07E"/>
          </a:solidFill>
        </p:spPr>
        <p:txBody>
          <a:bodyPr wrap="square" lIns="0" tIns="0" rIns="0" bIns="0" rtlCol="0" anchor="t">
            <a:spAutoFit/>
          </a:bodyPr>
          <a:lstStyle>
            <a:defPPr>
              <a:defRPr lang="en-US"/>
            </a:defPPr>
            <a:lvl1pPr algn="ctr">
              <a:lnSpc>
                <a:spcPts val="5021"/>
              </a:lnSpc>
              <a:defRPr sz="4565">
                <a:solidFill>
                  <a:srgbClr val="BE636B"/>
                </a:solidFill>
                <a:latin typeface="Bahnschrift Condensed" panose="020B0502040204020203" pitchFamily="34" charset="0"/>
              </a:defRPr>
            </a:lvl1pPr>
          </a:lstStyle>
          <a:p>
            <a:pPr>
              <a:lnSpc>
                <a:spcPct val="100000"/>
              </a:lnSpc>
            </a:pPr>
            <a:r>
              <a:rPr lang="en-US" b="1"/>
              <a:t>ĐÁP ÁN</a:t>
            </a:r>
          </a:p>
        </p:txBody>
      </p:sp>
      <p:pic>
        <p:nvPicPr>
          <p:cNvPr id="9" name="Picture 8">
            <a:extLst>
              <a:ext uri="{FF2B5EF4-FFF2-40B4-BE49-F238E27FC236}">
                <a16:creationId xmlns:a16="http://schemas.microsoft.com/office/drawing/2014/main" id="{0D61F97C-C0A7-9362-BDC4-567C15CE5AA2}"/>
              </a:ext>
            </a:extLst>
          </p:cNvPr>
          <p:cNvPicPr>
            <a:picLocks noChangeAspect="1"/>
          </p:cNvPicPr>
          <p:nvPr/>
        </p:nvPicPr>
        <p:blipFill rotWithShape="1">
          <a:blip r:embed="rId7"/>
          <a:srcRect l="5746" r="4832" b="2035"/>
          <a:stretch/>
        </p:blipFill>
        <p:spPr>
          <a:xfrm>
            <a:off x="2570367" y="797281"/>
            <a:ext cx="4730884" cy="8202991"/>
          </a:xfrm>
          <a:prstGeom prst="roundRect">
            <a:avLst>
              <a:gd name="adj" fmla="val 6996"/>
            </a:avLst>
          </a:prstGeom>
        </p:spPr>
      </p:pic>
      <p:pic>
        <p:nvPicPr>
          <p:cNvPr id="10" name="Picture 9">
            <a:extLst>
              <a:ext uri="{FF2B5EF4-FFF2-40B4-BE49-F238E27FC236}">
                <a16:creationId xmlns:a16="http://schemas.microsoft.com/office/drawing/2014/main" id="{DE67F327-D71D-90EC-BF21-CE192DE14E2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4067709" y="5815447"/>
            <a:ext cx="1001705" cy="978175"/>
          </a:xfrm>
          <a:prstGeom prst="rect">
            <a:avLst/>
          </a:prstGeom>
        </p:spPr>
      </p:pic>
      <p:sp>
        <p:nvSpPr>
          <p:cNvPr id="13" name="TextBox 9">
            <a:extLst>
              <a:ext uri="{FF2B5EF4-FFF2-40B4-BE49-F238E27FC236}">
                <a16:creationId xmlns:a16="http://schemas.microsoft.com/office/drawing/2014/main" id="{A1C0F337-2A84-D1DB-3195-46827D442083}"/>
              </a:ext>
            </a:extLst>
          </p:cNvPr>
          <p:cNvSpPr txBox="1"/>
          <p:nvPr/>
        </p:nvSpPr>
        <p:spPr>
          <a:xfrm>
            <a:off x="6019800" y="2705100"/>
            <a:ext cx="685800"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8</a:t>
            </a:r>
          </a:p>
        </p:txBody>
      </p:sp>
      <p:pic>
        <p:nvPicPr>
          <p:cNvPr id="15" name="Picture 14">
            <a:extLst>
              <a:ext uri="{FF2B5EF4-FFF2-40B4-BE49-F238E27FC236}">
                <a16:creationId xmlns:a16="http://schemas.microsoft.com/office/drawing/2014/main" id="{5220E455-1ECC-AC77-0629-F89AC6F8EC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6203103" y="5017463"/>
            <a:ext cx="1001705" cy="978175"/>
          </a:xfrm>
          <a:prstGeom prst="rect">
            <a:avLst/>
          </a:prstGeom>
        </p:spPr>
      </p:pic>
      <p:sp>
        <p:nvSpPr>
          <p:cNvPr id="17" name="TextBox 9">
            <a:extLst>
              <a:ext uri="{FF2B5EF4-FFF2-40B4-BE49-F238E27FC236}">
                <a16:creationId xmlns:a16="http://schemas.microsoft.com/office/drawing/2014/main" id="{4A267FD0-83C2-09C1-94EE-7C3025724614}"/>
              </a:ext>
            </a:extLst>
          </p:cNvPr>
          <p:cNvSpPr txBox="1"/>
          <p:nvPr/>
        </p:nvSpPr>
        <p:spPr>
          <a:xfrm>
            <a:off x="5481128" y="2705100"/>
            <a:ext cx="1363158"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8 :</a:t>
            </a:r>
          </a:p>
        </p:txBody>
      </p:sp>
      <p:pic>
        <p:nvPicPr>
          <p:cNvPr id="22" name="Picture 21">
            <a:extLst>
              <a:ext uri="{FF2B5EF4-FFF2-40B4-BE49-F238E27FC236}">
                <a16:creationId xmlns:a16="http://schemas.microsoft.com/office/drawing/2014/main" id="{43816DAC-36AD-A7CF-780F-AA72C02C52A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4067709" y="6726753"/>
            <a:ext cx="1001705" cy="978175"/>
          </a:xfrm>
          <a:prstGeom prst="rect">
            <a:avLst/>
          </a:prstGeom>
        </p:spPr>
      </p:pic>
      <p:sp>
        <p:nvSpPr>
          <p:cNvPr id="23" name="TextBox 9">
            <a:extLst>
              <a:ext uri="{FF2B5EF4-FFF2-40B4-BE49-F238E27FC236}">
                <a16:creationId xmlns:a16="http://schemas.microsoft.com/office/drawing/2014/main" id="{BC23C464-2766-CBF8-BBD3-FD551BCCDFD5}"/>
              </a:ext>
            </a:extLst>
          </p:cNvPr>
          <p:cNvSpPr txBox="1"/>
          <p:nvPr/>
        </p:nvSpPr>
        <p:spPr>
          <a:xfrm>
            <a:off x="5227502" y="2705100"/>
            <a:ext cx="1480588"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8 : 5</a:t>
            </a:r>
          </a:p>
        </p:txBody>
      </p:sp>
      <p:pic>
        <p:nvPicPr>
          <p:cNvPr id="24" name="Picture 23">
            <a:extLst>
              <a:ext uri="{FF2B5EF4-FFF2-40B4-BE49-F238E27FC236}">
                <a16:creationId xmlns:a16="http://schemas.microsoft.com/office/drawing/2014/main" id="{215EB325-43BC-E6AD-036F-DC63218E2A2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3027920" y="8151365"/>
            <a:ext cx="1001705" cy="978175"/>
          </a:xfrm>
          <a:prstGeom prst="rect">
            <a:avLst/>
          </a:prstGeom>
        </p:spPr>
      </p:pic>
      <p:sp>
        <p:nvSpPr>
          <p:cNvPr id="29" name="TextBox 9">
            <a:extLst>
              <a:ext uri="{FF2B5EF4-FFF2-40B4-BE49-F238E27FC236}">
                <a16:creationId xmlns:a16="http://schemas.microsoft.com/office/drawing/2014/main" id="{C588E9C7-FE81-8E7F-37A2-CE8929BCB150}"/>
              </a:ext>
            </a:extLst>
          </p:cNvPr>
          <p:cNvSpPr txBox="1"/>
          <p:nvPr/>
        </p:nvSpPr>
        <p:spPr>
          <a:xfrm>
            <a:off x="5080364" y="2705100"/>
            <a:ext cx="1496062"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8 : 50 </a:t>
            </a:r>
          </a:p>
        </p:txBody>
      </p:sp>
      <p:pic>
        <p:nvPicPr>
          <p:cNvPr id="30" name="Picture 29">
            <a:extLst>
              <a:ext uri="{FF2B5EF4-FFF2-40B4-BE49-F238E27FC236}">
                <a16:creationId xmlns:a16="http://schemas.microsoft.com/office/drawing/2014/main" id="{AEEB6048-7C33-A3E0-E996-07B9616F36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4653237" y="4300989"/>
            <a:ext cx="1001705" cy="978175"/>
          </a:xfrm>
          <a:prstGeom prst="rect">
            <a:avLst/>
          </a:prstGeom>
        </p:spPr>
      </p:pic>
      <p:sp>
        <p:nvSpPr>
          <p:cNvPr id="31" name="TextBox 9">
            <a:extLst>
              <a:ext uri="{FF2B5EF4-FFF2-40B4-BE49-F238E27FC236}">
                <a16:creationId xmlns:a16="http://schemas.microsoft.com/office/drawing/2014/main" id="{70A09192-266D-3FA9-E64E-88FC4E0E4610}"/>
              </a:ext>
            </a:extLst>
          </p:cNvPr>
          <p:cNvSpPr txBox="1"/>
          <p:nvPr/>
        </p:nvSpPr>
        <p:spPr>
          <a:xfrm>
            <a:off x="4537262" y="2713083"/>
            <a:ext cx="2166693"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8 : 50%</a:t>
            </a:r>
          </a:p>
        </p:txBody>
      </p:sp>
      <p:pic>
        <p:nvPicPr>
          <p:cNvPr id="34" name="Picture 33">
            <a:extLst>
              <a:ext uri="{FF2B5EF4-FFF2-40B4-BE49-F238E27FC236}">
                <a16:creationId xmlns:a16="http://schemas.microsoft.com/office/drawing/2014/main" id="{97882B68-B576-6639-6DEB-8B5DA785347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5168620" y="8151175"/>
            <a:ext cx="1001705" cy="978175"/>
          </a:xfrm>
          <a:prstGeom prst="rect">
            <a:avLst/>
          </a:prstGeom>
        </p:spPr>
      </p:pic>
      <p:sp>
        <p:nvSpPr>
          <p:cNvPr id="35" name="TextBox 9">
            <a:extLst>
              <a:ext uri="{FF2B5EF4-FFF2-40B4-BE49-F238E27FC236}">
                <a16:creationId xmlns:a16="http://schemas.microsoft.com/office/drawing/2014/main" id="{823CAA33-0327-03BF-F3C0-DA73A26CF73D}"/>
              </a:ext>
            </a:extLst>
          </p:cNvPr>
          <p:cNvSpPr txBox="1"/>
          <p:nvPr/>
        </p:nvSpPr>
        <p:spPr>
          <a:xfrm>
            <a:off x="5429646" y="2705100"/>
            <a:ext cx="1611640"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16</a:t>
            </a:r>
          </a:p>
        </p:txBody>
      </p:sp>
    </p:spTree>
    <p:extLst>
      <p:ext uri="{BB962C8B-B14F-4D97-AF65-F5344CB8AC3E}">
        <p14:creationId xmlns:p14="http://schemas.microsoft.com/office/powerpoint/2010/main" val="42869944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6" presetClass="emph" presetSubtype="0" fill="hold" nodeType="afterEffect">
                                  <p:stCondLst>
                                    <p:cond delay="0"/>
                                  </p:stCondLst>
                                  <p:childTnLst>
                                    <p:animEffect transition="out" filter="fade">
                                      <p:cBhvr>
                                        <p:cTn id="17" dur="500" tmFilter="0, 0; .2, .5; .8, .5; 1, 0"/>
                                        <p:tgtEl>
                                          <p:spTgt spid="10"/>
                                        </p:tgtEl>
                                      </p:cBhvr>
                                    </p:animEffect>
                                    <p:animScale>
                                      <p:cBhvr>
                                        <p:cTn id="18" dur="250" autoRev="1" fill="hold"/>
                                        <p:tgtEl>
                                          <p:spTgt spid="10"/>
                                        </p:tgtEl>
                                      </p:cBhvr>
                                      <p:by x="105000" y="105000"/>
                                    </p:animScale>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par>
                          <p:cTn id="22" fill="hold">
                            <p:stCondLst>
                              <p:cond delay="1500"/>
                            </p:stCondLst>
                            <p:childTnLst>
                              <p:par>
                                <p:cTn id="23" presetID="1" presetClass="exit" presetSubtype="0" fill="hold" nodeType="afterEffect">
                                  <p:stCondLst>
                                    <p:cond delay="500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6" presetClass="emph" presetSubtype="0" fill="hold" nodeType="afterEffect">
                                  <p:stCondLst>
                                    <p:cond delay="0"/>
                                  </p:stCondLst>
                                  <p:childTnLst>
                                    <p:animEffect transition="out" filter="fade">
                                      <p:cBhvr>
                                        <p:cTn id="34" dur="500" tmFilter="0, 0; .2, .5; .8, .5; 1, 0"/>
                                        <p:tgtEl>
                                          <p:spTgt spid="15"/>
                                        </p:tgtEl>
                                      </p:cBhvr>
                                    </p:animEffect>
                                    <p:animScale>
                                      <p:cBhvr>
                                        <p:cTn id="35" dur="250" autoRev="1" fill="hold"/>
                                        <p:tgtEl>
                                          <p:spTgt spid="15"/>
                                        </p:tgtEl>
                                      </p:cBhvr>
                                      <p:by x="105000" y="105000"/>
                                    </p:animScale>
                                  </p:childTnLst>
                                </p:cTn>
                              </p:par>
                              <p:par>
                                <p:cTn id="36" presetID="1" presetClass="exit" presetSubtype="0" fill="hold" grpId="1" nodeType="withEffect">
                                  <p:stCondLst>
                                    <p:cond delay="0"/>
                                  </p:stCondLst>
                                  <p:childTnLst>
                                    <p:set>
                                      <p:cBhvr>
                                        <p:cTn id="37" dur="1" fill="hold">
                                          <p:stCondLst>
                                            <p:cond delay="0"/>
                                          </p:stCondLst>
                                        </p:cTn>
                                        <p:tgtEl>
                                          <p:spTgt spid="13"/>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par>
                          <p:cTn id="41" fill="hold">
                            <p:stCondLst>
                              <p:cond delay="1500"/>
                            </p:stCondLst>
                            <p:childTnLst>
                              <p:par>
                                <p:cTn id="42" presetID="1" presetClass="exit" presetSubtype="0" fill="hold" nodeType="afterEffect">
                                  <p:stCondLst>
                                    <p:cond delay="5000"/>
                                  </p:stCondLst>
                                  <p:childTnLst>
                                    <p:set>
                                      <p:cBhvr>
                                        <p:cTn id="43" dur="1" fill="hold">
                                          <p:stCondLst>
                                            <p:cond delay="0"/>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anim calcmode="lin" valueType="num">
                                      <p:cBhvr>
                                        <p:cTn id="49" dur="1000" fill="hold"/>
                                        <p:tgtEl>
                                          <p:spTgt spid="22"/>
                                        </p:tgtEl>
                                        <p:attrNameLst>
                                          <p:attrName>ppt_x</p:attrName>
                                        </p:attrNameLst>
                                      </p:cBhvr>
                                      <p:tavLst>
                                        <p:tav tm="0">
                                          <p:val>
                                            <p:strVal val="#ppt_x"/>
                                          </p:val>
                                        </p:tav>
                                        <p:tav tm="100000">
                                          <p:val>
                                            <p:strVal val="#ppt_x"/>
                                          </p:val>
                                        </p:tav>
                                      </p:tavLst>
                                    </p:anim>
                                    <p:anim calcmode="lin" valueType="num">
                                      <p:cBhvr>
                                        <p:cTn id="50" dur="1000" fill="hold"/>
                                        <p:tgtEl>
                                          <p:spTgt spid="22"/>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26" presetClass="emph" presetSubtype="0" fill="hold" nodeType="afterEffect">
                                  <p:stCondLst>
                                    <p:cond delay="0"/>
                                  </p:stCondLst>
                                  <p:childTnLst>
                                    <p:animEffect transition="out" filter="fade">
                                      <p:cBhvr>
                                        <p:cTn id="53" dur="500" tmFilter="0, 0; .2, .5; .8, .5; 1, 0"/>
                                        <p:tgtEl>
                                          <p:spTgt spid="22"/>
                                        </p:tgtEl>
                                      </p:cBhvr>
                                    </p:animEffect>
                                    <p:animScale>
                                      <p:cBhvr>
                                        <p:cTn id="54" dur="250" autoRev="1" fill="hold"/>
                                        <p:tgtEl>
                                          <p:spTgt spid="22"/>
                                        </p:tgtEl>
                                      </p:cBhvr>
                                      <p:by x="105000" y="105000"/>
                                    </p:animScale>
                                  </p:childTnLst>
                                </p:cTn>
                              </p:par>
                              <p:par>
                                <p:cTn id="55" presetID="1" presetClass="exit" presetSubtype="0" fill="hold" grpId="1"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childTnLst>
                          </p:cTn>
                        </p:par>
                        <p:par>
                          <p:cTn id="60" fill="hold">
                            <p:stCondLst>
                              <p:cond delay="1500"/>
                            </p:stCondLst>
                            <p:childTnLst>
                              <p:par>
                                <p:cTn id="61" presetID="1" presetClass="exit" presetSubtype="0" fill="hold" nodeType="afterEffect">
                                  <p:stCondLst>
                                    <p:cond delay="5000"/>
                                  </p:stCondLst>
                                  <p:childTnLst>
                                    <p:set>
                                      <p:cBhvr>
                                        <p:cTn id="62" dur="1" fill="hold">
                                          <p:stCondLst>
                                            <p:cond delay="0"/>
                                          </p:stCondLst>
                                        </p:cTn>
                                        <p:tgtEl>
                                          <p:spTgt spid="22"/>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0"/>
                                        <p:tgtEl>
                                          <p:spTgt spid="24"/>
                                        </p:tgtEl>
                                      </p:cBhvr>
                                    </p:animEffect>
                                    <p:anim calcmode="lin" valueType="num">
                                      <p:cBhvr>
                                        <p:cTn id="68" dur="1000" fill="hold"/>
                                        <p:tgtEl>
                                          <p:spTgt spid="24"/>
                                        </p:tgtEl>
                                        <p:attrNameLst>
                                          <p:attrName>ppt_x</p:attrName>
                                        </p:attrNameLst>
                                      </p:cBhvr>
                                      <p:tavLst>
                                        <p:tav tm="0">
                                          <p:val>
                                            <p:strVal val="#ppt_x"/>
                                          </p:val>
                                        </p:tav>
                                        <p:tav tm="100000">
                                          <p:val>
                                            <p:strVal val="#ppt_x"/>
                                          </p:val>
                                        </p:tav>
                                      </p:tavLst>
                                    </p:anim>
                                    <p:anim calcmode="lin" valueType="num">
                                      <p:cBhvr>
                                        <p:cTn id="69" dur="1000" fill="hold"/>
                                        <p:tgtEl>
                                          <p:spTgt spid="24"/>
                                        </p:tgtEl>
                                        <p:attrNameLst>
                                          <p:attrName>ppt_y</p:attrName>
                                        </p:attrNameLst>
                                      </p:cBhvr>
                                      <p:tavLst>
                                        <p:tav tm="0">
                                          <p:val>
                                            <p:strVal val="#ppt_y+.1"/>
                                          </p:val>
                                        </p:tav>
                                        <p:tav tm="100000">
                                          <p:val>
                                            <p:strVal val="#ppt_y"/>
                                          </p:val>
                                        </p:tav>
                                      </p:tavLst>
                                    </p:anim>
                                  </p:childTnLst>
                                </p:cTn>
                              </p:par>
                            </p:childTnLst>
                          </p:cTn>
                        </p:par>
                        <p:par>
                          <p:cTn id="70" fill="hold">
                            <p:stCondLst>
                              <p:cond delay="1000"/>
                            </p:stCondLst>
                            <p:childTnLst>
                              <p:par>
                                <p:cTn id="71" presetID="26" presetClass="emph" presetSubtype="0" fill="hold" nodeType="afterEffect">
                                  <p:stCondLst>
                                    <p:cond delay="0"/>
                                  </p:stCondLst>
                                  <p:childTnLst>
                                    <p:animEffect transition="out" filter="fade">
                                      <p:cBhvr>
                                        <p:cTn id="72" dur="500" tmFilter="0, 0; .2, .5; .8, .5; 1, 0"/>
                                        <p:tgtEl>
                                          <p:spTgt spid="24"/>
                                        </p:tgtEl>
                                      </p:cBhvr>
                                    </p:animEffect>
                                    <p:animScale>
                                      <p:cBhvr>
                                        <p:cTn id="73" dur="250" autoRev="1" fill="hold"/>
                                        <p:tgtEl>
                                          <p:spTgt spid="24"/>
                                        </p:tgtEl>
                                      </p:cBhvr>
                                      <p:by x="105000" y="105000"/>
                                    </p:animScale>
                                  </p:childTnLst>
                                </p:cTn>
                              </p:par>
                              <p:par>
                                <p:cTn id="74" presetID="1" presetClass="exit" presetSubtype="0" fill="hold" grpId="1" nodeType="withEffect">
                                  <p:stCondLst>
                                    <p:cond delay="0"/>
                                  </p:stCondLst>
                                  <p:childTnLst>
                                    <p:set>
                                      <p:cBhvr>
                                        <p:cTn id="75" dur="1" fill="hold">
                                          <p:stCondLst>
                                            <p:cond delay="0"/>
                                          </p:stCondLst>
                                        </p:cTn>
                                        <p:tgtEl>
                                          <p:spTgt spid="23"/>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par>
                          <p:cTn id="79" fill="hold">
                            <p:stCondLst>
                              <p:cond delay="1500"/>
                            </p:stCondLst>
                            <p:childTnLst>
                              <p:par>
                                <p:cTn id="80" presetID="1" presetClass="exit" presetSubtype="0" fill="hold" nodeType="afterEffect">
                                  <p:stCondLst>
                                    <p:cond delay="5000"/>
                                  </p:stCondLst>
                                  <p:childTnLst>
                                    <p:set>
                                      <p:cBhvr>
                                        <p:cTn id="81" dur="1" fill="hold">
                                          <p:stCondLst>
                                            <p:cond delay="0"/>
                                          </p:stCondLst>
                                        </p:cTn>
                                        <p:tgtEl>
                                          <p:spTgt spid="24"/>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0"/>
                                        </p:tgtEl>
                                        <p:attrNameLst>
                                          <p:attrName>style.visibility</p:attrName>
                                        </p:attrNameLst>
                                      </p:cBhvr>
                                      <p:to>
                                        <p:strVal val="visible"/>
                                      </p:to>
                                    </p:set>
                                    <p:animEffect transition="in" filter="fade">
                                      <p:cBhvr>
                                        <p:cTn id="86" dur="1000"/>
                                        <p:tgtEl>
                                          <p:spTgt spid="30"/>
                                        </p:tgtEl>
                                      </p:cBhvr>
                                    </p:animEffect>
                                    <p:anim calcmode="lin" valueType="num">
                                      <p:cBhvr>
                                        <p:cTn id="87" dur="1000" fill="hold"/>
                                        <p:tgtEl>
                                          <p:spTgt spid="30"/>
                                        </p:tgtEl>
                                        <p:attrNameLst>
                                          <p:attrName>ppt_x</p:attrName>
                                        </p:attrNameLst>
                                      </p:cBhvr>
                                      <p:tavLst>
                                        <p:tav tm="0">
                                          <p:val>
                                            <p:strVal val="#ppt_x"/>
                                          </p:val>
                                        </p:tav>
                                        <p:tav tm="100000">
                                          <p:val>
                                            <p:strVal val="#ppt_x"/>
                                          </p:val>
                                        </p:tav>
                                      </p:tavLst>
                                    </p:anim>
                                    <p:anim calcmode="lin" valueType="num">
                                      <p:cBhvr>
                                        <p:cTn id="88" dur="1000" fill="hold"/>
                                        <p:tgtEl>
                                          <p:spTgt spid="30"/>
                                        </p:tgtEl>
                                        <p:attrNameLst>
                                          <p:attrName>ppt_y</p:attrName>
                                        </p:attrNameLst>
                                      </p:cBhvr>
                                      <p:tavLst>
                                        <p:tav tm="0">
                                          <p:val>
                                            <p:strVal val="#ppt_y+.1"/>
                                          </p:val>
                                        </p:tav>
                                        <p:tav tm="100000">
                                          <p:val>
                                            <p:strVal val="#ppt_y"/>
                                          </p:val>
                                        </p:tav>
                                      </p:tavLst>
                                    </p:anim>
                                  </p:childTnLst>
                                </p:cTn>
                              </p:par>
                            </p:childTnLst>
                          </p:cTn>
                        </p:par>
                        <p:par>
                          <p:cTn id="89" fill="hold">
                            <p:stCondLst>
                              <p:cond delay="1000"/>
                            </p:stCondLst>
                            <p:childTnLst>
                              <p:par>
                                <p:cTn id="90" presetID="26" presetClass="emph" presetSubtype="0" fill="hold" nodeType="afterEffect">
                                  <p:stCondLst>
                                    <p:cond delay="0"/>
                                  </p:stCondLst>
                                  <p:childTnLst>
                                    <p:animEffect transition="out" filter="fade">
                                      <p:cBhvr>
                                        <p:cTn id="91" dur="500" tmFilter="0, 0; .2, .5; .8, .5; 1, 0"/>
                                        <p:tgtEl>
                                          <p:spTgt spid="30"/>
                                        </p:tgtEl>
                                      </p:cBhvr>
                                    </p:animEffect>
                                    <p:animScale>
                                      <p:cBhvr>
                                        <p:cTn id="92" dur="250" autoRev="1" fill="hold"/>
                                        <p:tgtEl>
                                          <p:spTgt spid="30"/>
                                        </p:tgtEl>
                                      </p:cBhvr>
                                      <p:by x="105000" y="105000"/>
                                    </p:animScale>
                                  </p:childTnLst>
                                </p:cTn>
                              </p:par>
                              <p:par>
                                <p:cTn id="93" presetID="1" presetClass="exit" presetSubtype="0" fill="hold" grpId="1" nodeType="withEffect">
                                  <p:stCondLst>
                                    <p:cond delay="0"/>
                                  </p:stCondLst>
                                  <p:childTnLst>
                                    <p:set>
                                      <p:cBhvr>
                                        <p:cTn id="94" dur="1" fill="hold">
                                          <p:stCondLst>
                                            <p:cond delay="0"/>
                                          </p:stCondLst>
                                        </p:cTn>
                                        <p:tgtEl>
                                          <p:spTgt spid="29"/>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par>
                          <p:cTn id="98" fill="hold">
                            <p:stCondLst>
                              <p:cond delay="1500"/>
                            </p:stCondLst>
                            <p:childTnLst>
                              <p:par>
                                <p:cTn id="99" presetID="1" presetClass="exit" presetSubtype="0" fill="hold" nodeType="afterEffect">
                                  <p:stCondLst>
                                    <p:cond delay="5000"/>
                                  </p:stCondLst>
                                  <p:childTnLst>
                                    <p:set>
                                      <p:cBhvr>
                                        <p:cTn id="100" dur="1" fill="hold">
                                          <p:stCondLst>
                                            <p:cond delay="0"/>
                                          </p:stCondLst>
                                        </p:cTn>
                                        <p:tgtEl>
                                          <p:spTgt spid="3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4"/>
                                        </p:tgtEl>
                                        <p:attrNameLst>
                                          <p:attrName>style.visibility</p:attrName>
                                        </p:attrNameLst>
                                      </p:cBhvr>
                                      <p:to>
                                        <p:strVal val="visible"/>
                                      </p:to>
                                    </p:set>
                                    <p:animEffect transition="in" filter="fade">
                                      <p:cBhvr>
                                        <p:cTn id="105" dur="1000"/>
                                        <p:tgtEl>
                                          <p:spTgt spid="34"/>
                                        </p:tgtEl>
                                      </p:cBhvr>
                                    </p:animEffect>
                                    <p:anim calcmode="lin" valueType="num">
                                      <p:cBhvr>
                                        <p:cTn id="106" dur="1000" fill="hold"/>
                                        <p:tgtEl>
                                          <p:spTgt spid="34"/>
                                        </p:tgtEl>
                                        <p:attrNameLst>
                                          <p:attrName>ppt_x</p:attrName>
                                        </p:attrNameLst>
                                      </p:cBhvr>
                                      <p:tavLst>
                                        <p:tav tm="0">
                                          <p:val>
                                            <p:strVal val="#ppt_x"/>
                                          </p:val>
                                        </p:tav>
                                        <p:tav tm="100000">
                                          <p:val>
                                            <p:strVal val="#ppt_x"/>
                                          </p:val>
                                        </p:tav>
                                      </p:tavLst>
                                    </p:anim>
                                    <p:anim calcmode="lin" valueType="num">
                                      <p:cBhvr>
                                        <p:cTn id="107" dur="1000" fill="hold"/>
                                        <p:tgtEl>
                                          <p:spTgt spid="34"/>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26" presetClass="emph" presetSubtype="0" fill="hold" nodeType="afterEffect">
                                  <p:stCondLst>
                                    <p:cond delay="0"/>
                                  </p:stCondLst>
                                  <p:childTnLst>
                                    <p:animEffect transition="out" filter="fade">
                                      <p:cBhvr>
                                        <p:cTn id="110" dur="500" tmFilter="0, 0; .2, .5; .8, .5; 1, 0"/>
                                        <p:tgtEl>
                                          <p:spTgt spid="34"/>
                                        </p:tgtEl>
                                      </p:cBhvr>
                                    </p:animEffect>
                                    <p:animScale>
                                      <p:cBhvr>
                                        <p:cTn id="111" dur="250" autoRev="1" fill="hold"/>
                                        <p:tgtEl>
                                          <p:spTgt spid="34"/>
                                        </p:tgtEl>
                                      </p:cBhvr>
                                      <p:by x="105000" y="105000"/>
                                    </p:animScale>
                                  </p:childTnLst>
                                </p:cTn>
                              </p:par>
                              <p:par>
                                <p:cTn id="112" presetID="1" presetClass="exit" presetSubtype="0" fill="hold" grpId="1" nodeType="withEffect">
                                  <p:stCondLst>
                                    <p:cond delay="0"/>
                                  </p:stCondLst>
                                  <p:childTnLst>
                                    <p:set>
                                      <p:cBhvr>
                                        <p:cTn id="113" dur="1" fill="hold">
                                          <p:stCondLst>
                                            <p:cond delay="0"/>
                                          </p:stCondLst>
                                        </p:cTn>
                                        <p:tgtEl>
                                          <p:spTgt spid="31"/>
                                        </p:tgtEl>
                                        <p:attrNameLst>
                                          <p:attrName>style.visibility</p:attrName>
                                        </p:attrNameLst>
                                      </p:cBhvr>
                                      <p:to>
                                        <p:strVal val="hidden"/>
                                      </p:to>
                                    </p:set>
                                  </p:childTnLst>
                                </p:cTn>
                              </p:par>
                              <p:par>
                                <p:cTn id="114" presetID="22" presetClass="entr" presetSubtype="8" fill="hold" grpId="0" nodeType="with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wipe(left)">
                                      <p:cBhvr>
                                        <p:cTn id="116" dur="500"/>
                                        <p:tgtEl>
                                          <p:spTgt spid="35"/>
                                        </p:tgtEl>
                                      </p:cBhvr>
                                    </p:animEffect>
                                  </p:childTnLst>
                                </p:cTn>
                              </p:par>
                            </p:childTnLst>
                          </p:cTn>
                        </p:par>
                        <p:par>
                          <p:cTn id="117" fill="hold">
                            <p:stCondLst>
                              <p:cond delay="1500"/>
                            </p:stCondLst>
                            <p:childTnLst>
                              <p:par>
                                <p:cTn id="118" presetID="1" presetClass="exit" presetSubtype="0" fill="hold" nodeType="afterEffect">
                                  <p:stCondLst>
                                    <p:cond delay="5000"/>
                                  </p:stCondLst>
                                  <p:childTnLst>
                                    <p:set>
                                      <p:cBhvr>
                                        <p:cTn id="119"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0" restart="whenNotActive" fill="hold" evtFilter="cancelBubble" nodeType="interactiveSeq">
                <p:stCondLst>
                  <p:cond evt="onClick" delay="0">
                    <p:tgtEl>
                      <p:spTgt spid="39"/>
                    </p:tgtEl>
                  </p:cond>
                </p:stCondLst>
                <p:endSync evt="end" delay="0">
                  <p:rtn val="all"/>
                </p:endSync>
                <p:childTnLst>
                  <p:par>
                    <p:cTn id="121" fill="hold">
                      <p:stCondLst>
                        <p:cond delay="0"/>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wipe(left)">
                                      <p:cBhvr>
                                        <p:cTn id="125" dur="500"/>
                                        <p:tgtEl>
                                          <p:spTgt spid="38"/>
                                        </p:tgtEl>
                                      </p:cBhvr>
                                    </p:animEffect>
                                  </p:childTnLst>
                                </p:cTn>
                              </p:par>
                            </p:childTnLst>
                          </p:cTn>
                        </p:par>
                      </p:childTnLst>
                    </p:cTn>
                  </p:par>
                </p:childTnLst>
              </p:cTn>
              <p:nextCondLst>
                <p:cond evt="onClick" delay="0">
                  <p:tgtEl>
                    <p:spTgt spid="39"/>
                  </p:tgtEl>
                </p:cond>
              </p:nextCondLst>
            </p:seq>
          </p:childTnLst>
        </p:cTn>
      </p:par>
    </p:tnLst>
    <p:bldLst>
      <p:bldP spid="38" grpId="0"/>
      <p:bldP spid="39" grpId="0" animBg="1"/>
      <p:bldP spid="13" grpId="0"/>
      <p:bldP spid="13" grpId="1"/>
      <p:bldP spid="17" grpId="0"/>
      <p:bldP spid="17" grpId="1"/>
      <p:bldP spid="23" grpId="0"/>
      <p:bldP spid="23" grpId="1"/>
      <p:bldP spid="29" grpId="0"/>
      <p:bldP spid="29" grpId="1"/>
      <p:bldP spid="31" grpId="0"/>
      <p:bldP spid="31" grpId="1"/>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762000" y="96131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rot="1138568">
            <a:off x="15826519" y="7072110"/>
            <a:ext cx="2298175" cy="3148185"/>
          </a:xfrm>
          <a:custGeom>
            <a:avLst/>
            <a:gdLst/>
            <a:ahLst/>
            <a:cxnLst/>
            <a:rect l="l" t="t" r="r" b="b"/>
            <a:pathLst>
              <a:path w="2298175" h="3148185">
                <a:moveTo>
                  <a:pt x="0" y="0"/>
                </a:moveTo>
                <a:lnTo>
                  <a:pt x="2298175" y="0"/>
                </a:lnTo>
                <a:lnTo>
                  <a:pt x="2298175" y="3148185"/>
                </a:lnTo>
                <a:lnTo>
                  <a:pt x="0" y="3148185"/>
                </a:lnTo>
                <a:lnTo>
                  <a:pt x="0" y="0"/>
                </a:lnTo>
                <a:close/>
              </a:path>
            </a:pathLst>
          </a:custGeom>
          <a:blipFill>
            <a:blip r:embed="rId5"/>
            <a:stretch>
              <a:fillRect/>
            </a:stretch>
          </a:blipFill>
        </p:spPr>
        <p:txBody>
          <a:bodyPr/>
          <a:lstStyle/>
          <a:p>
            <a:endParaRPr lang="en-US"/>
          </a:p>
        </p:txBody>
      </p:sp>
      <p:sp>
        <p:nvSpPr>
          <p:cNvPr id="11" name="Freeform 11"/>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6"/>
            <a:stretch>
              <a:fillRect/>
            </a:stretch>
          </a:blipFill>
        </p:spPr>
        <p:txBody>
          <a:bodyPr/>
          <a:lstStyle/>
          <a:p>
            <a:endParaRPr lang="en-US"/>
          </a:p>
        </p:txBody>
      </p:sp>
      <p:sp>
        <p:nvSpPr>
          <p:cNvPr id="7" name="TextBox 14">
            <a:extLst>
              <a:ext uri="{FF2B5EF4-FFF2-40B4-BE49-F238E27FC236}">
                <a16:creationId xmlns:a16="http://schemas.microsoft.com/office/drawing/2014/main" id="{A4A494D3-DD99-810E-2B29-97C2E91299DB}"/>
              </a:ext>
            </a:extLst>
          </p:cNvPr>
          <p:cNvSpPr txBox="1"/>
          <p:nvPr/>
        </p:nvSpPr>
        <p:spPr>
          <a:xfrm>
            <a:off x="9456106" y="2631425"/>
            <a:ext cx="6269584" cy="1282402"/>
          </a:xfrm>
          <a:prstGeom prst="rect">
            <a:avLst/>
          </a:prstGeom>
        </p:spPr>
        <p:txBody>
          <a:bodyPr wrap="square" lIns="0" tIns="0" rIns="0" bIns="0" rtlCol="0" anchor="t">
            <a:spAutoFit/>
          </a:bodyPr>
          <a:lstStyle>
            <a:defPPr>
              <a:defRPr lang="en-US"/>
            </a:defPPr>
            <a:lvl1pPr algn="ctr">
              <a:lnSpc>
                <a:spcPts val="5021"/>
              </a:lnSpc>
              <a:defRPr sz="4565">
                <a:solidFill>
                  <a:srgbClr val="BE636B"/>
                </a:solidFill>
                <a:latin typeface="Bahnschrift Condensed" panose="020B0502040204020203" pitchFamily="34" charset="0"/>
              </a:defRPr>
            </a:lvl1pPr>
          </a:lstStyle>
          <a:p>
            <a:r>
              <a:rPr lang="vi-VN"/>
              <a:t>1. Sử dụng máy tính cầm tay thực hiện các phép tính sau:</a:t>
            </a:r>
            <a:endParaRPr lang="en-US"/>
          </a:p>
        </p:txBody>
      </p:sp>
      <p:sp>
        <p:nvSpPr>
          <p:cNvPr id="14" name="TextBox 9">
            <a:extLst>
              <a:ext uri="{FF2B5EF4-FFF2-40B4-BE49-F238E27FC236}">
                <a16:creationId xmlns:a16="http://schemas.microsoft.com/office/drawing/2014/main" id="{64916133-B127-271A-3E18-3767E94B5A18}"/>
              </a:ext>
            </a:extLst>
          </p:cNvPr>
          <p:cNvSpPr txBox="1"/>
          <p:nvPr/>
        </p:nvSpPr>
        <p:spPr>
          <a:xfrm>
            <a:off x="9516799" y="5100546"/>
            <a:ext cx="4242283"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36% của 88</a:t>
            </a:r>
          </a:p>
        </p:txBody>
      </p:sp>
      <p:sp>
        <p:nvSpPr>
          <p:cNvPr id="37" name="TextBox 9">
            <a:extLst>
              <a:ext uri="{FF2B5EF4-FFF2-40B4-BE49-F238E27FC236}">
                <a16:creationId xmlns:a16="http://schemas.microsoft.com/office/drawing/2014/main" id="{B0979950-D786-6FD1-D81C-2319CCEFF68D}"/>
              </a:ext>
            </a:extLst>
          </p:cNvPr>
          <p:cNvSpPr txBox="1"/>
          <p:nvPr/>
        </p:nvSpPr>
        <p:spPr>
          <a:xfrm>
            <a:off x="12776230" y="5143500"/>
            <a:ext cx="1611640"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a:t>
            </a:r>
          </a:p>
        </p:txBody>
      </p:sp>
      <p:sp>
        <p:nvSpPr>
          <p:cNvPr id="38" name="TextBox 9">
            <a:extLst>
              <a:ext uri="{FF2B5EF4-FFF2-40B4-BE49-F238E27FC236}">
                <a16:creationId xmlns:a16="http://schemas.microsoft.com/office/drawing/2014/main" id="{2354B8F3-6751-49EC-CAF3-2E41707EB9CE}"/>
              </a:ext>
            </a:extLst>
          </p:cNvPr>
          <p:cNvSpPr txBox="1"/>
          <p:nvPr/>
        </p:nvSpPr>
        <p:spPr>
          <a:xfrm>
            <a:off x="13943674" y="5097013"/>
            <a:ext cx="1611640" cy="923330"/>
          </a:xfrm>
          <a:prstGeom prst="rect">
            <a:avLst/>
          </a:prstGeom>
        </p:spPr>
        <p:txBody>
          <a:bodyPr wrap="square" lIns="0" tIns="0" rIns="0" bIns="0" rtlCol="0" anchor="t">
            <a:spAutoFit/>
          </a:bodyPr>
          <a:lstStyle/>
          <a:p>
            <a:pPr algn="ctr"/>
            <a:r>
              <a:rPr lang="en-US" sz="6000">
                <a:solidFill>
                  <a:srgbClr val="00B0F0"/>
                </a:solidFill>
                <a:latin typeface="Bahnschrift Condensed" panose="020B0502040204020203" pitchFamily="34" charset="0"/>
              </a:rPr>
              <a:t>31,68</a:t>
            </a:r>
          </a:p>
        </p:txBody>
      </p:sp>
      <p:sp>
        <p:nvSpPr>
          <p:cNvPr id="39" name="TextBox 14">
            <a:extLst>
              <a:ext uri="{FF2B5EF4-FFF2-40B4-BE49-F238E27FC236}">
                <a16:creationId xmlns:a16="http://schemas.microsoft.com/office/drawing/2014/main" id="{2D0D6160-1B4B-5972-C9BB-0EE287A98626}"/>
              </a:ext>
            </a:extLst>
          </p:cNvPr>
          <p:cNvSpPr txBox="1"/>
          <p:nvPr/>
        </p:nvSpPr>
        <p:spPr>
          <a:xfrm>
            <a:off x="11790694" y="7264321"/>
            <a:ext cx="1925306" cy="702500"/>
          </a:xfrm>
          <a:prstGeom prst="rect">
            <a:avLst/>
          </a:prstGeom>
          <a:solidFill>
            <a:srgbClr val="FDD07E"/>
          </a:solidFill>
        </p:spPr>
        <p:txBody>
          <a:bodyPr wrap="square" lIns="0" tIns="0" rIns="0" bIns="0" rtlCol="0" anchor="t">
            <a:spAutoFit/>
          </a:bodyPr>
          <a:lstStyle>
            <a:defPPr>
              <a:defRPr lang="en-US"/>
            </a:defPPr>
            <a:lvl1pPr algn="ctr">
              <a:lnSpc>
                <a:spcPts val="5021"/>
              </a:lnSpc>
              <a:defRPr sz="4565">
                <a:solidFill>
                  <a:srgbClr val="BE636B"/>
                </a:solidFill>
                <a:latin typeface="Bahnschrift Condensed" panose="020B0502040204020203" pitchFamily="34" charset="0"/>
              </a:defRPr>
            </a:lvl1pPr>
          </a:lstStyle>
          <a:p>
            <a:pPr>
              <a:lnSpc>
                <a:spcPct val="100000"/>
              </a:lnSpc>
            </a:pPr>
            <a:r>
              <a:rPr lang="en-US" b="1"/>
              <a:t>ĐÁP ÁN</a:t>
            </a:r>
          </a:p>
        </p:txBody>
      </p:sp>
      <p:pic>
        <p:nvPicPr>
          <p:cNvPr id="9" name="Picture 8">
            <a:extLst>
              <a:ext uri="{FF2B5EF4-FFF2-40B4-BE49-F238E27FC236}">
                <a16:creationId xmlns:a16="http://schemas.microsoft.com/office/drawing/2014/main" id="{C3F81AC2-6889-2A4B-4667-B9E81C193C36}"/>
              </a:ext>
            </a:extLst>
          </p:cNvPr>
          <p:cNvPicPr>
            <a:picLocks noChangeAspect="1"/>
          </p:cNvPicPr>
          <p:nvPr/>
        </p:nvPicPr>
        <p:blipFill rotWithShape="1">
          <a:blip r:embed="rId7"/>
          <a:srcRect l="5746" r="4832" b="2035"/>
          <a:stretch/>
        </p:blipFill>
        <p:spPr>
          <a:xfrm>
            <a:off x="2609294" y="1160386"/>
            <a:ext cx="4730884" cy="8202991"/>
          </a:xfrm>
          <a:prstGeom prst="roundRect">
            <a:avLst>
              <a:gd name="adj" fmla="val 6996"/>
            </a:avLst>
          </a:prstGeom>
        </p:spPr>
      </p:pic>
      <p:sp>
        <p:nvSpPr>
          <p:cNvPr id="10" name="Freeform 12">
            <a:extLst>
              <a:ext uri="{FF2B5EF4-FFF2-40B4-BE49-F238E27FC236}">
                <a16:creationId xmlns:a16="http://schemas.microsoft.com/office/drawing/2014/main" id="{A47EF608-AFCA-D5EA-AB21-E8567137A431}"/>
              </a:ext>
            </a:extLst>
          </p:cNvPr>
          <p:cNvSpPr/>
          <p:nvPr/>
        </p:nvSpPr>
        <p:spPr>
          <a:xfrm>
            <a:off x="298479" y="9203266"/>
            <a:ext cx="1979441" cy="469241"/>
          </a:xfrm>
          <a:custGeom>
            <a:avLst/>
            <a:gdLst/>
            <a:ahLst/>
            <a:cxnLst/>
            <a:rect l="l" t="t" r="r" b="b"/>
            <a:pathLst>
              <a:path w="1979441" h="469241">
                <a:moveTo>
                  <a:pt x="0" y="0"/>
                </a:moveTo>
                <a:lnTo>
                  <a:pt x="1979440" y="0"/>
                </a:lnTo>
                <a:lnTo>
                  <a:pt x="1979440" y="469240"/>
                </a:lnTo>
                <a:lnTo>
                  <a:pt x="0" y="469240"/>
                </a:lnTo>
                <a:lnTo>
                  <a:pt x="0" y="0"/>
                </a:lnTo>
                <a:close/>
              </a:path>
            </a:pathLst>
          </a:custGeom>
          <a:blipFill>
            <a:blip r:embed="rId6"/>
            <a:stretch>
              <a:fillRect/>
            </a:stretch>
          </a:blipFill>
        </p:spPr>
        <p:txBody>
          <a:bodyPr/>
          <a:lstStyle/>
          <a:p>
            <a:endParaRPr lang="en-US"/>
          </a:p>
        </p:txBody>
      </p:sp>
      <p:pic>
        <p:nvPicPr>
          <p:cNvPr id="13" name="Picture 12">
            <a:extLst>
              <a:ext uri="{FF2B5EF4-FFF2-40B4-BE49-F238E27FC236}">
                <a16:creationId xmlns:a16="http://schemas.microsoft.com/office/drawing/2014/main" id="{4605CD26-DE0D-593F-9A16-8D4328D2C6F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4031490" y="6210681"/>
            <a:ext cx="1001705" cy="978175"/>
          </a:xfrm>
          <a:prstGeom prst="rect">
            <a:avLst/>
          </a:prstGeom>
        </p:spPr>
      </p:pic>
      <p:pic>
        <p:nvPicPr>
          <p:cNvPr id="17" name="Picture 16">
            <a:extLst>
              <a:ext uri="{FF2B5EF4-FFF2-40B4-BE49-F238E27FC236}">
                <a16:creationId xmlns:a16="http://schemas.microsoft.com/office/drawing/2014/main" id="{F82E3E46-3404-8AD6-10A3-F2F951FFE7D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4034112" y="6201372"/>
            <a:ext cx="1001705" cy="978175"/>
          </a:xfrm>
          <a:prstGeom prst="rect">
            <a:avLst/>
          </a:prstGeom>
        </p:spPr>
      </p:pic>
      <p:pic>
        <p:nvPicPr>
          <p:cNvPr id="23" name="Picture 22">
            <a:extLst>
              <a:ext uri="{FF2B5EF4-FFF2-40B4-BE49-F238E27FC236}">
                <a16:creationId xmlns:a16="http://schemas.microsoft.com/office/drawing/2014/main" id="{C21626AC-5869-9CAC-5668-E36D04AA8E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6281195" y="6376663"/>
            <a:ext cx="1001705" cy="978175"/>
          </a:xfrm>
          <a:prstGeom prst="rect">
            <a:avLst/>
          </a:prstGeom>
        </p:spPr>
      </p:pic>
      <p:pic>
        <p:nvPicPr>
          <p:cNvPr id="29" name="Picture 28">
            <a:extLst>
              <a:ext uri="{FF2B5EF4-FFF2-40B4-BE49-F238E27FC236}">
                <a16:creationId xmlns:a16="http://schemas.microsoft.com/office/drawing/2014/main" id="{5E2719EB-A69B-B43C-352E-ED28A4ACBA8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5087755" y="7785656"/>
            <a:ext cx="1001705" cy="978175"/>
          </a:xfrm>
          <a:prstGeom prst="rect">
            <a:avLst/>
          </a:prstGeom>
        </p:spPr>
      </p:pic>
      <p:pic>
        <p:nvPicPr>
          <p:cNvPr id="31" name="Picture 30">
            <a:extLst>
              <a:ext uri="{FF2B5EF4-FFF2-40B4-BE49-F238E27FC236}">
                <a16:creationId xmlns:a16="http://schemas.microsoft.com/office/drawing/2014/main" id="{1001817A-77A8-9FDD-E91E-3EC14D0C774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5197319" y="7062341"/>
            <a:ext cx="1001705" cy="978175"/>
          </a:xfrm>
          <a:prstGeom prst="rect">
            <a:avLst/>
          </a:prstGeom>
        </p:spPr>
      </p:pic>
      <p:pic>
        <p:nvPicPr>
          <p:cNvPr id="35" name="Picture 34">
            <a:extLst>
              <a:ext uri="{FF2B5EF4-FFF2-40B4-BE49-F238E27FC236}">
                <a16:creationId xmlns:a16="http://schemas.microsoft.com/office/drawing/2014/main" id="{41E1DEB7-B500-F538-9072-638E84817A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4502561" y="4788545"/>
            <a:ext cx="1001705" cy="978175"/>
          </a:xfrm>
          <a:prstGeom prst="rect">
            <a:avLst/>
          </a:prstGeom>
        </p:spPr>
      </p:pic>
      <p:sp>
        <p:nvSpPr>
          <p:cNvPr id="6" name="TextBox 9">
            <a:extLst>
              <a:ext uri="{FF2B5EF4-FFF2-40B4-BE49-F238E27FC236}">
                <a16:creationId xmlns:a16="http://schemas.microsoft.com/office/drawing/2014/main" id="{813482AF-D20B-F45B-2D23-56F39905CD8B}"/>
              </a:ext>
            </a:extLst>
          </p:cNvPr>
          <p:cNvSpPr txBox="1"/>
          <p:nvPr/>
        </p:nvSpPr>
        <p:spPr>
          <a:xfrm>
            <a:off x="5990540" y="3071852"/>
            <a:ext cx="685800"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8</a:t>
            </a:r>
          </a:p>
        </p:txBody>
      </p:sp>
      <p:sp>
        <p:nvSpPr>
          <p:cNvPr id="12" name="TextBox 9">
            <a:extLst>
              <a:ext uri="{FF2B5EF4-FFF2-40B4-BE49-F238E27FC236}">
                <a16:creationId xmlns:a16="http://schemas.microsoft.com/office/drawing/2014/main" id="{A789BF6C-0FB4-0C41-25F8-FB5C3C663282}"/>
              </a:ext>
            </a:extLst>
          </p:cNvPr>
          <p:cNvSpPr txBox="1"/>
          <p:nvPr/>
        </p:nvSpPr>
        <p:spPr>
          <a:xfrm>
            <a:off x="5313182" y="3092609"/>
            <a:ext cx="1363158"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88</a:t>
            </a:r>
          </a:p>
        </p:txBody>
      </p:sp>
      <p:sp>
        <p:nvSpPr>
          <p:cNvPr id="16" name="TextBox 9">
            <a:extLst>
              <a:ext uri="{FF2B5EF4-FFF2-40B4-BE49-F238E27FC236}">
                <a16:creationId xmlns:a16="http://schemas.microsoft.com/office/drawing/2014/main" id="{A926FECC-BAB3-276D-B0D1-3C5D55092B3B}"/>
              </a:ext>
            </a:extLst>
          </p:cNvPr>
          <p:cNvSpPr txBox="1"/>
          <p:nvPr/>
        </p:nvSpPr>
        <p:spPr>
          <a:xfrm>
            <a:off x="5195752" y="3082231"/>
            <a:ext cx="1480588"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88x</a:t>
            </a:r>
          </a:p>
        </p:txBody>
      </p:sp>
      <p:sp>
        <p:nvSpPr>
          <p:cNvPr id="18" name="TextBox 9">
            <a:extLst>
              <a:ext uri="{FF2B5EF4-FFF2-40B4-BE49-F238E27FC236}">
                <a16:creationId xmlns:a16="http://schemas.microsoft.com/office/drawing/2014/main" id="{8363A4A6-41B6-417E-86C2-995E046CB5DC}"/>
              </a:ext>
            </a:extLst>
          </p:cNvPr>
          <p:cNvSpPr txBox="1"/>
          <p:nvPr/>
        </p:nvSpPr>
        <p:spPr>
          <a:xfrm>
            <a:off x="5180278" y="3096312"/>
            <a:ext cx="1496062"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88x3</a:t>
            </a:r>
          </a:p>
        </p:txBody>
      </p:sp>
      <p:sp>
        <p:nvSpPr>
          <p:cNvPr id="19" name="TextBox 9">
            <a:extLst>
              <a:ext uri="{FF2B5EF4-FFF2-40B4-BE49-F238E27FC236}">
                <a16:creationId xmlns:a16="http://schemas.microsoft.com/office/drawing/2014/main" id="{C3EAFE37-690C-884D-446B-525FC0D33171}"/>
              </a:ext>
            </a:extLst>
          </p:cNvPr>
          <p:cNvSpPr txBox="1"/>
          <p:nvPr/>
        </p:nvSpPr>
        <p:spPr>
          <a:xfrm>
            <a:off x="4509647" y="3057771"/>
            <a:ext cx="2166693"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88x36</a:t>
            </a:r>
          </a:p>
        </p:txBody>
      </p:sp>
      <p:sp>
        <p:nvSpPr>
          <p:cNvPr id="20" name="TextBox 9">
            <a:extLst>
              <a:ext uri="{FF2B5EF4-FFF2-40B4-BE49-F238E27FC236}">
                <a16:creationId xmlns:a16="http://schemas.microsoft.com/office/drawing/2014/main" id="{9750AC53-1247-D668-1248-432186D32AB8}"/>
              </a:ext>
            </a:extLst>
          </p:cNvPr>
          <p:cNvSpPr txBox="1"/>
          <p:nvPr/>
        </p:nvSpPr>
        <p:spPr>
          <a:xfrm>
            <a:off x="5064700" y="3088906"/>
            <a:ext cx="1611640"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31,68</a:t>
            </a:r>
          </a:p>
        </p:txBody>
      </p:sp>
      <p:sp>
        <p:nvSpPr>
          <p:cNvPr id="21" name="TextBox 9">
            <a:extLst>
              <a:ext uri="{FF2B5EF4-FFF2-40B4-BE49-F238E27FC236}">
                <a16:creationId xmlns:a16="http://schemas.microsoft.com/office/drawing/2014/main" id="{58C36B6A-DADE-0819-7971-814B6B824247}"/>
              </a:ext>
            </a:extLst>
          </p:cNvPr>
          <p:cNvSpPr txBox="1"/>
          <p:nvPr/>
        </p:nvSpPr>
        <p:spPr>
          <a:xfrm>
            <a:off x="4509647" y="3092609"/>
            <a:ext cx="2166693" cy="923330"/>
          </a:xfrm>
          <a:prstGeom prst="rect">
            <a:avLst/>
          </a:prstGeom>
        </p:spPr>
        <p:txBody>
          <a:bodyPr wrap="square" lIns="0" tIns="0" rIns="0" bIns="0" rtlCol="0" anchor="t">
            <a:spAutoFit/>
          </a:bodyPr>
          <a:lstStyle/>
          <a:p>
            <a:pPr algn="ctr"/>
            <a:r>
              <a:rPr lang="en-US" sz="6000">
                <a:solidFill>
                  <a:srgbClr val="BE636B"/>
                </a:solidFill>
                <a:latin typeface="Bahnschrift Condensed" panose="020B0502040204020203" pitchFamily="34" charset="0"/>
              </a:rPr>
              <a:t>88x36%</a:t>
            </a:r>
          </a:p>
        </p:txBody>
      </p:sp>
      <p:pic>
        <p:nvPicPr>
          <p:cNvPr id="25" name="Picture 24">
            <a:extLst>
              <a:ext uri="{FF2B5EF4-FFF2-40B4-BE49-F238E27FC236}">
                <a16:creationId xmlns:a16="http://schemas.microsoft.com/office/drawing/2014/main" id="{AA5265A3-C23B-AE14-C86F-DD7B426234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223326">
            <a:off x="5078815" y="8529297"/>
            <a:ext cx="1001705" cy="978175"/>
          </a:xfrm>
          <a:prstGeom prst="rect">
            <a:avLst/>
          </a:prstGeom>
        </p:spPr>
      </p:pic>
    </p:spTree>
    <p:extLst>
      <p:ext uri="{BB962C8B-B14F-4D97-AF65-F5344CB8AC3E}">
        <p14:creationId xmlns:p14="http://schemas.microsoft.com/office/powerpoint/2010/main" val="198750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6" presetClass="emph" presetSubtype="0" fill="hold" nodeType="afterEffect">
                                  <p:stCondLst>
                                    <p:cond delay="0"/>
                                  </p:stCondLst>
                                  <p:childTnLst>
                                    <p:animEffect transition="out" filter="fade">
                                      <p:cBhvr>
                                        <p:cTn id="17" dur="500" tmFilter="0, 0; .2, .5; .8, .5; 1, 0"/>
                                        <p:tgtEl>
                                          <p:spTgt spid="13"/>
                                        </p:tgtEl>
                                      </p:cBhvr>
                                    </p:animEffect>
                                    <p:animScale>
                                      <p:cBhvr>
                                        <p:cTn id="18" dur="250" autoRev="1" fill="hold"/>
                                        <p:tgtEl>
                                          <p:spTgt spid="13"/>
                                        </p:tgtEl>
                                      </p:cBhvr>
                                      <p:by x="105000" y="105000"/>
                                    </p:animScale>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1500"/>
                            </p:stCondLst>
                            <p:childTnLst>
                              <p:par>
                                <p:cTn id="23" presetID="1" presetClass="exit" presetSubtype="0" fill="hold" nodeType="afterEffect">
                                  <p:stCondLst>
                                    <p:cond delay="500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26" presetClass="emph" presetSubtype="0" fill="hold" nodeType="afterEffect">
                                  <p:stCondLst>
                                    <p:cond delay="0"/>
                                  </p:stCondLst>
                                  <p:childTnLst>
                                    <p:animEffect transition="out" filter="fade">
                                      <p:cBhvr>
                                        <p:cTn id="34" dur="500" tmFilter="0, 0; .2, .5; .8, .5; 1, 0"/>
                                        <p:tgtEl>
                                          <p:spTgt spid="17"/>
                                        </p:tgtEl>
                                      </p:cBhvr>
                                    </p:animEffect>
                                    <p:animScale>
                                      <p:cBhvr>
                                        <p:cTn id="35" dur="250" autoRev="1" fill="hold"/>
                                        <p:tgtEl>
                                          <p:spTgt spid="17"/>
                                        </p:tgtEl>
                                      </p:cBhvr>
                                      <p:by x="105000" y="105000"/>
                                    </p:animScale>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1500"/>
                            </p:stCondLst>
                            <p:childTnLst>
                              <p:par>
                                <p:cTn id="42" presetID="1" presetClass="exit" presetSubtype="0" fill="hold" nodeType="afterEffect">
                                  <p:stCondLst>
                                    <p:cond delay="0"/>
                                  </p:stCondLst>
                                  <p:childTnLst>
                                    <p:set>
                                      <p:cBhvr>
                                        <p:cTn id="43" dur="1" fill="hold">
                                          <p:stCondLst>
                                            <p:cond delay="0"/>
                                          </p:stCondLst>
                                        </p:cTn>
                                        <p:tgtEl>
                                          <p:spTgt spid="1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1000"/>
                                        <p:tgtEl>
                                          <p:spTgt spid="23"/>
                                        </p:tgtEl>
                                      </p:cBhvr>
                                    </p:animEffect>
                                    <p:anim calcmode="lin" valueType="num">
                                      <p:cBhvr>
                                        <p:cTn id="49" dur="1000" fill="hold"/>
                                        <p:tgtEl>
                                          <p:spTgt spid="23"/>
                                        </p:tgtEl>
                                        <p:attrNameLst>
                                          <p:attrName>ppt_x</p:attrName>
                                        </p:attrNameLst>
                                      </p:cBhvr>
                                      <p:tavLst>
                                        <p:tav tm="0">
                                          <p:val>
                                            <p:strVal val="#ppt_x"/>
                                          </p:val>
                                        </p:tav>
                                        <p:tav tm="100000">
                                          <p:val>
                                            <p:strVal val="#ppt_x"/>
                                          </p:val>
                                        </p:tav>
                                      </p:tavLst>
                                    </p:anim>
                                    <p:anim calcmode="lin" valueType="num">
                                      <p:cBhvr>
                                        <p:cTn id="50" dur="1000" fill="hold"/>
                                        <p:tgtEl>
                                          <p:spTgt spid="23"/>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26" presetClass="emph" presetSubtype="0" fill="hold" nodeType="afterEffect">
                                  <p:stCondLst>
                                    <p:cond delay="0"/>
                                  </p:stCondLst>
                                  <p:childTnLst>
                                    <p:animEffect transition="out" filter="fade">
                                      <p:cBhvr>
                                        <p:cTn id="53" dur="500" tmFilter="0, 0; .2, .5; .8, .5; 1, 0"/>
                                        <p:tgtEl>
                                          <p:spTgt spid="23"/>
                                        </p:tgtEl>
                                      </p:cBhvr>
                                    </p:animEffect>
                                    <p:animScale>
                                      <p:cBhvr>
                                        <p:cTn id="54" dur="250" autoRev="1" fill="hold"/>
                                        <p:tgtEl>
                                          <p:spTgt spid="23"/>
                                        </p:tgtEl>
                                      </p:cBhvr>
                                      <p:by x="105000" y="105000"/>
                                    </p:animScale>
                                  </p:childTnLst>
                                </p:cTn>
                              </p:par>
                              <p:par>
                                <p:cTn id="55" presetID="1" presetClass="exit" presetSubtype="0" fill="hold" grpId="1" nodeType="withEffect">
                                  <p:stCondLst>
                                    <p:cond delay="0"/>
                                  </p:stCondLst>
                                  <p:childTnLst>
                                    <p:set>
                                      <p:cBhvr>
                                        <p:cTn id="56" dur="1" fill="hold">
                                          <p:stCondLst>
                                            <p:cond delay="0"/>
                                          </p:stCondLst>
                                        </p:cTn>
                                        <p:tgtEl>
                                          <p:spTgt spid="12"/>
                                        </p:tgtEl>
                                        <p:attrNameLst>
                                          <p:attrName>style.visibility</p:attrName>
                                        </p:attrNameLst>
                                      </p:cBhvr>
                                      <p:to>
                                        <p:strVal val="hidden"/>
                                      </p:to>
                                    </p:se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par>
                          <p:cTn id="60" fill="hold">
                            <p:stCondLst>
                              <p:cond delay="1500"/>
                            </p:stCondLst>
                            <p:childTnLst>
                              <p:par>
                                <p:cTn id="61" presetID="1" presetClass="exit" presetSubtype="0" fill="hold" nodeType="afterEffect">
                                  <p:stCondLst>
                                    <p:cond delay="0"/>
                                  </p:stCondLst>
                                  <p:childTnLst>
                                    <p:set>
                                      <p:cBhvr>
                                        <p:cTn id="62" dur="1" fill="hold">
                                          <p:stCondLst>
                                            <p:cond delay="0"/>
                                          </p:stCondLst>
                                        </p:cTn>
                                        <p:tgtEl>
                                          <p:spTgt spid="2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childTnLst>
                          </p:cTn>
                        </p:par>
                        <p:par>
                          <p:cTn id="70" fill="hold">
                            <p:stCondLst>
                              <p:cond delay="1000"/>
                            </p:stCondLst>
                            <p:childTnLst>
                              <p:par>
                                <p:cTn id="71" presetID="26" presetClass="emph" presetSubtype="0" fill="hold" nodeType="afterEffect">
                                  <p:stCondLst>
                                    <p:cond delay="0"/>
                                  </p:stCondLst>
                                  <p:childTnLst>
                                    <p:animEffect transition="out" filter="fade">
                                      <p:cBhvr>
                                        <p:cTn id="72" dur="500" tmFilter="0, 0; .2, .5; .8, .5; 1, 0"/>
                                        <p:tgtEl>
                                          <p:spTgt spid="29"/>
                                        </p:tgtEl>
                                      </p:cBhvr>
                                    </p:animEffect>
                                    <p:animScale>
                                      <p:cBhvr>
                                        <p:cTn id="73" dur="250" autoRev="1" fill="hold"/>
                                        <p:tgtEl>
                                          <p:spTgt spid="29"/>
                                        </p:tgtEl>
                                      </p:cBhvr>
                                      <p:by x="105000" y="105000"/>
                                    </p:animScale>
                                  </p:childTnLst>
                                </p:cTn>
                              </p:par>
                              <p:par>
                                <p:cTn id="74" presetID="1" presetClass="exit" presetSubtype="0" fill="hold" grpId="1" nodeType="withEffect">
                                  <p:stCondLst>
                                    <p:cond delay="0"/>
                                  </p:stCondLst>
                                  <p:childTnLst>
                                    <p:set>
                                      <p:cBhvr>
                                        <p:cTn id="75" dur="1" fill="hold">
                                          <p:stCondLst>
                                            <p:cond delay="0"/>
                                          </p:stCondLst>
                                        </p:cTn>
                                        <p:tgtEl>
                                          <p:spTgt spid="16"/>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childTnLst>
                                </p:cTn>
                              </p:par>
                            </p:childTnLst>
                          </p:cTn>
                        </p:par>
                        <p:par>
                          <p:cTn id="79" fill="hold">
                            <p:stCondLst>
                              <p:cond delay="1500"/>
                            </p:stCondLst>
                            <p:childTnLst>
                              <p:par>
                                <p:cTn id="80" presetID="1" presetClass="exit" presetSubtype="0" fill="hold" nodeType="afterEffect">
                                  <p:stCondLst>
                                    <p:cond delay="0"/>
                                  </p:stCondLst>
                                  <p:childTnLst>
                                    <p:set>
                                      <p:cBhvr>
                                        <p:cTn id="81" dur="1" fill="hold">
                                          <p:stCondLst>
                                            <p:cond delay="0"/>
                                          </p:stCondLst>
                                        </p:cTn>
                                        <p:tgtEl>
                                          <p:spTgt spid="29"/>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1000"/>
                                        <p:tgtEl>
                                          <p:spTgt spid="31"/>
                                        </p:tgtEl>
                                      </p:cBhvr>
                                    </p:animEffect>
                                    <p:anim calcmode="lin" valueType="num">
                                      <p:cBhvr>
                                        <p:cTn id="87" dur="1000" fill="hold"/>
                                        <p:tgtEl>
                                          <p:spTgt spid="31"/>
                                        </p:tgtEl>
                                        <p:attrNameLst>
                                          <p:attrName>ppt_x</p:attrName>
                                        </p:attrNameLst>
                                      </p:cBhvr>
                                      <p:tavLst>
                                        <p:tav tm="0">
                                          <p:val>
                                            <p:strVal val="#ppt_x"/>
                                          </p:val>
                                        </p:tav>
                                        <p:tav tm="100000">
                                          <p:val>
                                            <p:strVal val="#ppt_x"/>
                                          </p:val>
                                        </p:tav>
                                      </p:tavLst>
                                    </p:anim>
                                    <p:anim calcmode="lin" valueType="num">
                                      <p:cBhvr>
                                        <p:cTn id="88" dur="1000" fill="hold"/>
                                        <p:tgtEl>
                                          <p:spTgt spid="31"/>
                                        </p:tgtEl>
                                        <p:attrNameLst>
                                          <p:attrName>ppt_y</p:attrName>
                                        </p:attrNameLst>
                                      </p:cBhvr>
                                      <p:tavLst>
                                        <p:tav tm="0">
                                          <p:val>
                                            <p:strVal val="#ppt_y+.1"/>
                                          </p:val>
                                        </p:tav>
                                        <p:tav tm="100000">
                                          <p:val>
                                            <p:strVal val="#ppt_y"/>
                                          </p:val>
                                        </p:tav>
                                      </p:tavLst>
                                    </p:anim>
                                  </p:childTnLst>
                                </p:cTn>
                              </p:par>
                            </p:childTnLst>
                          </p:cTn>
                        </p:par>
                        <p:par>
                          <p:cTn id="89" fill="hold">
                            <p:stCondLst>
                              <p:cond delay="1000"/>
                            </p:stCondLst>
                            <p:childTnLst>
                              <p:par>
                                <p:cTn id="90" presetID="26" presetClass="emph" presetSubtype="0" fill="hold" nodeType="afterEffect">
                                  <p:stCondLst>
                                    <p:cond delay="0"/>
                                  </p:stCondLst>
                                  <p:childTnLst>
                                    <p:animEffect transition="out" filter="fade">
                                      <p:cBhvr>
                                        <p:cTn id="91" dur="500" tmFilter="0, 0; .2, .5; .8, .5; 1, 0"/>
                                        <p:tgtEl>
                                          <p:spTgt spid="31"/>
                                        </p:tgtEl>
                                      </p:cBhvr>
                                    </p:animEffect>
                                    <p:animScale>
                                      <p:cBhvr>
                                        <p:cTn id="92" dur="250" autoRev="1" fill="hold"/>
                                        <p:tgtEl>
                                          <p:spTgt spid="31"/>
                                        </p:tgtEl>
                                      </p:cBhvr>
                                      <p:by x="105000" y="105000"/>
                                    </p:animScale>
                                  </p:childTnLst>
                                </p:cTn>
                              </p:par>
                              <p:par>
                                <p:cTn id="93" presetID="1" presetClass="exit" presetSubtype="0" fill="hold" grpId="1" nodeType="withEffect">
                                  <p:stCondLst>
                                    <p:cond delay="0"/>
                                  </p:stCondLst>
                                  <p:childTnLst>
                                    <p:set>
                                      <p:cBhvr>
                                        <p:cTn id="94" dur="1" fill="hold">
                                          <p:stCondLst>
                                            <p:cond delay="0"/>
                                          </p:stCondLst>
                                        </p:cTn>
                                        <p:tgtEl>
                                          <p:spTgt spid="18"/>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19"/>
                                        </p:tgtEl>
                                        <p:attrNameLst>
                                          <p:attrName>style.visibility</p:attrName>
                                        </p:attrNameLst>
                                      </p:cBhvr>
                                      <p:to>
                                        <p:strVal val="visible"/>
                                      </p:to>
                                    </p:set>
                                    <p:animEffect transition="in" filter="fade">
                                      <p:cBhvr>
                                        <p:cTn id="97" dur="500"/>
                                        <p:tgtEl>
                                          <p:spTgt spid="19"/>
                                        </p:tgtEl>
                                      </p:cBhvr>
                                    </p:animEffect>
                                  </p:childTnLst>
                                </p:cTn>
                              </p:par>
                            </p:childTnLst>
                          </p:cTn>
                        </p:par>
                        <p:par>
                          <p:cTn id="98" fill="hold">
                            <p:stCondLst>
                              <p:cond delay="1500"/>
                            </p:stCondLst>
                            <p:childTnLst>
                              <p:par>
                                <p:cTn id="99" presetID="1" presetClass="exit" presetSubtype="0" fill="hold" nodeType="afterEffect">
                                  <p:stCondLst>
                                    <p:cond delay="0"/>
                                  </p:stCondLst>
                                  <p:childTnLst>
                                    <p:set>
                                      <p:cBhvr>
                                        <p:cTn id="100" dur="1" fill="hold">
                                          <p:stCondLst>
                                            <p:cond delay="0"/>
                                          </p:stCondLst>
                                        </p:cTn>
                                        <p:tgtEl>
                                          <p:spTgt spid="31"/>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nodeType="click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1000"/>
                                        <p:tgtEl>
                                          <p:spTgt spid="35"/>
                                        </p:tgtEl>
                                      </p:cBhvr>
                                    </p:animEffect>
                                    <p:anim calcmode="lin" valueType="num">
                                      <p:cBhvr>
                                        <p:cTn id="106" dur="1000" fill="hold"/>
                                        <p:tgtEl>
                                          <p:spTgt spid="35"/>
                                        </p:tgtEl>
                                        <p:attrNameLst>
                                          <p:attrName>ppt_x</p:attrName>
                                        </p:attrNameLst>
                                      </p:cBhvr>
                                      <p:tavLst>
                                        <p:tav tm="0">
                                          <p:val>
                                            <p:strVal val="#ppt_x"/>
                                          </p:val>
                                        </p:tav>
                                        <p:tav tm="100000">
                                          <p:val>
                                            <p:strVal val="#ppt_x"/>
                                          </p:val>
                                        </p:tav>
                                      </p:tavLst>
                                    </p:anim>
                                    <p:anim calcmode="lin" valueType="num">
                                      <p:cBhvr>
                                        <p:cTn id="107" dur="1000" fill="hold"/>
                                        <p:tgtEl>
                                          <p:spTgt spid="35"/>
                                        </p:tgtEl>
                                        <p:attrNameLst>
                                          <p:attrName>ppt_y</p:attrName>
                                        </p:attrNameLst>
                                      </p:cBhvr>
                                      <p:tavLst>
                                        <p:tav tm="0">
                                          <p:val>
                                            <p:strVal val="#ppt_y+.1"/>
                                          </p:val>
                                        </p:tav>
                                        <p:tav tm="100000">
                                          <p:val>
                                            <p:strVal val="#ppt_y"/>
                                          </p:val>
                                        </p:tav>
                                      </p:tavLst>
                                    </p:anim>
                                  </p:childTnLst>
                                </p:cTn>
                              </p:par>
                            </p:childTnLst>
                          </p:cTn>
                        </p:par>
                        <p:par>
                          <p:cTn id="108" fill="hold">
                            <p:stCondLst>
                              <p:cond delay="1000"/>
                            </p:stCondLst>
                            <p:childTnLst>
                              <p:par>
                                <p:cTn id="109" presetID="26" presetClass="emph" presetSubtype="0" fill="hold" nodeType="afterEffect">
                                  <p:stCondLst>
                                    <p:cond delay="0"/>
                                  </p:stCondLst>
                                  <p:childTnLst>
                                    <p:animEffect transition="out" filter="fade">
                                      <p:cBhvr>
                                        <p:cTn id="110" dur="500" tmFilter="0, 0; .2, .5; .8, .5; 1, 0"/>
                                        <p:tgtEl>
                                          <p:spTgt spid="35"/>
                                        </p:tgtEl>
                                      </p:cBhvr>
                                    </p:animEffect>
                                    <p:animScale>
                                      <p:cBhvr>
                                        <p:cTn id="111" dur="250" autoRev="1" fill="hold"/>
                                        <p:tgtEl>
                                          <p:spTgt spid="35"/>
                                        </p:tgtEl>
                                      </p:cBhvr>
                                      <p:by x="105000" y="105000"/>
                                    </p:animScale>
                                  </p:childTnLst>
                                </p:cTn>
                              </p:par>
                              <p:par>
                                <p:cTn id="112" presetID="1" presetClass="exit" presetSubtype="0" fill="hold" grpId="1" nodeType="withEffect">
                                  <p:stCondLst>
                                    <p:cond delay="0"/>
                                  </p:stCondLst>
                                  <p:childTnLst>
                                    <p:set>
                                      <p:cBhvr>
                                        <p:cTn id="113" dur="1" fill="hold">
                                          <p:stCondLst>
                                            <p:cond delay="0"/>
                                          </p:stCondLst>
                                        </p:cTn>
                                        <p:tgtEl>
                                          <p:spTgt spid="19"/>
                                        </p:tgtEl>
                                        <p:attrNameLst>
                                          <p:attrName>style.visibility</p:attrName>
                                        </p:attrNameLst>
                                      </p:cBhvr>
                                      <p:to>
                                        <p:strVal val="hidden"/>
                                      </p:to>
                                    </p:set>
                                  </p:childTnLst>
                                </p:cTn>
                              </p:par>
                              <p:par>
                                <p:cTn id="114" presetID="10" presetClass="entr" presetSubtype="0" fill="hold" grpId="0" nodeType="withEffect">
                                  <p:stCondLst>
                                    <p:cond delay="0"/>
                                  </p:stCondLst>
                                  <p:childTnLst>
                                    <p:set>
                                      <p:cBhvr>
                                        <p:cTn id="115" dur="1" fill="hold">
                                          <p:stCondLst>
                                            <p:cond delay="0"/>
                                          </p:stCondLst>
                                        </p:cTn>
                                        <p:tgtEl>
                                          <p:spTgt spid="21"/>
                                        </p:tgtEl>
                                        <p:attrNameLst>
                                          <p:attrName>style.visibility</p:attrName>
                                        </p:attrNameLst>
                                      </p:cBhvr>
                                      <p:to>
                                        <p:strVal val="visible"/>
                                      </p:to>
                                    </p:set>
                                    <p:animEffect transition="in" filter="fade">
                                      <p:cBhvr>
                                        <p:cTn id="116" dur="500"/>
                                        <p:tgtEl>
                                          <p:spTgt spid="21"/>
                                        </p:tgtEl>
                                      </p:cBhvr>
                                    </p:animEffect>
                                  </p:childTnLst>
                                </p:cTn>
                              </p:par>
                            </p:childTnLst>
                          </p:cTn>
                        </p:par>
                        <p:par>
                          <p:cTn id="117" fill="hold">
                            <p:stCondLst>
                              <p:cond delay="1500"/>
                            </p:stCondLst>
                            <p:childTnLst>
                              <p:par>
                                <p:cTn id="118" presetID="1" presetClass="exit" presetSubtype="0" fill="hold" nodeType="afterEffect">
                                  <p:stCondLst>
                                    <p:cond delay="0"/>
                                  </p:stCondLst>
                                  <p:childTnLst>
                                    <p:set>
                                      <p:cBhvr>
                                        <p:cTn id="119" dur="1" fill="hold">
                                          <p:stCondLst>
                                            <p:cond delay="0"/>
                                          </p:stCondLst>
                                        </p:cTn>
                                        <p:tgtEl>
                                          <p:spTgt spid="35"/>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nodeType="click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fade">
                                      <p:cBhvr>
                                        <p:cTn id="124" dur="1000"/>
                                        <p:tgtEl>
                                          <p:spTgt spid="25"/>
                                        </p:tgtEl>
                                      </p:cBhvr>
                                    </p:animEffect>
                                    <p:anim calcmode="lin" valueType="num">
                                      <p:cBhvr>
                                        <p:cTn id="125" dur="1000" fill="hold"/>
                                        <p:tgtEl>
                                          <p:spTgt spid="25"/>
                                        </p:tgtEl>
                                        <p:attrNameLst>
                                          <p:attrName>ppt_x</p:attrName>
                                        </p:attrNameLst>
                                      </p:cBhvr>
                                      <p:tavLst>
                                        <p:tav tm="0">
                                          <p:val>
                                            <p:strVal val="#ppt_x"/>
                                          </p:val>
                                        </p:tav>
                                        <p:tav tm="100000">
                                          <p:val>
                                            <p:strVal val="#ppt_x"/>
                                          </p:val>
                                        </p:tav>
                                      </p:tavLst>
                                    </p:anim>
                                    <p:anim calcmode="lin" valueType="num">
                                      <p:cBhvr>
                                        <p:cTn id="126" dur="1000" fill="hold"/>
                                        <p:tgtEl>
                                          <p:spTgt spid="25"/>
                                        </p:tgtEl>
                                        <p:attrNameLst>
                                          <p:attrName>ppt_y</p:attrName>
                                        </p:attrNameLst>
                                      </p:cBhvr>
                                      <p:tavLst>
                                        <p:tav tm="0">
                                          <p:val>
                                            <p:strVal val="#ppt_y+.1"/>
                                          </p:val>
                                        </p:tav>
                                        <p:tav tm="100000">
                                          <p:val>
                                            <p:strVal val="#ppt_y"/>
                                          </p:val>
                                        </p:tav>
                                      </p:tavLst>
                                    </p:anim>
                                  </p:childTnLst>
                                </p:cTn>
                              </p:par>
                            </p:childTnLst>
                          </p:cTn>
                        </p:par>
                        <p:par>
                          <p:cTn id="127" fill="hold">
                            <p:stCondLst>
                              <p:cond delay="1000"/>
                            </p:stCondLst>
                            <p:childTnLst>
                              <p:par>
                                <p:cTn id="128" presetID="26" presetClass="emph" presetSubtype="0" fill="hold" nodeType="afterEffect">
                                  <p:stCondLst>
                                    <p:cond delay="0"/>
                                  </p:stCondLst>
                                  <p:childTnLst>
                                    <p:animEffect transition="out" filter="fade">
                                      <p:cBhvr>
                                        <p:cTn id="129" dur="500" tmFilter="0, 0; .2, .5; .8, .5; 1, 0"/>
                                        <p:tgtEl>
                                          <p:spTgt spid="25"/>
                                        </p:tgtEl>
                                      </p:cBhvr>
                                    </p:animEffect>
                                    <p:animScale>
                                      <p:cBhvr>
                                        <p:cTn id="130" dur="250" autoRev="1" fill="hold"/>
                                        <p:tgtEl>
                                          <p:spTgt spid="25"/>
                                        </p:tgtEl>
                                      </p:cBhvr>
                                      <p:by x="105000" y="105000"/>
                                    </p:animScale>
                                  </p:childTnLst>
                                </p:cTn>
                              </p:par>
                              <p:par>
                                <p:cTn id="131" presetID="1" presetClass="exit" presetSubtype="0" fill="hold" grpId="1" nodeType="withEffect">
                                  <p:stCondLst>
                                    <p:cond delay="0"/>
                                  </p:stCondLst>
                                  <p:childTnLst>
                                    <p:set>
                                      <p:cBhvr>
                                        <p:cTn id="132" dur="1" fill="hold">
                                          <p:stCondLst>
                                            <p:cond delay="0"/>
                                          </p:stCondLst>
                                        </p:cTn>
                                        <p:tgtEl>
                                          <p:spTgt spid="21"/>
                                        </p:tgtEl>
                                        <p:attrNameLst>
                                          <p:attrName>style.visibility</p:attrName>
                                        </p:attrNameLst>
                                      </p:cBhvr>
                                      <p:to>
                                        <p:strVal val="hidden"/>
                                      </p:to>
                                    </p:set>
                                  </p:childTnLst>
                                </p:cTn>
                              </p:par>
                              <p:par>
                                <p:cTn id="133" presetID="22" presetClass="entr" presetSubtype="8" fill="hold" grpId="0" nodeType="withEffect">
                                  <p:stCondLst>
                                    <p:cond delay="0"/>
                                  </p:stCondLst>
                                  <p:childTnLst>
                                    <p:set>
                                      <p:cBhvr>
                                        <p:cTn id="134" dur="1" fill="hold">
                                          <p:stCondLst>
                                            <p:cond delay="0"/>
                                          </p:stCondLst>
                                        </p:cTn>
                                        <p:tgtEl>
                                          <p:spTgt spid="20"/>
                                        </p:tgtEl>
                                        <p:attrNameLst>
                                          <p:attrName>style.visibility</p:attrName>
                                        </p:attrNameLst>
                                      </p:cBhvr>
                                      <p:to>
                                        <p:strVal val="visible"/>
                                      </p:to>
                                    </p:set>
                                    <p:animEffect transition="in" filter="wipe(left)">
                                      <p:cBhvr>
                                        <p:cTn id="135" dur="500"/>
                                        <p:tgtEl>
                                          <p:spTgt spid="20"/>
                                        </p:tgtEl>
                                      </p:cBhvr>
                                    </p:animEffect>
                                  </p:childTnLst>
                                </p:cTn>
                              </p:par>
                            </p:childTnLst>
                          </p:cTn>
                        </p:par>
                        <p:par>
                          <p:cTn id="136" fill="hold">
                            <p:stCondLst>
                              <p:cond delay="1500"/>
                            </p:stCondLst>
                            <p:childTnLst>
                              <p:par>
                                <p:cTn id="137" presetID="1" presetClass="exit" presetSubtype="0" fill="hold" nodeType="afterEffect">
                                  <p:stCondLst>
                                    <p:cond delay="0"/>
                                  </p:stCondLst>
                                  <p:childTnLst>
                                    <p:set>
                                      <p:cBhvr>
                                        <p:cTn id="13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9" restart="whenNotActive" fill="hold" evtFilter="cancelBubble" nodeType="interactiveSeq">
                <p:stCondLst>
                  <p:cond evt="onClick" delay="0">
                    <p:tgtEl>
                      <p:spTgt spid="39"/>
                    </p:tgtEl>
                  </p:cond>
                </p:stCondLst>
                <p:endSync evt="end" delay="0">
                  <p:rtn val="all"/>
                </p:endSync>
                <p:childTnLst>
                  <p:par>
                    <p:cTn id="140" fill="hold">
                      <p:stCondLst>
                        <p:cond delay="0"/>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38"/>
                                        </p:tgtEl>
                                        <p:attrNameLst>
                                          <p:attrName>style.visibility</p:attrName>
                                        </p:attrNameLst>
                                      </p:cBhvr>
                                      <p:to>
                                        <p:strVal val="visible"/>
                                      </p:to>
                                    </p:set>
                                    <p:animEffect transition="in" filter="wipe(left)">
                                      <p:cBhvr>
                                        <p:cTn id="144" dur="500"/>
                                        <p:tgtEl>
                                          <p:spTgt spid="38"/>
                                        </p:tgtEl>
                                      </p:cBhvr>
                                    </p:animEffect>
                                  </p:childTnLst>
                                </p:cTn>
                              </p:par>
                            </p:childTnLst>
                          </p:cTn>
                        </p:par>
                      </p:childTnLst>
                    </p:cTn>
                  </p:par>
                </p:childTnLst>
              </p:cTn>
              <p:nextCondLst>
                <p:cond evt="onClick" delay="0">
                  <p:tgtEl>
                    <p:spTgt spid="39"/>
                  </p:tgtEl>
                </p:cond>
              </p:nextCondLst>
            </p:seq>
          </p:childTnLst>
        </p:cTn>
      </p:par>
    </p:tnLst>
    <p:bldLst>
      <p:bldP spid="38" grpId="0"/>
      <p:bldP spid="39" grpId="0" animBg="1"/>
      <p:bldP spid="6" grpId="0"/>
      <p:bldP spid="6" grpId="1"/>
      <p:bldP spid="12" grpId="0"/>
      <p:bldP spid="12" grpId="1"/>
      <p:bldP spid="16" grpId="0"/>
      <p:bldP spid="16" grpId="1"/>
      <p:bldP spid="18" grpId="0"/>
      <p:bldP spid="18" grpId="1"/>
      <p:bldP spid="19" grpId="0"/>
      <p:bldP spid="19" grpId="1"/>
      <p:bldP spid="20" grpId="0"/>
      <p:bldP spid="21" grpId="0"/>
      <p:bldP spid="21"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752727" y="1028700"/>
            <a:ext cx="9958131" cy="8229600"/>
            <a:chOff x="0" y="0"/>
            <a:chExt cx="2622718" cy="2167467"/>
          </a:xfrm>
        </p:grpSpPr>
        <p:sp>
          <p:nvSpPr>
            <p:cNvPr id="4" name="Freeform 4"/>
            <p:cNvSpPr/>
            <p:nvPr/>
          </p:nvSpPr>
          <p:spPr>
            <a:xfrm>
              <a:off x="0" y="0"/>
              <a:ext cx="2622718" cy="2167467"/>
            </a:xfrm>
            <a:custGeom>
              <a:avLst/>
              <a:gdLst/>
              <a:ahLst/>
              <a:cxnLst/>
              <a:rect l="l" t="t" r="r" b="b"/>
              <a:pathLst>
                <a:path w="2622718" h="2167467">
                  <a:moveTo>
                    <a:pt x="0" y="0"/>
                  </a:moveTo>
                  <a:lnTo>
                    <a:pt x="2622718" y="0"/>
                  </a:lnTo>
                  <a:lnTo>
                    <a:pt x="2622718" y="2167467"/>
                  </a:lnTo>
                  <a:lnTo>
                    <a:pt x="0" y="2167467"/>
                  </a:lnTo>
                  <a:close/>
                </a:path>
              </a:pathLst>
            </a:custGeom>
            <a:solidFill>
              <a:srgbClr val="53A9E2"/>
            </a:solidFill>
          </p:spPr>
          <p:txBody>
            <a:bodyPr/>
            <a:lstStyle/>
            <a:p>
              <a:pPr defTabSz="914445">
                <a:defRPr/>
              </a:pPr>
              <a:endParaRPr lang="vi-VN">
                <a:solidFill>
                  <a:prstClr val="black"/>
                </a:solidFill>
                <a:latin typeface="Arial" panose="020B0604020202020204" pitchFamily="34" charset="0"/>
              </a:endParaRPr>
            </a:p>
          </p:txBody>
        </p:sp>
        <p:sp>
          <p:nvSpPr>
            <p:cNvPr id="5" name="TextBox 5"/>
            <p:cNvSpPr txBox="1"/>
            <p:nvPr/>
          </p:nvSpPr>
          <p:spPr>
            <a:xfrm>
              <a:off x="0" y="-38100"/>
              <a:ext cx="2622718" cy="2205567"/>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grpSp>
        <p:nvGrpSpPr>
          <p:cNvPr id="6" name="Group 6"/>
          <p:cNvGrpSpPr/>
          <p:nvPr/>
        </p:nvGrpSpPr>
        <p:grpSpPr>
          <a:xfrm>
            <a:off x="1028700" y="1384192"/>
            <a:ext cx="9358311" cy="7518620"/>
            <a:chOff x="0" y="0"/>
            <a:chExt cx="2464740" cy="1980213"/>
          </a:xfrm>
        </p:grpSpPr>
        <p:sp>
          <p:nvSpPr>
            <p:cNvPr id="7" name="Freeform 7"/>
            <p:cNvSpPr/>
            <p:nvPr/>
          </p:nvSpPr>
          <p:spPr>
            <a:xfrm>
              <a:off x="0" y="0"/>
              <a:ext cx="2464740" cy="1980212"/>
            </a:xfrm>
            <a:custGeom>
              <a:avLst/>
              <a:gdLst/>
              <a:ahLst/>
              <a:cxnLst/>
              <a:rect l="l" t="t" r="r" b="b"/>
              <a:pathLst>
                <a:path w="2464740" h="1980212">
                  <a:moveTo>
                    <a:pt x="0" y="0"/>
                  </a:moveTo>
                  <a:lnTo>
                    <a:pt x="2464740" y="0"/>
                  </a:lnTo>
                  <a:lnTo>
                    <a:pt x="2464740" y="1980212"/>
                  </a:lnTo>
                  <a:lnTo>
                    <a:pt x="0" y="1980212"/>
                  </a:lnTo>
                  <a:close/>
                </a:path>
              </a:pathLst>
            </a:custGeom>
            <a:solidFill>
              <a:srgbClr val="050A30"/>
            </a:solidFill>
          </p:spPr>
          <p:txBody>
            <a:bodyPr/>
            <a:lstStyle/>
            <a:p>
              <a:pPr defTabSz="914445">
                <a:defRPr/>
              </a:pPr>
              <a:endParaRPr lang="vi-VN">
                <a:solidFill>
                  <a:prstClr val="black"/>
                </a:solidFill>
                <a:latin typeface="Arial" panose="020B0604020202020204" pitchFamily="34" charset="0"/>
              </a:endParaRPr>
            </a:p>
          </p:txBody>
        </p:sp>
        <p:sp>
          <p:nvSpPr>
            <p:cNvPr id="8" name="TextBox 8"/>
            <p:cNvSpPr txBox="1"/>
            <p:nvPr/>
          </p:nvSpPr>
          <p:spPr>
            <a:xfrm>
              <a:off x="0" y="-38100"/>
              <a:ext cx="2464740" cy="2018313"/>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sp>
        <p:nvSpPr>
          <p:cNvPr id="10" name="TextBox 10"/>
          <p:cNvSpPr txBox="1"/>
          <p:nvPr/>
        </p:nvSpPr>
        <p:spPr>
          <a:xfrm>
            <a:off x="1235228" y="2133568"/>
            <a:ext cx="8945258" cy="2074863"/>
          </a:xfrm>
          <a:prstGeom prst="rect">
            <a:avLst/>
          </a:prstGeom>
        </p:spPr>
        <p:txBody>
          <a:bodyPr lIns="0" tIns="0" rIns="0" bIns="0" rtlCol="0" anchor="t">
            <a:spAutoFit/>
          </a:bodyPr>
          <a:lstStyle/>
          <a:p>
            <a:pPr algn="ctr" defTabSz="914445">
              <a:lnSpc>
                <a:spcPts val="8400"/>
              </a:lnSpc>
              <a:defRPr/>
            </a:pPr>
            <a:r>
              <a:rPr lang="en-US" sz="6000">
                <a:solidFill>
                  <a:prstClr val="white"/>
                </a:solidFill>
                <a:latin typeface="Roboto Slab SemiBold" pitchFamily="2" charset="0"/>
              </a:rPr>
              <a:t>TRÒ CHƠI</a:t>
            </a:r>
          </a:p>
          <a:p>
            <a:pPr algn="ctr" defTabSz="914445">
              <a:lnSpc>
                <a:spcPts val="8400"/>
              </a:lnSpc>
              <a:defRPr/>
            </a:pPr>
            <a:r>
              <a:rPr lang="en-US" sz="6000">
                <a:solidFill>
                  <a:srgbClr val="FAC44A"/>
                </a:solidFill>
                <a:latin typeface="Roboto Slab SemiBold" pitchFamily="2" charset="0"/>
              </a:rPr>
              <a:t>VẼ MỘT NÉT</a:t>
            </a:r>
          </a:p>
        </p:txBody>
      </p:sp>
      <p:sp>
        <p:nvSpPr>
          <p:cNvPr id="11" name="TextBox 11"/>
          <p:cNvSpPr txBox="1"/>
          <p:nvPr/>
        </p:nvSpPr>
        <p:spPr>
          <a:xfrm>
            <a:off x="1754701" y="5038221"/>
            <a:ext cx="7954184" cy="1449115"/>
          </a:xfrm>
          <a:prstGeom prst="rect">
            <a:avLst/>
          </a:prstGeom>
        </p:spPr>
        <p:txBody>
          <a:bodyPr lIns="0" tIns="0" rIns="0" bIns="0" rtlCol="0" anchor="t">
            <a:spAutoFit/>
          </a:bodyPr>
          <a:lstStyle/>
          <a:p>
            <a:pPr algn="ctr" defTabSz="914445">
              <a:lnSpc>
                <a:spcPts val="6041"/>
              </a:lnSpc>
              <a:defRPr/>
            </a:pPr>
            <a:r>
              <a:rPr lang="en-US" sz="4001">
                <a:solidFill>
                  <a:srgbClr val="FFFFFF"/>
                </a:solidFill>
                <a:latin typeface="Barlow Medium" panose="00000600000000000000" pitchFamily="2" charset="0"/>
              </a:rPr>
              <a:t>N</a:t>
            </a:r>
            <a:r>
              <a:rPr lang="vi-VN" sz="4001">
                <a:solidFill>
                  <a:srgbClr val="FFFFFF"/>
                </a:solidFill>
                <a:latin typeface="Barlow Medium" panose="00000600000000000000" pitchFamily="2" charset="0"/>
              </a:rPr>
              <a:t>ối tất cả các điểm trên hình mà không được trùng nét vẽ</a:t>
            </a:r>
            <a:r>
              <a:rPr lang="en-US" sz="4001">
                <a:solidFill>
                  <a:srgbClr val="FFFFFF"/>
                </a:solidFill>
                <a:latin typeface="Barlow Medium" panose="00000600000000000000" pitchFamily="2" charset="0"/>
              </a:rPr>
              <a:t>. </a:t>
            </a:r>
          </a:p>
        </p:txBody>
      </p:sp>
      <p:pic>
        <p:nvPicPr>
          <p:cNvPr id="13" name="Picture 12">
            <a:extLst>
              <a:ext uri="{FF2B5EF4-FFF2-40B4-BE49-F238E27FC236}">
                <a16:creationId xmlns:a16="http://schemas.microsoft.com/office/drawing/2014/main" id="{AD84EF75-842A-6D6A-06E5-C564110C0F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9900" y="2933702"/>
            <a:ext cx="4343400" cy="74846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2" presetClass="entr" presetSubtype="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56403" y="82728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594517" y="3989997"/>
            <a:ext cx="2940145" cy="4282964"/>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1189845">
            <a:off x="16087624" y="13335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7">
              <a:duotone>
                <a:prstClr val="black"/>
                <a:srgbClr val="FF85AD">
                  <a:tint val="45000"/>
                  <a:satMod val="400000"/>
                </a:srgbClr>
              </a:duotone>
            </a:blip>
            <a:stretch>
              <a:fillRect/>
            </a:stretch>
          </a:blipFill>
        </p:spPr>
        <p:txBody>
          <a:bodyPr/>
          <a:lstStyle/>
          <a:p>
            <a:endParaRPr lang="en-US"/>
          </a:p>
        </p:txBody>
      </p:sp>
      <p:sp>
        <p:nvSpPr>
          <p:cNvPr id="10" name="Freeform 10"/>
          <p:cNvSpPr/>
          <p:nvPr/>
        </p:nvSpPr>
        <p:spPr>
          <a:xfrm rot="-1189845">
            <a:off x="2454857" y="7126927"/>
            <a:ext cx="1213731" cy="1640751"/>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7">
              <a:duotone>
                <a:prstClr val="black"/>
                <a:srgbClr val="FF85AD">
                  <a:tint val="45000"/>
                  <a:satMod val="400000"/>
                </a:srgbClr>
              </a:duotone>
            </a:blip>
            <a:stretch>
              <a:fillRect/>
            </a:stretch>
          </a:blipFill>
        </p:spPr>
        <p:txBody>
          <a:bodyPr/>
          <a:lstStyle/>
          <a:p>
            <a:endParaRPr lang="en-US"/>
          </a:p>
        </p:txBody>
      </p:sp>
      <p:sp>
        <p:nvSpPr>
          <p:cNvPr id="11" name="Freeform 11"/>
          <p:cNvSpPr/>
          <p:nvPr/>
        </p:nvSpPr>
        <p:spPr>
          <a:xfrm>
            <a:off x="1863384" y="1583052"/>
            <a:ext cx="1201206" cy="1312723"/>
          </a:xfrm>
          <a:custGeom>
            <a:avLst/>
            <a:gdLst/>
            <a:ahLst/>
            <a:cxnLst/>
            <a:rect l="l" t="t" r="r" b="b"/>
            <a:pathLst>
              <a:path w="1201206" h="1312723">
                <a:moveTo>
                  <a:pt x="0" y="0"/>
                </a:moveTo>
                <a:lnTo>
                  <a:pt x="1201205" y="0"/>
                </a:lnTo>
                <a:lnTo>
                  <a:pt x="1201205" y="1312723"/>
                </a:lnTo>
                <a:lnTo>
                  <a:pt x="0" y="1312723"/>
                </a:lnTo>
                <a:lnTo>
                  <a:pt x="0" y="0"/>
                </a:lnTo>
                <a:close/>
              </a:path>
            </a:pathLst>
          </a:custGeom>
          <a:blipFill>
            <a:blip r:embed="rId8"/>
            <a:stretch>
              <a:fillRect l="-101696" r="-56400" b="-104288"/>
            </a:stretch>
          </a:blipFill>
        </p:spPr>
        <p:txBody>
          <a:bodyPr/>
          <a:lstStyle/>
          <a:p>
            <a:endParaRPr lang="en-US"/>
          </a:p>
        </p:txBody>
      </p:sp>
      <p:sp>
        <p:nvSpPr>
          <p:cNvPr id="13" name="TextBox 13"/>
          <p:cNvSpPr txBox="1"/>
          <p:nvPr/>
        </p:nvSpPr>
        <p:spPr>
          <a:xfrm>
            <a:off x="2006850" y="4809006"/>
            <a:ext cx="1936627" cy="551433"/>
          </a:xfrm>
          <a:prstGeom prst="rect">
            <a:avLst/>
          </a:prstGeom>
        </p:spPr>
        <p:txBody>
          <a:bodyPr wrap="square" lIns="0" tIns="0" rIns="0" bIns="0" rtlCol="0" anchor="t">
            <a:spAutoFit/>
          </a:bodyPr>
          <a:lstStyle/>
          <a:p>
            <a:pPr algn="ctr">
              <a:lnSpc>
                <a:spcPts val="4321"/>
              </a:lnSpc>
            </a:pPr>
            <a:r>
              <a:rPr lang="en-US" sz="4000">
                <a:solidFill>
                  <a:schemeClr val="bg2">
                    <a:lumMod val="25000"/>
                  </a:schemeClr>
                </a:solidFill>
                <a:latin typeface="Bahnschrift Condensed" panose="020B0502040204020203" pitchFamily="34" charset="0"/>
              </a:rPr>
              <a:t>P</a:t>
            </a:r>
            <a:r>
              <a:rPr lang="vi-VN" sz="4000">
                <a:solidFill>
                  <a:schemeClr val="bg2">
                    <a:lumMod val="25000"/>
                  </a:schemeClr>
                </a:solidFill>
                <a:latin typeface="Bahnschrift Condensed" panose="020B0502040204020203" pitchFamily="34" charset="0"/>
              </a:rPr>
              <a:t>hép cộng</a:t>
            </a:r>
            <a:endParaRPr lang="en-US" sz="4000">
              <a:solidFill>
                <a:schemeClr val="bg2">
                  <a:lumMod val="25000"/>
                </a:schemeClr>
              </a:solidFill>
              <a:latin typeface="Bahnschrift Condensed" panose="020B0502040204020203" pitchFamily="34" charset="0"/>
            </a:endParaRPr>
          </a:p>
        </p:txBody>
      </p:sp>
      <p:sp>
        <p:nvSpPr>
          <p:cNvPr id="16" name="Freeform 16"/>
          <p:cNvSpPr/>
          <p:nvPr/>
        </p:nvSpPr>
        <p:spPr>
          <a:xfrm flipH="1">
            <a:off x="16393790" y="8166043"/>
            <a:ext cx="1201206" cy="1312723"/>
          </a:xfrm>
          <a:custGeom>
            <a:avLst/>
            <a:gdLst/>
            <a:ahLst/>
            <a:cxnLst/>
            <a:rect l="l" t="t" r="r" b="b"/>
            <a:pathLst>
              <a:path w="1201206" h="1312723">
                <a:moveTo>
                  <a:pt x="1201206" y="0"/>
                </a:moveTo>
                <a:lnTo>
                  <a:pt x="0" y="0"/>
                </a:lnTo>
                <a:lnTo>
                  <a:pt x="0" y="1312723"/>
                </a:lnTo>
                <a:lnTo>
                  <a:pt x="1201206" y="1312723"/>
                </a:lnTo>
                <a:lnTo>
                  <a:pt x="1201206" y="0"/>
                </a:lnTo>
                <a:close/>
              </a:path>
            </a:pathLst>
          </a:custGeom>
          <a:blipFill>
            <a:blip r:embed="rId8"/>
            <a:stretch>
              <a:fillRect l="-101696" r="-56400" b="-104288"/>
            </a:stretch>
          </a:blipFill>
        </p:spPr>
        <p:txBody>
          <a:bodyPr/>
          <a:lstStyle/>
          <a:p>
            <a:endParaRPr lang="en-US"/>
          </a:p>
        </p:txBody>
      </p:sp>
      <p:sp>
        <p:nvSpPr>
          <p:cNvPr id="17" name="Freeform 17"/>
          <p:cNvSpPr/>
          <p:nvPr/>
        </p:nvSpPr>
        <p:spPr>
          <a:xfrm>
            <a:off x="4367757" y="8822404"/>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9"/>
            <a:stretch>
              <a:fillRect/>
            </a:stretch>
          </a:blipFill>
        </p:spPr>
        <p:txBody>
          <a:bodyPr/>
          <a:lstStyle/>
          <a:p>
            <a:endParaRPr lang="en-US"/>
          </a:p>
        </p:txBody>
      </p:sp>
      <p:sp>
        <p:nvSpPr>
          <p:cNvPr id="18" name="Freeform 18"/>
          <p:cNvSpPr/>
          <p:nvPr/>
        </p:nvSpPr>
        <p:spPr>
          <a:xfrm>
            <a:off x="12510580" y="1248072"/>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9"/>
            <a:stretch>
              <a:fillRect/>
            </a:stretch>
          </a:blipFill>
        </p:spPr>
        <p:txBody>
          <a:bodyPr/>
          <a:lstStyle/>
          <a:p>
            <a:endParaRPr lang="en-US"/>
          </a:p>
        </p:txBody>
      </p:sp>
      <p:sp>
        <p:nvSpPr>
          <p:cNvPr id="19" name="Oval 18">
            <a:extLst>
              <a:ext uri="{FF2B5EF4-FFF2-40B4-BE49-F238E27FC236}">
                <a16:creationId xmlns:a16="http://schemas.microsoft.com/office/drawing/2014/main" id="{AB4340B4-E843-8290-E781-1CF51A97B1ED}"/>
              </a:ext>
            </a:extLst>
          </p:cNvPr>
          <p:cNvSpPr/>
          <p:nvPr/>
        </p:nvSpPr>
        <p:spPr>
          <a:xfrm>
            <a:off x="2164293" y="4415851"/>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DAAA957-8719-6B85-3158-EECCA765E801}"/>
              </a:ext>
            </a:extLst>
          </p:cNvPr>
          <p:cNvSpPr/>
          <p:nvPr/>
        </p:nvSpPr>
        <p:spPr>
          <a:xfrm>
            <a:off x="3621300" y="4382506"/>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4">
            <a:extLst>
              <a:ext uri="{FF2B5EF4-FFF2-40B4-BE49-F238E27FC236}">
                <a16:creationId xmlns:a16="http://schemas.microsoft.com/office/drawing/2014/main" id="{3C40FE18-7AA3-F3B8-500C-250208D130C7}"/>
              </a:ext>
            </a:extLst>
          </p:cNvPr>
          <p:cNvSpPr txBox="1"/>
          <p:nvPr/>
        </p:nvSpPr>
        <p:spPr>
          <a:xfrm>
            <a:off x="3920993" y="2030016"/>
            <a:ext cx="10420789" cy="1354217"/>
          </a:xfrm>
          <a:prstGeom prst="rect">
            <a:avLst/>
          </a:prstGeom>
        </p:spPr>
        <p:txBody>
          <a:bodyPr wrap="square" lIns="0" tIns="0" rIns="0" bIns="0" rtlCol="0" anchor="t">
            <a:spAutoFit/>
          </a:bodyPr>
          <a:lstStyle/>
          <a:p>
            <a:pPr algn="just"/>
            <a:r>
              <a:rPr lang="vi-VN" sz="4400">
                <a:solidFill>
                  <a:srgbClr val="BE636B"/>
                </a:solidFill>
                <a:latin typeface="Bahnschrift Condensed" panose="020B0502040204020203" pitchFamily="34" charset="0"/>
              </a:rPr>
              <a:t>2. Viết một phép tính cộng, trừ, nhân, chia hai số bất kì rồi đố bạn sử dụng máy tính cầm tay tìm kết quả</a:t>
            </a:r>
            <a:r>
              <a:rPr lang="en-US" sz="4400">
                <a:solidFill>
                  <a:srgbClr val="BE636B"/>
                </a:solidFill>
                <a:latin typeface="Bahnschrift Condensed" panose="020B0502040204020203" pitchFamily="34" charset="0"/>
              </a:rPr>
              <a:t>.</a:t>
            </a:r>
          </a:p>
        </p:txBody>
      </p:sp>
      <p:sp>
        <p:nvSpPr>
          <p:cNvPr id="29" name="TextBox 13">
            <a:extLst>
              <a:ext uri="{FF2B5EF4-FFF2-40B4-BE49-F238E27FC236}">
                <a16:creationId xmlns:a16="http://schemas.microsoft.com/office/drawing/2014/main" id="{8BBFB28D-C56B-7CB2-CE35-42556F1B8553}"/>
              </a:ext>
            </a:extLst>
          </p:cNvPr>
          <p:cNvSpPr txBox="1"/>
          <p:nvPr/>
        </p:nvSpPr>
        <p:spPr>
          <a:xfrm>
            <a:off x="1957859" y="5989550"/>
            <a:ext cx="1936627" cy="551433"/>
          </a:xfrm>
          <a:prstGeom prst="rect">
            <a:avLst/>
          </a:prstGeom>
        </p:spPr>
        <p:txBody>
          <a:bodyPr wrap="square" lIns="0" tIns="0" rIns="0" bIns="0" rtlCol="0" anchor="t">
            <a:spAutoFit/>
          </a:bodyPr>
          <a:lstStyle/>
          <a:p>
            <a:pPr algn="ctr">
              <a:lnSpc>
                <a:spcPts val="4321"/>
              </a:lnSpc>
            </a:pPr>
            <a:r>
              <a:rPr lang="en-US" sz="4000">
                <a:solidFill>
                  <a:schemeClr val="bg2">
                    <a:lumMod val="25000"/>
                  </a:schemeClr>
                </a:solidFill>
                <a:latin typeface="Bahnschrift Condensed" panose="020B0502040204020203" pitchFamily="34" charset="0"/>
              </a:rPr>
              <a:t>2 232 + 749</a:t>
            </a:r>
          </a:p>
        </p:txBody>
      </p:sp>
      <p:sp>
        <p:nvSpPr>
          <p:cNvPr id="30" name="Freeform 6">
            <a:extLst>
              <a:ext uri="{FF2B5EF4-FFF2-40B4-BE49-F238E27FC236}">
                <a16:creationId xmlns:a16="http://schemas.microsoft.com/office/drawing/2014/main" id="{AD483B82-ECD3-E59D-99BD-0B8FC3A26CFC}"/>
              </a:ext>
            </a:extLst>
          </p:cNvPr>
          <p:cNvSpPr/>
          <p:nvPr/>
        </p:nvSpPr>
        <p:spPr>
          <a:xfrm>
            <a:off x="5887380" y="3973571"/>
            <a:ext cx="2940145" cy="4282964"/>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1" name="Freeform 10">
            <a:extLst>
              <a:ext uri="{FF2B5EF4-FFF2-40B4-BE49-F238E27FC236}">
                <a16:creationId xmlns:a16="http://schemas.microsoft.com/office/drawing/2014/main" id="{0073F00A-54A0-95F9-115D-CB6008B7ADC7}"/>
              </a:ext>
            </a:extLst>
          </p:cNvPr>
          <p:cNvSpPr/>
          <p:nvPr/>
        </p:nvSpPr>
        <p:spPr>
          <a:xfrm rot="-1189845">
            <a:off x="6747720" y="7110501"/>
            <a:ext cx="1213731" cy="1640751"/>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7">
              <a:duotone>
                <a:prstClr val="black"/>
                <a:srgbClr val="FF85AD">
                  <a:tint val="45000"/>
                  <a:satMod val="400000"/>
                </a:srgbClr>
              </a:duotone>
            </a:blip>
            <a:stretch>
              <a:fillRect/>
            </a:stretch>
          </a:blipFill>
        </p:spPr>
        <p:txBody>
          <a:bodyPr/>
          <a:lstStyle/>
          <a:p>
            <a:endParaRPr lang="en-US"/>
          </a:p>
        </p:txBody>
      </p:sp>
      <p:sp>
        <p:nvSpPr>
          <p:cNvPr id="32" name="TextBox 13">
            <a:extLst>
              <a:ext uri="{FF2B5EF4-FFF2-40B4-BE49-F238E27FC236}">
                <a16:creationId xmlns:a16="http://schemas.microsoft.com/office/drawing/2014/main" id="{C4F5AFAC-34AD-41BC-EE4B-C642916EC5BD}"/>
              </a:ext>
            </a:extLst>
          </p:cNvPr>
          <p:cNvSpPr txBox="1"/>
          <p:nvPr/>
        </p:nvSpPr>
        <p:spPr>
          <a:xfrm>
            <a:off x="6299713" y="4792580"/>
            <a:ext cx="1936627" cy="551433"/>
          </a:xfrm>
          <a:prstGeom prst="rect">
            <a:avLst/>
          </a:prstGeom>
        </p:spPr>
        <p:txBody>
          <a:bodyPr wrap="square" lIns="0" tIns="0" rIns="0" bIns="0" rtlCol="0" anchor="t">
            <a:spAutoFit/>
          </a:bodyPr>
          <a:lstStyle/>
          <a:p>
            <a:pPr algn="ctr">
              <a:lnSpc>
                <a:spcPts val="4321"/>
              </a:lnSpc>
            </a:pPr>
            <a:r>
              <a:rPr lang="en-US" sz="4000">
                <a:solidFill>
                  <a:schemeClr val="bg2">
                    <a:lumMod val="25000"/>
                  </a:schemeClr>
                </a:solidFill>
                <a:latin typeface="Bahnschrift Condensed" panose="020B0502040204020203" pitchFamily="34" charset="0"/>
              </a:rPr>
              <a:t>P</a:t>
            </a:r>
            <a:r>
              <a:rPr lang="vi-VN" sz="4000">
                <a:solidFill>
                  <a:schemeClr val="bg2">
                    <a:lumMod val="25000"/>
                  </a:schemeClr>
                </a:solidFill>
                <a:latin typeface="Bahnschrift Condensed" panose="020B0502040204020203" pitchFamily="34" charset="0"/>
              </a:rPr>
              <a:t>hép </a:t>
            </a:r>
            <a:r>
              <a:rPr lang="en-US" sz="4000">
                <a:solidFill>
                  <a:schemeClr val="bg2">
                    <a:lumMod val="25000"/>
                  </a:schemeClr>
                </a:solidFill>
                <a:latin typeface="Bahnschrift Condensed" panose="020B0502040204020203" pitchFamily="34" charset="0"/>
              </a:rPr>
              <a:t>trừ</a:t>
            </a:r>
          </a:p>
        </p:txBody>
      </p:sp>
      <p:sp>
        <p:nvSpPr>
          <p:cNvPr id="33" name="Oval 32">
            <a:extLst>
              <a:ext uri="{FF2B5EF4-FFF2-40B4-BE49-F238E27FC236}">
                <a16:creationId xmlns:a16="http://schemas.microsoft.com/office/drawing/2014/main" id="{AB35B8F5-33F6-484E-E04E-76AD83CD5C02}"/>
              </a:ext>
            </a:extLst>
          </p:cNvPr>
          <p:cNvSpPr/>
          <p:nvPr/>
        </p:nvSpPr>
        <p:spPr>
          <a:xfrm>
            <a:off x="6457156" y="4399425"/>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6510CE5D-1DEA-185A-38A0-3EC41487B34F}"/>
              </a:ext>
            </a:extLst>
          </p:cNvPr>
          <p:cNvSpPr/>
          <p:nvPr/>
        </p:nvSpPr>
        <p:spPr>
          <a:xfrm>
            <a:off x="7914163" y="4366080"/>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13">
            <a:extLst>
              <a:ext uri="{FF2B5EF4-FFF2-40B4-BE49-F238E27FC236}">
                <a16:creationId xmlns:a16="http://schemas.microsoft.com/office/drawing/2014/main" id="{622D1010-FB4C-A8AB-9C13-45263C14528C}"/>
              </a:ext>
            </a:extLst>
          </p:cNvPr>
          <p:cNvSpPr txBox="1"/>
          <p:nvPr/>
        </p:nvSpPr>
        <p:spPr>
          <a:xfrm>
            <a:off x="5970442" y="5973124"/>
            <a:ext cx="2691162" cy="551433"/>
          </a:xfrm>
          <a:prstGeom prst="rect">
            <a:avLst/>
          </a:prstGeom>
        </p:spPr>
        <p:txBody>
          <a:bodyPr wrap="square" lIns="0" tIns="0" rIns="0" bIns="0" rtlCol="0" anchor="t">
            <a:spAutoFit/>
          </a:bodyPr>
          <a:lstStyle/>
          <a:p>
            <a:pPr algn="ctr">
              <a:lnSpc>
                <a:spcPts val="4321"/>
              </a:lnSpc>
            </a:pPr>
            <a:r>
              <a:rPr lang="en-US" sz="4000">
                <a:solidFill>
                  <a:schemeClr val="bg2">
                    <a:lumMod val="25000"/>
                  </a:schemeClr>
                </a:solidFill>
                <a:latin typeface="Bahnschrift Condensed" panose="020B0502040204020203" pitchFamily="34" charset="0"/>
              </a:rPr>
              <a:t>110 084 – 1 749</a:t>
            </a:r>
          </a:p>
        </p:txBody>
      </p:sp>
      <p:sp>
        <p:nvSpPr>
          <p:cNvPr id="36" name="Freeform 6">
            <a:extLst>
              <a:ext uri="{FF2B5EF4-FFF2-40B4-BE49-F238E27FC236}">
                <a16:creationId xmlns:a16="http://schemas.microsoft.com/office/drawing/2014/main" id="{549A987F-793F-6851-A0DF-7B0520075E97}"/>
              </a:ext>
            </a:extLst>
          </p:cNvPr>
          <p:cNvSpPr/>
          <p:nvPr/>
        </p:nvSpPr>
        <p:spPr>
          <a:xfrm>
            <a:off x="10001503" y="3973571"/>
            <a:ext cx="2940145" cy="4282964"/>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Freeform 10">
            <a:extLst>
              <a:ext uri="{FF2B5EF4-FFF2-40B4-BE49-F238E27FC236}">
                <a16:creationId xmlns:a16="http://schemas.microsoft.com/office/drawing/2014/main" id="{4DB5744E-9A15-48CE-1572-CACB82F52866}"/>
              </a:ext>
            </a:extLst>
          </p:cNvPr>
          <p:cNvSpPr/>
          <p:nvPr/>
        </p:nvSpPr>
        <p:spPr>
          <a:xfrm rot="-1189845">
            <a:off x="10861843" y="7110501"/>
            <a:ext cx="1213731" cy="1640751"/>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7">
              <a:duotone>
                <a:prstClr val="black"/>
                <a:srgbClr val="FF85AD">
                  <a:tint val="45000"/>
                  <a:satMod val="400000"/>
                </a:srgbClr>
              </a:duotone>
            </a:blip>
            <a:stretch>
              <a:fillRect/>
            </a:stretch>
          </a:blipFill>
        </p:spPr>
        <p:txBody>
          <a:bodyPr/>
          <a:lstStyle/>
          <a:p>
            <a:endParaRPr lang="en-US"/>
          </a:p>
        </p:txBody>
      </p:sp>
      <p:sp>
        <p:nvSpPr>
          <p:cNvPr id="38" name="TextBox 13">
            <a:extLst>
              <a:ext uri="{FF2B5EF4-FFF2-40B4-BE49-F238E27FC236}">
                <a16:creationId xmlns:a16="http://schemas.microsoft.com/office/drawing/2014/main" id="{DECB00E1-FD3A-D23A-F4EA-4A835184B055}"/>
              </a:ext>
            </a:extLst>
          </p:cNvPr>
          <p:cNvSpPr txBox="1"/>
          <p:nvPr/>
        </p:nvSpPr>
        <p:spPr>
          <a:xfrm>
            <a:off x="10413836" y="4792580"/>
            <a:ext cx="1936627" cy="551433"/>
          </a:xfrm>
          <a:prstGeom prst="rect">
            <a:avLst/>
          </a:prstGeom>
        </p:spPr>
        <p:txBody>
          <a:bodyPr wrap="square" lIns="0" tIns="0" rIns="0" bIns="0" rtlCol="0" anchor="t">
            <a:spAutoFit/>
          </a:bodyPr>
          <a:lstStyle/>
          <a:p>
            <a:pPr algn="ctr">
              <a:lnSpc>
                <a:spcPts val="4321"/>
              </a:lnSpc>
            </a:pPr>
            <a:r>
              <a:rPr lang="en-US" sz="4000">
                <a:solidFill>
                  <a:schemeClr val="bg2">
                    <a:lumMod val="25000"/>
                  </a:schemeClr>
                </a:solidFill>
                <a:latin typeface="Bahnschrift Condensed" panose="020B0502040204020203" pitchFamily="34" charset="0"/>
              </a:rPr>
              <a:t>P</a:t>
            </a:r>
            <a:r>
              <a:rPr lang="vi-VN" sz="4000">
                <a:solidFill>
                  <a:schemeClr val="bg2">
                    <a:lumMod val="25000"/>
                  </a:schemeClr>
                </a:solidFill>
                <a:latin typeface="Bahnschrift Condensed" panose="020B0502040204020203" pitchFamily="34" charset="0"/>
              </a:rPr>
              <a:t>hép </a:t>
            </a:r>
            <a:r>
              <a:rPr lang="en-US" sz="4000">
                <a:solidFill>
                  <a:schemeClr val="bg2">
                    <a:lumMod val="25000"/>
                  </a:schemeClr>
                </a:solidFill>
                <a:latin typeface="Bahnschrift Condensed" panose="020B0502040204020203" pitchFamily="34" charset="0"/>
              </a:rPr>
              <a:t>nhân</a:t>
            </a:r>
          </a:p>
        </p:txBody>
      </p:sp>
      <p:sp>
        <p:nvSpPr>
          <p:cNvPr id="39" name="Oval 38">
            <a:extLst>
              <a:ext uri="{FF2B5EF4-FFF2-40B4-BE49-F238E27FC236}">
                <a16:creationId xmlns:a16="http://schemas.microsoft.com/office/drawing/2014/main" id="{440DB3C2-A1B7-0650-E363-101C656923C9}"/>
              </a:ext>
            </a:extLst>
          </p:cNvPr>
          <p:cNvSpPr/>
          <p:nvPr/>
        </p:nvSpPr>
        <p:spPr>
          <a:xfrm>
            <a:off x="10571279" y="4399425"/>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EED711B-60ED-E6CF-3DC9-8E37ABDC6C18}"/>
              </a:ext>
            </a:extLst>
          </p:cNvPr>
          <p:cNvSpPr/>
          <p:nvPr/>
        </p:nvSpPr>
        <p:spPr>
          <a:xfrm>
            <a:off x="12028286" y="4366080"/>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13">
            <a:extLst>
              <a:ext uri="{FF2B5EF4-FFF2-40B4-BE49-F238E27FC236}">
                <a16:creationId xmlns:a16="http://schemas.microsoft.com/office/drawing/2014/main" id="{E6164C37-1F85-7BDE-3CD8-DB9B3C7ABB0B}"/>
              </a:ext>
            </a:extLst>
          </p:cNvPr>
          <p:cNvSpPr txBox="1"/>
          <p:nvPr/>
        </p:nvSpPr>
        <p:spPr>
          <a:xfrm>
            <a:off x="10364845" y="5973124"/>
            <a:ext cx="1936627" cy="551433"/>
          </a:xfrm>
          <a:prstGeom prst="rect">
            <a:avLst/>
          </a:prstGeom>
        </p:spPr>
        <p:txBody>
          <a:bodyPr wrap="square" lIns="0" tIns="0" rIns="0" bIns="0" rtlCol="0" anchor="t">
            <a:spAutoFit/>
          </a:bodyPr>
          <a:lstStyle/>
          <a:p>
            <a:pPr algn="ctr">
              <a:lnSpc>
                <a:spcPts val="4321"/>
              </a:lnSpc>
            </a:pPr>
            <a:r>
              <a:rPr lang="en-US" sz="4000">
                <a:solidFill>
                  <a:schemeClr val="bg2">
                    <a:lumMod val="25000"/>
                  </a:schemeClr>
                </a:solidFill>
                <a:latin typeface="Bahnschrift Condensed" panose="020B0502040204020203" pitchFamily="34" charset="0"/>
              </a:rPr>
              <a:t>578 x 645</a:t>
            </a:r>
          </a:p>
        </p:txBody>
      </p:sp>
      <p:sp>
        <p:nvSpPr>
          <p:cNvPr id="42" name="Freeform 6">
            <a:extLst>
              <a:ext uri="{FF2B5EF4-FFF2-40B4-BE49-F238E27FC236}">
                <a16:creationId xmlns:a16="http://schemas.microsoft.com/office/drawing/2014/main" id="{3FBE23E1-5861-09E1-D2ED-53F9033FC61C}"/>
              </a:ext>
            </a:extLst>
          </p:cNvPr>
          <p:cNvSpPr/>
          <p:nvPr/>
        </p:nvSpPr>
        <p:spPr>
          <a:xfrm>
            <a:off x="13967304" y="4038212"/>
            <a:ext cx="2940145" cy="4282964"/>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3" name="Freeform 10">
            <a:extLst>
              <a:ext uri="{FF2B5EF4-FFF2-40B4-BE49-F238E27FC236}">
                <a16:creationId xmlns:a16="http://schemas.microsoft.com/office/drawing/2014/main" id="{1ED85A11-6300-C415-AE09-EF1A888C3A04}"/>
              </a:ext>
            </a:extLst>
          </p:cNvPr>
          <p:cNvSpPr/>
          <p:nvPr/>
        </p:nvSpPr>
        <p:spPr>
          <a:xfrm rot="-1189845">
            <a:off x="14827644" y="7175142"/>
            <a:ext cx="1213731" cy="1640751"/>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7">
              <a:duotone>
                <a:prstClr val="black"/>
                <a:srgbClr val="FF85AD">
                  <a:tint val="45000"/>
                  <a:satMod val="400000"/>
                </a:srgbClr>
              </a:duotone>
            </a:blip>
            <a:stretch>
              <a:fillRect/>
            </a:stretch>
          </a:blipFill>
        </p:spPr>
        <p:txBody>
          <a:bodyPr/>
          <a:lstStyle/>
          <a:p>
            <a:endParaRPr lang="en-US"/>
          </a:p>
        </p:txBody>
      </p:sp>
      <p:sp>
        <p:nvSpPr>
          <p:cNvPr id="44" name="TextBox 13">
            <a:extLst>
              <a:ext uri="{FF2B5EF4-FFF2-40B4-BE49-F238E27FC236}">
                <a16:creationId xmlns:a16="http://schemas.microsoft.com/office/drawing/2014/main" id="{DCCF0B1A-AFDC-B862-8F05-6F4672609EDD}"/>
              </a:ext>
            </a:extLst>
          </p:cNvPr>
          <p:cNvSpPr txBox="1"/>
          <p:nvPr/>
        </p:nvSpPr>
        <p:spPr>
          <a:xfrm>
            <a:off x="14379637" y="4857221"/>
            <a:ext cx="1936627" cy="551433"/>
          </a:xfrm>
          <a:prstGeom prst="rect">
            <a:avLst/>
          </a:prstGeom>
        </p:spPr>
        <p:txBody>
          <a:bodyPr wrap="square" lIns="0" tIns="0" rIns="0" bIns="0" rtlCol="0" anchor="t">
            <a:spAutoFit/>
          </a:bodyPr>
          <a:lstStyle/>
          <a:p>
            <a:pPr algn="ctr">
              <a:lnSpc>
                <a:spcPts val="4321"/>
              </a:lnSpc>
            </a:pPr>
            <a:r>
              <a:rPr lang="en-US" sz="4000">
                <a:solidFill>
                  <a:schemeClr val="bg2">
                    <a:lumMod val="25000"/>
                  </a:schemeClr>
                </a:solidFill>
                <a:latin typeface="Bahnschrift Condensed" panose="020B0502040204020203" pitchFamily="34" charset="0"/>
              </a:rPr>
              <a:t>P</a:t>
            </a:r>
            <a:r>
              <a:rPr lang="vi-VN" sz="4000">
                <a:solidFill>
                  <a:schemeClr val="bg2">
                    <a:lumMod val="25000"/>
                  </a:schemeClr>
                </a:solidFill>
                <a:latin typeface="Bahnschrift Condensed" panose="020B0502040204020203" pitchFamily="34" charset="0"/>
              </a:rPr>
              <a:t>hép </a:t>
            </a:r>
            <a:r>
              <a:rPr lang="en-US" sz="4000">
                <a:solidFill>
                  <a:schemeClr val="bg2">
                    <a:lumMod val="25000"/>
                  </a:schemeClr>
                </a:solidFill>
                <a:latin typeface="Bahnschrift Condensed" panose="020B0502040204020203" pitchFamily="34" charset="0"/>
              </a:rPr>
              <a:t>chia</a:t>
            </a:r>
          </a:p>
        </p:txBody>
      </p:sp>
      <p:sp>
        <p:nvSpPr>
          <p:cNvPr id="45" name="Oval 44">
            <a:extLst>
              <a:ext uri="{FF2B5EF4-FFF2-40B4-BE49-F238E27FC236}">
                <a16:creationId xmlns:a16="http://schemas.microsoft.com/office/drawing/2014/main" id="{9CEAC723-2E57-3D90-964F-0DDA8F17EFF9}"/>
              </a:ext>
            </a:extLst>
          </p:cNvPr>
          <p:cNvSpPr/>
          <p:nvPr/>
        </p:nvSpPr>
        <p:spPr>
          <a:xfrm>
            <a:off x="14537080" y="4464066"/>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B3AD6BF-3788-3011-F286-0F6622A5CA94}"/>
              </a:ext>
            </a:extLst>
          </p:cNvPr>
          <p:cNvSpPr/>
          <p:nvPr/>
        </p:nvSpPr>
        <p:spPr>
          <a:xfrm>
            <a:off x="15994087" y="4430721"/>
            <a:ext cx="191897" cy="191897"/>
          </a:xfrm>
          <a:prstGeom prst="ellipse">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13">
            <a:extLst>
              <a:ext uri="{FF2B5EF4-FFF2-40B4-BE49-F238E27FC236}">
                <a16:creationId xmlns:a16="http://schemas.microsoft.com/office/drawing/2014/main" id="{5D72B7DB-EEED-FC7F-7144-08D37E423C3A}"/>
              </a:ext>
            </a:extLst>
          </p:cNvPr>
          <p:cNvSpPr txBox="1"/>
          <p:nvPr/>
        </p:nvSpPr>
        <p:spPr>
          <a:xfrm>
            <a:off x="14330646" y="6037765"/>
            <a:ext cx="1936627" cy="551433"/>
          </a:xfrm>
          <a:prstGeom prst="rect">
            <a:avLst/>
          </a:prstGeom>
        </p:spPr>
        <p:txBody>
          <a:bodyPr wrap="square" lIns="0" tIns="0" rIns="0" bIns="0" rtlCol="0" anchor="t">
            <a:spAutoFit/>
          </a:bodyPr>
          <a:lstStyle/>
          <a:p>
            <a:pPr algn="ctr">
              <a:lnSpc>
                <a:spcPts val="4321"/>
              </a:lnSpc>
            </a:pPr>
            <a:r>
              <a:rPr lang="en-US" sz="4000">
                <a:solidFill>
                  <a:schemeClr val="bg2">
                    <a:lumMod val="25000"/>
                  </a:schemeClr>
                </a:solidFill>
                <a:latin typeface="Bahnschrift Condensed" panose="020B0502040204020203" pitchFamily="34" charset="0"/>
              </a:rPr>
              <a:t>25 240 : 18</a:t>
            </a:r>
          </a:p>
        </p:txBody>
      </p:sp>
      <p:sp>
        <p:nvSpPr>
          <p:cNvPr id="49" name="Rectangle: Rounded Corners 48">
            <a:extLst>
              <a:ext uri="{FF2B5EF4-FFF2-40B4-BE49-F238E27FC236}">
                <a16:creationId xmlns:a16="http://schemas.microsoft.com/office/drawing/2014/main" id="{536BB8CD-536A-7875-C8C3-2670AD25FC07}"/>
              </a:ext>
            </a:extLst>
          </p:cNvPr>
          <p:cNvSpPr/>
          <p:nvPr/>
        </p:nvSpPr>
        <p:spPr>
          <a:xfrm>
            <a:off x="8502019" y="8418169"/>
            <a:ext cx="2479256" cy="921686"/>
          </a:xfrm>
          <a:prstGeom prst="roundRect">
            <a:avLst>
              <a:gd name="adj" fmla="val 50000"/>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8">
            <a:extLst>
              <a:ext uri="{FF2B5EF4-FFF2-40B4-BE49-F238E27FC236}">
                <a16:creationId xmlns:a16="http://schemas.microsoft.com/office/drawing/2014/main" id="{D7BD3338-1529-0CB4-0B7A-B9777FB91024}"/>
              </a:ext>
            </a:extLst>
          </p:cNvPr>
          <p:cNvSpPr txBox="1"/>
          <p:nvPr/>
        </p:nvSpPr>
        <p:spPr>
          <a:xfrm>
            <a:off x="8313866" y="8413866"/>
            <a:ext cx="2612361" cy="923330"/>
          </a:xfrm>
          <a:prstGeom prst="rect">
            <a:avLst/>
          </a:prstGeom>
        </p:spPr>
        <p:txBody>
          <a:bodyPr wrap="square" lIns="0" tIns="0" rIns="0" bIns="0" rtlCol="0" anchor="t">
            <a:spAutoFit/>
          </a:bodyPr>
          <a:lstStyle/>
          <a:p>
            <a:pPr algn="ctr"/>
            <a:r>
              <a:rPr lang="en-US" sz="6000">
                <a:solidFill>
                  <a:schemeClr val="bg1"/>
                </a:solidFill>
                <a:latin typeface="Bahnschrift Condensed" panose="020B0502040204020203" pitchFamily="34" charset="0"/>
              </a:rPr>
              <a:t>GỢI Ý</a:t>
            </a:r>
          </a:p>
        </p:txBody>
      </p:sp>
    </p:spTree>
    <p:extLst>
      <p:ext uri="{BB962C8B-B14F-4D97-AF65-F5344CB8AC3E}">
        <p14:creationId xmlns:p14="http://schemas.microsoft.com/office/powerpoint/2010/main" val="11423749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randombar(horizontal)">
                                      <p:cBhvr>
                                        <p:cTn id="7" dur="500"/>
                                        <p:tgtEl>
                                          <p:spTgt spid="4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randombar(horizontal)">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500"/>
                                        <p:tgtEl>
                                          <p:spTgt spid="1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inVertical)">
                                      <p:cBhvr>
                                        <p:cTn id="24" dur="500"/>
                                        <p:tgtEl>
                                          <p:spTgt spid="22"/>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barn(inVertical)">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arn(outVertical)">
                                      <p:cBhvr>
                                        <p:cTn id="32" dur="500"/>
                                        <p:tgtEl>
                                          <p:spTgt spid="30"/>
                                        </p:tgtEl>
                                      </p:cBhvr>
                                    </p:animEffect>
                                  </p:childTnLst>
                                </p:cTn>
                              </p:par>
                              <p:par>
                                <p:cTn id="33" presetID="16" presetClass="entr" presetSubtype="37"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barn(outVertical)">
                                      <p:cBhvr>
                                        <p:cTn id="35" dur="500"/>
                                        <p:tgtEl>
                                          <p:spTgt spid="31"/>
                                        </p:tgtEl>
                                      </p:cBhvr>
                                    </p:animEffect>
                                  </p:childTnLst>
                                </p:cTn>
                              </p:par>
                              <p:par>
                                <p:cTn id="36" presetID="16" presetClass="entr" presetSubtype="37"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barn(outVertical)">
                                      <p:cBhvr>
                                        <p:cTn id="38" dur="500"/>
                                        <p:tgtEl>
                                          <p:spTgt spid="32"/>
                                        </p:tgtEl>
                                      </p:cBhvr>
                                    </p:animEffect>
                                  </p:childTnLst>
                                </p:cTn>
                              </p:par>
                              <p:par>
                                <p:cTn id="39" presetID="16" presetClass="entr" presetSubtype="37"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barn(outVertical)">
                                      <p:cBhvr>
                                        <p:cTn id="41" dur="500"/>
                                        <p:tgtEl>
                                          <p:spTgt spid="33"/>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barn(outVertical)">
                                      <p:cBhvr>
                                        <p:cTn id="44" dur="500"/>
                                        <p:tgtEl>
                                          <p:spTgt spid="34"/>
                                        </p:tgtEl>
                                      </p:cBhvr>
                                    </p:animEffect>
                                  </p:childTnLst>
                                </p:cTn>
                              </p:par>
                              <p:par>
                                <p:cTn id="45" presetID="16" presetClass="entr" presetSubtype="37"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barn(outVertical)">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barn(outHorizontal)">
                                      <p:cBhvr>
                                        <p:cTn id="52" dur="500"/>
                                        <p:tgtEl>
                                          <p:spTgt spid="36"/>
                                        </p:tgtEl>
                                      </p:cBhvr>
                                    </p:animEffect>
                                  </p:childTnLst>
                                </p:cTn>
                              </p:par>
                              <p:par>
                                <p:cTn id="53" presetID="16" presetClass="entr" presetSubtype="42"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barn(outHorizontal)">
                                      <p:cBhvr>
                                        <p:cTn id="55" dur="500"/>
                                        <p:tgtEl>
                                          <p:spTgt spid="37"/>
                                        </p:tgtEl>
                                      </p:cBhvr>
                                    </p:animEffect>
                                  </p:childTnLst>
                                </p:cTn>
                              </p:par>
                              <p:par>
                                <p:cTn id="56" presetID="16" presetClass="entr" presetSubtype="42"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barn(outHorizontal)">
                                      <p:cBhvr>
                                        <p:cTn id="58" dur="500"/>
                                        <p:tgtEl>
                                          <p:spTgt spid="38"/>
                                        </p:tgtEl>
                                      </p:cBhvr>
                                    </p:animEffect>
                                  </p:childTnLst>
                                </p:cTn>
                              </p:par>
                              <p:par>
                                <p:cTn id="59" presetID="16" presetClass="entr" presetSubtype="42"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barn(outHorizontal)">
                                      <p:cBhvr>
                                        <p:cTn id="61" dur="500"/>
                                        <p:tgtEl>
                                          <p:spTgt spid="39"/>
                                        </p:tgtEl>
                                      </p:cBhvr>
                                    </p:animEffect>
                                  </p:childTnLst>
                                </p:cTn>
                              </p:par>
                              <p:par>
                                <p:cTn id="62" presetID="16" presetClass="entr" presetSubtype="42"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barn(outHorizontal)">
                                      <p:cBhvr>
                                        <p:cTn id="64" dur="500"/>
                                        <p:tgtEl>
                                          <p:spTgt spid="40"/>
                                        </p:tgtEl>
                                      </p:cBhvr>
                                    </p:animEffect>
                                  </p:childTnLst>
                                </p:cTn>
                              </p:par>
                              <p:par>
                                <p:cTn id="65" presetID="16" presetClass="entr" presetSubtype="42"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barn(outHorizontal)">
                                      <p:cBhvr>
                                        <p:cTn id="67" dur="500"/>
                                        <p:tgtEl>
                                          <p:spTgt spid="41"/>
                                        </p:tgtEl>
                                      </p:cBhvr>
                                    </p:animEffect>
                                  </p:childTnLst>
                                </p:cTn>
                              </p:par>
                              <p:par>
                                <p:cTn id="68" presetID="16" presetClass="entr" presetSubtype="26"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barn(inHorizontal)">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6" fill="hold"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barn(inHorizontal)">
                                      <p:cBhvr>
                                        <p:cTn id="75" dur="500"/>
                                        <p:tgtEl>
                                          <p:spTgt spid="42"/>
                                        </p:tgtEl>
                                      </p:cBhvr>
                                    </p:animEffect>
                                  </p:childTnLst>
                                </p:cTn>
                              </p:par>
                              <p:par>
                                <p:cTn id="76" presetID="16" presetClass="entr" presetSubtype="26" fill="hold"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barn(inHorizontal)">
                                      <p:cBhvr>
                                        <p:cTn id="78" dur="500"/>
                                        <p:tgtEl>
                                          <p:spTgt spid="43"/>
                                        </p:tgtEl>
                                      </p:cBhvr>
                                    </p:animEffect>
                                  </p:childTnLst>
                                </p:cTn>
                              </p:par>
                              <p:par>
                                <p:cTn id="79" presetID="16" presetClass="entr" presetSubtype="26"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barn(inHorizontal)">
                                      <p:cBhvr>
                                        <p:cTn id="81" dur="500"/>
                                        <p:tgtEl>
                                          <p:spTgt spid="44"/>
                                        </p:tgtEl>
                                      </p:cBhvr>
                                    </p:animEffect>
                                  </p:childTnLst>
                                </p:cTn>
                              </p:par>
                              <p:par>
                                <p:cTn id="82" presetID="16" presetClass="entr" presetSubtype="26" fill="hold" grpId="0"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barn(inHorizontal)">
                                      <p:cBhvr>
                                        <p:cTn id="84" dur="500"/>
                                        <p:tgtEl>
                                          <p:spTgt spid="45"/>
                                        </p:tgtEl>
                                      </p:cBhvr>
                                    </p:animEffect>
                                  </p:childTnLst>
                                </p:cTn>
                              </p:par>
                              <p:par>
                                <p:cTn id="85" presetID="16" presetClass="entr" presetSubtype="26"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barn(inHorizontal)">
                                      <p:cBhvr>
                                        <p:cTn id="87" dur="500"/>
                                        <p:tgtEl>
                                          <p:spTgt spid="46"/>
                                        </p:tgtEl>
                                      </p:cBhvr>
                                    </p:animEffect>
                                  </p:childTnLst>
                                </p:cTn>
                              </p:par>
                              <p:par>
                                <p:cTn id="88" presetID="16" presetClass="entr" presetSubtype="26"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barn(inHorizontal)">
                                      <p:cBhvr>
                                        <p:cTn id="9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animBg="1"/>
      <p:bldP spid="22" grpId="0" animBg="1"/>
      <p:bldP spid="29" grpId="0"/>
      <p:bldP spid="32" grpId="0"/>
      <p:bldP spid="33" grpId="0" animBg="1"/>
      <p:bldP spid="34" grpId="0" animBg="1"/>
      <p:bldP spid="35" grpId="0"/>
      <p:bldP spid="38" grpId="0"/>
      <p:bldP spid="39" grpId="0" animBg="1"/>
      <p:bldP spid="40" grpId="0" animBg="1"/>
      <p:bldP spid="41" grpId="0"/>
      <p:bldP spid="44" grpId="0"/>
      <p:bldP spid="45" grpId="0" animBg="1"/>
      <p:bldP spid="46" grpId="0" animBg="1"/>
      <p:bldP spid="47" grpId="0"/>
      <p:bldP spid="49" grpId="0" animBg="1"/>
      <p:bldP spid="4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273278" y="2705100"/>
            <a:ext cx="13741444" cy="4908979"/>
            <a:chOff x="0" y="0"/>
            <a:chExt cx="3619146" cy="1292900"/>
          </a:xfrm>
        </p:grpSpPr>
        <p:sp>
          <p:nvSpPr>
            <p:cNvPr id="8" name="Freeform 8"/>
            <p:cNvSpPr/>
            <p:nvPr/>
          </p:nvSpPr>
          <p:spPr>
            <a:xfrm>
              <a:off x="0" y="0"/>
              <a:ext cx="3619146" cy="1292900"/>
            </a:xfrm>
            <a:custGeom>
              <a:avLst/>
              <a:gdLst/>
              <a:ahLst/>
              <a:cxnLst/>
              <a:rect l="l" t="t" r="r" b="b"/>
              <a:pathLst>
                <a:path w="3619146" h="1292900">
                  <a:moveTo>
                    <a:pt x="28733" y="0"/>
                  </a:moveTo>
                  <a:lnTo>
                    <a:pt x="3590412" y="0"/>
                  </a:lnTo>
                  <a:cubicBezTo>
                    <a:pt x="3598033" y="0"/>
                    <a:pt x="3605342" y="3027"/>
                    <a:pt x="3610730" y="8416"/>
                  </a:cubicBezTo>
                  <a:cubicBezTo>
                    <a:pt x="3616118" y="13804"/>
                    <a:pt x="3619146" y="21113"/>
                    <a:pt x="3619146" y="28733"/>
                  </a:cubicBezTo>
                  <a:lnTo>
                    <a:pt x="3619146" y="1264167"/>
                  </a:lnTo>
                  <a:cubicBezTo>
                    <a:pt x="3619146" y="1271787"/>
                    <a:pt x="3616118" y="1279095"/>
                    <a:pt x="3610730" y="1284484"/>
                  </a:cubicBezTo>
                  <a:cubicBezTo>
                    <a:pt x="3605342" y="1289873"/>
                    <a:pt x="3598033" y="1292900"/>
                    <a:pt x="3590412" y="1292900"/>
                  </a:cubicBezTo>
                  <a:lnTo>
                    <a:pt x="28733" y="1292900"/>
                  </a:lnTo>
                  <a:cubicBezTo>
                    <a:pt x="21113" y="1292900"/>
                    <a:pt x="13804" y="1289873"/>
                    <a:pt x="8416" y="1284484"/>
                  </a:cubicBezTo>
                  <a:cubicBezTo>
                    <a:pt x="3027" y="1279095"/>
                    <a:pt x="0" y="1271787"/>
                    <a:pt x="0" y="1264167"/>
                  </a:cubicBezTo>
                  <a:lnTo>
                    <a:pt x="0" y="28733"/>
                  </a:lnTo>
                  <a:cubicBezTo>
                    <a:pt x="0" y="21113"/>
                    <a:pt x="3027" y="13804"/>
                    <a:pt x="8416" y="8416"/>
                  </a:cubicBezTo>
                  <a:cubicBezTo>
                    <a:pt x="13804" y="3027"/>
                    <a:pt x="21113" y="0"/>
                    <a:pt x="28733" y="0"/>
                  </a:cubicBezTo>
                  <a:close/>
                </a:path>
              </a:pathLst>
            </a:custGeom>
            <a:solidFill>
              <a:srgbClr val="95D551"/>
            </a:solidFill>
          </p:spPr>
          <p:txBody>
            <a:bodyPr/>
            <a:lstStyle/>
            <a:p>
              <a:endParaRPr lang="en-US"/>
            </a:p>
          </p:txBody>
        </p:sp>
        <p:sp>
          <p:nvSpPr>
            <p:cNvPr id="9" name="TextBox 9"/>
            <p:cNvSpPr txBox="1"/>
            <p:nvPr/>
          </p:nvSpPr>
          <p:spPr>
            <a:xfrm>
              <a:off x="0" y="-76200"/>
              <a:ext cx="3619146" cy="13691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599273" y="2988098"/>
            <a:ext cx="13089455" cy="4342982"/>
            <a:chOff x="0" y="0"/>
            <a:chExt cx="3447428" cy="1143831"/>
          </a:xfrm>
        </p:grpSpPr>
        <p:sp>
          <p:nvSpPr>
            <p:cNvPr id="11" name="Freeform 11"/>
            <p:cNvSpPr/>
            <p:nvPr/>
          </p:nvSpPr>
          <p:spPr>
            <a:xfrm>
              <a:off x="0" y="0"/>
              <a:ext cx="3447428" cy="1143831"/>
            </a:xfrm>
            <a:custGeom>
              <a:avLst/>
              <a:gdLst/>
              <a:ahLst/>
              <a:cxnLst/>
              <a:rect l="l" t="t" r="r" b="b"/>
              <a:pathLst>
                <a:path w="3447428" h="1143831">
                  <a:moveTo>
                    <a:pt x="30165" y="0"/>
                  </a:moveTo>
                  <a:lnTo>
                    <a:pt x="3417264" y="0"/>
                  </a:lnTo>
                  <a:cubicBezTo>
                    <a:pt x="3433923" y="0"/>
                    <a:pt x="3447428" y="13505"/>
                    <a:pt x="3447428" y="30165"/>
                  </a:cubicBezTo>
                  <a:lnTo>
                    <a:pt x="3447428" y="1113666"/>
                  </a:lnTo>
                  <a:cubicBezTo>
                    <a:pt x="3447428" y="1121666"/>
                    <a:pt x="3444250" y="1129339"/>
                    <a:pt x="3438593" y="1134996"/>
                  </a:cubicBezTo>
                  <a:cubicBezTo>
                    <a:pt x="3432936" y="1140653"/>
                    <a:pt x="3425264" y="1143831"/>
                    <a:pt x="3417264" y="1143831"/>
                  </a:cubicBezTo>
                  <a:lnTo>
                    <a:pt x="30165" y="1143831"/>
                  </a:lnTo>
                  <a:cubicBezTo>
                    <a:pt x="22164" y="1143831"/>
                    <a:pt x="14492" y="1140653"/>
                    <a:pt x="8835" y="1134996"/>
                  </a:cubicBezTo>
                  <a:cubicBezTo>
                    <a:pt x="3178" y="1129339"/>
                    <a:pt x="0" y="1121666"/>
                    <a:pt x="0" y="1113666"/>
                  </a:cubicBezTo>
                  <a:lnTo>
                    <a:pt x="0" y="30165"/>
                  </a:lnTo>
                  <a:cubicBezTo>
                    <a:pt x="0" y="22164"/>
                    <a:pt x="3178" y="14492"/>
                    <a:pt x="8835" y="8835"/>
                  </a:cubicBezTo>
                  <a:cubicBezTo>
                    <a:pt x="14492" y="3178"/>
                    <a:pt x="22164" y="0"/>
                    <a:pt x="30165" y="0"/>
                  </a:cubicBezTo>
                  <a:close/>
                </a:path>
              </a:pathLst>
            </a:custGeom>
            <a:solidFill>
              <a:srgbClr val="FAFAF8"/>
            </a:solidFill>
          </p:spPr>
          <p:txBody>
            <a:bodyPr/>
            <a:lstStyle/>
            <a:p>
              <a:endParaRPr lang="en-US"/>
            </a:p>
          </p:txBody>
        </p:sp>
        <p:sp>
          <p:nvSpPr>
            <p:cNvPr id="12" name="TextBox 12"/>
            <p:cNvSpPr txBox="1"/>
            <p:nvPr/>
          </p:nvSpPr>
          <p:spPr>
            <a:xfrm>
              <a:off x="0" y="-76200"/>
              <a:ext cx="3447428" cy="1220031"/>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098887" y="4623014"/>
            <a:ext cx="741984" cy="2516971"/>
          </a:xfrm>
          <a:prstGeom prst="rect">
            <a:avLst/>
          </a:prstGeom>
        </p:spPr>
        <p:txBody>
          <a:bodyPr wrap="square" lIns="0" tIns="0" rIns="0" bIns="0" rtlCol="0" anchor="t">
            <a:spAutoFit/>
          </a:bodyPr>
          <a:lstStyle/>
          <a:p>
            <a:pPr algn="l">
              <a:lnSpc>
                <a:spcPct val="120000"/>
              </a:lnSpc>
            </a:pPr>
            <a:r>
              <a:rPr lang="en-US" sz="7200">
                <a:solidFill>
                  <a:srgbClr val="BE636B"/>
                </a:solidFill>
                <a:latin typeface="Bahnschrift Condensed" panose="020B0502040204020203" pitchFamily="34" charset="0"/>
              </a:rPr>
              <a:t>14</a:t>
            </a:r>
          </a:p>
          <a:p>
            <a:pPr algn="l">
              <a:lnSpc>
                <a:spcPct val="120000"/>
              </a:lnSpc>
            </a:pPr>
            <a:r>
              <a:rPr lang="en-US" sz="7200">
                <a:solidFill>
                  <a:srgbClr val="BE636B"/>
                </a:solidFill>
                <a:latin typeface="Bahnschrift Condensed" panose="020B0502040204020203" pitchFamily="34" charset="0"/>
              </a:rPr>
              <a:t>99</a:t>
            </a:r>
          </a:p>
        </p:txBody>
      </p:sp>
      <p:sp>
        <p:nvSpPr>
          <p:cNvPr id="17" name="AutoShape 17"/>
          <p:cNvSpPr/>
          <p:nvPr/>
        </p:nvSpPr>
        <p:spPr>
          <a:xfrm>
            <a:off x="7391400" y="5881499"/>
            <a:ext cx="6492240" cy="0"/>
          </a:xfrm>
          <a:prstGeom prst="line">
            <a:avLst/>
          </a:prstGeom>
          <a:ln w="38100" cap="flat">
            <a:solidFill>
              <a:srgbClr val="F07167"/>
            </a:solidFill>
            <a:prstDash val="sysDot"/>
            <a:headEnd type="none" w="sm" len="sm"/>
            <a:tailEnd type="none" w="sm" len="sm"/>
          </a:ln>
        </p:spPr>
        <p:txBody>
          <a:bodyPr/>
          <a:lstStyle/>
          <a:p>
            <a:endParaRPr lang="en-US"/>
          </a:p>
        </p:txBody>
      </p:sp>
      <p:sp>
        <p:nvSpPr>
          <p:cNvPr id="19" name="Freeform 19"/>
          <p:cNvSpPr/>
          <p:nvPr/>
        </p:nvSpPr>
        <p:spPr>
          <a:xfrm>
            <a:off x="15531895" y="821777"/>
            <a:ext cx="3454811" cy="3417562"/>
          </a:xfrm>
          <a:custGeom>
            <a:avLst/>
            <a:gdLst/>
            <a:ahLst/>
            <a:cxnLst/>
            <a:rect l="l" t="t" r="r" b="b"/>
            <a:pathLst>
              <a:path w="3454811" h="3417562">
                <a:moveTo>
                  <a:pt x="0" y="0"/>
                </a:moveTo>
                <a:lnTo>
                  <a:pt x="3454810" y="0"/>
                </a:lnTo>
                <a:lnTo>
                  <a:pt x="3454810" y="3417562"/>
                </a:lnTo>
                <a:lnTo>
                  <a:pt x="0" y="3417562"/>
                </a:lnTo>
                <a:lnTo>
                  <a:pt x="0" y="0"/>
                </a:lnTo>
                <a:close/>
              </a:path>
            </a:pathLst>
          </a:custGeom>
          <a:blipFill>
            <a:blip r:embed="rId5"/>
            <a:stretch>
              <a:fillRect/>
            </a:stretch>
          </a:blipFill>
        </p:spPr>
        <p:txBody>
          <a:bodyPr/>
          <a:lstStyle/>
          <a:p>
            <a:endParaRPr lang="en-US"/>
          </a:p>
        </p:txBody>
      </p:sp>
      <p:sp>
        <p:nvSpPr>
          <p:cNvPr id="20" name="Freeform 20"/>
          <p:cNvSpPr/>
          <p:nvPr/>
        </p:nvSpPr>
        <p:spPr>
          <a:xfrm flipH="1">
            <a:off x="847493" y="5860508"/>
            <a:ext cx="2756024" cy="2726309"/>
          </a:xfrm>
          <a:custGeom>
            <a:avLst/>
            <a:gdLst/>
            <a:ahLst/>
            <a:cxnLst/>
            <a:rect l="l" t="t" r="r" b="b"/>
            <a:pathLst>
              <a:path w="2756024" h="2726309">
                <a:moveTo>
                  <a:pt x="2756024" y="0"/>
                </a:moveTo>
                <a:lnTo>
                  <a:pt x="0" y="0"/>
                </a:lnTo>
                <a:lnTo>
                  <a:pt x="0" y="2726309"/>
                </a:lnTo>
                <a:lnTo>
                  <a:pt x="2756024" y="2726309"/>
                </a:lnTo>
                <a:lnTo>
                  <a:pt x="2756024" y="0"/>
                </a:lnTo>
                <a:close/>
              </a:path>
            </a:pathLst>
          </a:custGeom>
          <a:blipFill>
            <a:blip r:embed="rId5"/>
            <a:stretch>
              <a:fillRect/>
            </a:stretch>
          </a:blipFill>
        </p:spPr>
        <p:txBody>
          <a:bodyPr/>
          <a:lstStyle/>
          <a:p>
            <a:endParaRPr lang="en-US"/>
          </a:p>
        </p:txBody>
      </p:sp>
      <p:sp>
        <p:nvSpPr>
          <p:cNvPr id="21" name="Freeform 21"/>
          <p:cNvSpPr/>
          <p:nvPr/>
        </p:nvSpPr>
        <p:spPr>
          <a:xfrm>
            <a:off x="315543" y="2320104"/>
            <a:ext cx="2406968" cy="1212478"/>
          </a:xfrm>
          <a:custGeom>
            <a:avLst/>
            <a:gdLst/>
            <a:ahLst/>
            <a:cxnLst/>
            <a:rect l="l" t="t" r="r" b="b"/>
            <a:pathLst>
              <a:path w="2406968" h="1212478">
                <a:moveTo>
                  <a:pt x="0" y="0"/>
                </a:moveTo>
                <a:lnTo>
                  <a:pt x="2406968" y="0"/>
                </a:lnTo>
                <a:lnTo>
                  <a:pt x="2406968" y="1212477"/>
                </a:lnTo>
                <a:lnTo>
                  <a:pt x="0" y="1212477"/>
                </a:lnTo>
                <a:lnTo>
                  <a:pt x="0" y="0"/>
                </a:lnTo>
                <a:close/>
              </a:path>
            </a:pathLst>
          </a:custGeom>
          <a:blipFill>
            <a:blip r:embed="rId6"/>
            <a:stretch>
              <a:fillRect r="-21017"/>
            </a:stretch>
          </a:blipFill>
        </p:spPr>
        <p:txBody>
          <a:bodyPr/>
          <a:lstStyle/>
          <a:p>
            <a:endParaRPr lang="en-US"/>
          </a:p>
        </p:txBody>
      </p:sp>
      <p:sp>
        <p:nvSpPr>
          <p:cNvPr id="22" name="Freeform 22"/>
          <p:cNvSpPr/>
          <p:nvPr/>
        </p:nvSpPr>
        <p:spPr>
          <a:xfrm flipH="1">
            <a:off x="15853508" y="8690312"/>
            <a:ext cx="2115177" cy="1065492"/>
          </a:xfrm>
          <a:custGeom>
            <a:avLst/>
            <a:gdLst/>
            <a:ahLst/>
            <a:cxnLst/>
            <a:rect l="l" t="t" r="r" b="b"/>
            <a:pathLst>
              <a:path w="2115177" h="1065492">
                <a:moveTo>
                  <a:pt x="2115178" y="0"/>
                </a:moveTo>
                <a:lnTo>
                  <a:pt x="0" y="0"/>
                </a:lnTo>
                <a:lnTo>
                  <a:pt x="0" y="1065492"/>
                </a:lnTo>
                <a:lnTo>
                  <a:pt x="2115178" y="1065492"/>
                </a:lnTo>
                <a:lnTo>
                  <a:pt x="2115178" y="0"/>
                </a:lnTo>
                <a:close/>
              </a:path>
            </a:pathLst>
          </a:custGeom>
          <a:blipFill>
            <a:blip r:embed="rId6"/>
            <a:stretch>
              <a:fillRect r="-21017"/>
            </a:stretch>
          </a:blipFill>
        </p:spPr>
        <p:txBody>
          <a:bodyPr/>
          <a:lstStyle/>
          <a:p>
            <a:endParaRPr lang="en-US"/>
          </a:p>
        </p:txBody>
      </p:sp>
      <p:sp>
        <p:nvSpPr>
          <p:cNvPr id="23" name="TextBox 14">
            <a:extLst>
              <a:ext uri="{FF2B5EF4-FFF2-40B4-BE49-F238E27FC236}">
                <a16:creationId xmlns:a16="http://schemas.microsoft.com/office/drawing/2014/main" id="{3E9984DC-80FE-39CB-20AE-9F64188F05B0}"/>
              </a:ext>
            </a:extLst>
          </p:cNvPr>
          <p:cNvSpPr txBox="1"/>
          <p:nvPr/>
        </p:nvSpPr>
        <p:spPr>
          <a:xfrm>
            <a:off x="3234811" y="3170445"/>
            <a:ext cx="12031109" cy="1354217"/>
          </a:xfrm>
          <a:prstGeom prst="rect">
            <a:avLst/>
          </a:prstGeom>
        </p:spPr>
        <p:txBody>
          <a:bodyPr wrap="square" lIns="0" tIns="0" rIns="0" bIns="0" rtlCol="0" anchor="t">
            <a:spAutoFit/>
          </a:bodyPr>
          <a:lstStyle/>
          <a:p>
            <a:pPr algn="just"/>
            <a:r>
              <a:rPr lang="vi-VN" sz="4400" spc="-20">
                <a:solidFill>
                  <a:srgbClr val="BE636B"/>
                </a:solidFill>
                <a:latin typeface="Bahnschrift Condensed" panose="020B0502040204020203" pitchFamily="34" charset="0"/>
              </a:rPr>
              <a:t>3. Viết hai số bất kì rồi đố bạn sử dụng máy tính tìm tỉ số phần trăm của hai số đó (</a:t>
            </a:r>
            <a:r>
              <a:rPr lang="en-US" sz="4400" spc="-20">
                <a:solidFill>
                  <a:srgbClr val="BE636B"/>
                </a:solidFill>
                <a:latin typeface="Bahnschrift Condensed" panose="020B0502040204020203" pitchFamily="34" charset="0"/>
              </a:rPr>
              <a:t>lấy đến 4 chữ số ở phần thập phân</a:t>
            </a:r>
            <a:r>
              <a:rPr lang="vi-VN" sz="4400" spc="-20">
                <a:solidFill>
                  <a:srgbClr val="BE636B"/>
                </a:solidFill>
                <a:latin typeface="Bahnschrift Condensed" panose="020B0502040204020203" pitchFamily="34" charset="0"/>
              </a:rPr>
              <a:t>).</a:t>
            </a:r>
            <a:endParaRPr lang="en-US" sz="4400" spc="-20">
              <a:solidFill>
                <a:srgbClr val="BE636B"/>
              </a:solidFill>
              <a:latin typeface="Bahnschrift Condensed" panose="020B0502040204020203" pitchFamily="34" charset="0"/>
            </a:endParaRPr>
          </a:p>
        </p:txBody>
      </p:sp>
      <p:sp>
        <p:nvSpPr>
          <p:cNvPr id="25" name="Rectangle: Rounded Corners 24">
            <a:extLst>
              <a:ext uri="{FF2B5EF4-FFF2-40B4-BE49-F238E27FC236}">
                <a16:creationId xmlns:a16="http://schemas.microsoft.com/office/drawing/2014/main" id="{6E9495CC-D6AA-D3E9-6999-2DED381C2AE9}"/>
              </a:ext>
            </a:extLst>
          </p:cNvPr>
          <p:cNvSpPr/>
          <p:nvPr/>
        </p:nvSpPr>
        <p:spPr>
          <a:xfrm>
            <a:off x="3205272" y="5331166"/>
            <a:ext cx="2479256" cy="921686"/>
          </a:xfrm>
          <a:prstGeom prst="roundRect">
            <a:avLst>
              <a:gd name="adj" fmla="val 50000"/>
            </a:avLst>
          </a:prstGeom>
          <a:solidFill>
            <a:srgbClr val="FF8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8">
            <a:extLst>
              <a:ext uri="{FF2B5EF4-FFF2-40B4-BE49-F238E27FC236}">
                <a16:creationId xmlns:a16="http://schemas.microsoft.com/office/drawing/2014/main" id="{435F803A-CE5E-339A-D48A-20938E216BE6}"/>
              </a:ext>
            </a:extLst>
          </p:cNvPr>
          <p:cNvSpPr txBox="1"/>
          <p:nvPr/>
        </p:nvSpPr>
        <p:spPr>
          <a:xfrm>
            <a:off x="3017119" y="5326863"/>
            <a:ext cx="2612361" cy="923330"/>
          </a:xfrm>
          <a:prstGeom prst="rect">
            <a:avLst/>
          </a:prstGeom>
        </p:spPr>
        <p:txBody>
          <a:bodyPr wrap="square" lIns="0" tIns="0" rIns="0" bIns="0" rtlCol="0" anchor="t">
            <a:spAutoFit/>
          </a:bodyPr>
          <a:lstStyle/>
          <a:p>
            <a:pPr algn="ctr"/>
            <a:r>
              <a:rPr lang="en-US" sz="6000">
                <a:solidFill>
                  <a:schemeClr val="bg1"/>
                </a:solidFill>
                <a:latin typeface="Bahnschrift Condensed" panose="020B0502040204020203" pitchFamily="34" charset="0"/>
              </a:rPr>
              <a:t>GỢI Ý</a:t>
            </a:r>
          </a:p>
        </p:txBody>
      </p:sp>
      <p:sp>
        <p:nvSpPr>
          <p:cNvPr id="27" name="TextBox 14">
            <a:extLst>
              <a:ext uri="{FF2B5EF4-FFF2-40B4-BE49-F238E27FC236}">
                <a16:creationId xmlns:a16="http://schemas.microsoft.com/office/drawing/2014/main" id="{C3AC3319-0974-5301-97B3-F17A117A81ED}"/>
              </a:ext>
            </a:extLst>
          </p:cNvPr>
          <p:cNvSpPr txBox="1"/>
          <p:nvPr/>
        </p:nvSpPr>
        <p:spPr>
          <a:xfrm>
            <a:off x="8707669" y="4807660"/>
            <a:ext cx="3859702" cy="1187376"/>
          </a:xfrm>
          <a:prstGeom prst="rect">
            <a:avLst/>
          </a:prstGeom>
        </p:spPr>
        <p:txBody>
          <a:bodyPr wrap="square" lIns="0" tIns="0" rIns="0" bIns="0" rtlCol="0" anchor="t">
            <a:spAutoFit/>
          </a:bodyPr>
          <a:lstStyle/>
          <a:p>
            <a:pPr algn="l">
              <a:lnSpc>
                <a:spcPct val="120000"/>
              </a:lnSpc>
            </a:pPr>
            <a:r>
              <a:rPr lang="en-US" sz="7200">
                <a:solidFill>
                  <a:srgbClr val="00B0F0"/>
                </a:solidFill>
                <a:latin typeface="Bahnschrift Condensed" panose="020B0502040204020203" pitchFamily="34" charset="0"/>
              </a:rPr>
              <a:t>14,1414%</a:t>
            </a:r>
          </a:p>
        </p:txBody>
      </p:sp>
    </p:spTree>
    <p:extLst>
      <p:ext uri="{BB962C8B-B14F-4D97-AF65-F5344CB8AC3E}">
        <p14:creationId xmlns:p14="http://schemas.microsoft.com/office/powerpoint/2010/main" val="18628987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1000" fill="hold"/>
                                        <p:tgtEl>
                                          <p:spTgt spid="25"/>
                                        </p:tgtEl>
                                        <p:attrNameLst>
                                          <p:attrName>ppt_w</p:attrName>
                                        </p:attrNameLst>
                                      </p:cBhvr>
                                      <p:tavLst>
                                        <p:tav tm="0">
                                          <p:val>
                                            <p:fltVal val="0"/>
                                          </p:val>
                                        </p:tav>
                                        <p:tav tm="100000">
                                          <p:val>
                                            <p:strVal val="#ppt_w"/>
                                          </p:val>
                                        </p:tav>
                                      </p:tavLst>
                                    </p:anim>
                                    <p:anim calcmode="lin" valueType="num">
                                      <p:cBhvr>
                                        <p:cTn id="14" dur="1000" fill="hold"/>
                                        <p:tgtEl>
                                          <p:spTgt spid="25"/>
                                        </p:tgtEl>
                                        <p:attrNameLst>
                                          <p:attrName>ppt_h</p:attrName>
                                        </p:attrNameLst>
                                      </p:cBhvr>
                                      <p:tavLst>
                                        <p:tav tm="0">
                                          <p:val>
                                            <p:fltVal val="0"/>
                                          </p:val>
                                        </p:tav>
                                        <p:tav tm="100000">
                                          <p:val>
                                            <p:strVal val="#ppt_h"/>
                                          </p:val>
                                        </p:tav>
                                      </p:tavLst>
                                    </p:anim>
                                    <p:anim calcmode="lin" valueType="num">
                                      <p:cBhvr>
                                        <p:cTn id="15" dur="1000" fill="hold"/>
                                        <p:tgtEl>
                                          <p:spTgt spid="25"/>
                                        </p:tgtEl>
                                        <p:attrNameLst>
                                          <p:attrName>style.rotation</p:attrName>
                                        </p:attrNameLst>
                                      </p:cBhvr>
                                      <p:tavLst>
                                        <p:tav tm="0">
                                          <p:val>
                                            <p:fltVal val="90"/>
                                          </p:val>
                                        </p:tav>
                                        <p:tav tm="100000">
                                          <p:val>
                                            <p:fltVal val="0"/>
                                          </p:val>
                                        </p:tav>
                                      </p:tavLst>
                                    </p:anim>
                                    <p:animEffect transition="in" filter="fade">
                                      <p:cBhvr>
                                        <p:cTn id="16" dur="1000"/>
                                        <p:tgtEl>
                                          <p:spTgt spid="2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1000" fill="hold"/>
                                        <p:tgtEl>
                                          <p:spTgt spid="26"/>
                                        </p:tgtEl>
                                        <p:attrNameLst>
                                          <p:attrName>ppt_w</p:attrName>
                                        </p:attrNameLst>
                                      </p:cBhvr>
                                      <p:tavLst>
                                        <p:tav tm="0">
                                          <p:val>
                                            <p:fltVal val="0"/>
                                          </p:val>
                                        </p:tav>
                                        <p:tav tm="100000">
                                          <p:val>
                                            <p:strVal val="#ppt_w"/>
                                          </p:val>
                                        </p:tav>
                                      </p:tavLst>
                                    </p:anim>
                                    <p:anim calcmode="lin" valueType="num">
                                      <p:cBhvr>
                                        <p:cTn id="20" dur="1000" fill="hold"/>
                                        <p:tgtEl>
                                          <p:spTgt spid="26"/>
                                        </p:tgtEl>
                                        <p:attrNameLst>
                                          <p:attrName>ppt_h</p:attrName>
                                        </p:attrNameLst>
                                      </p:cBhvr>
                                      <p:tavLst>
                                        <p:tav tm="0">
                                          <p:val>
                                            <p:fltVal val="0"/>
                                          </p:val>
                                        </p:tav>
                                        <p:tav tm="100000">
                                          <p:val>
                                            <p:strVal val="#ppt_h"/>
                                          </p:val>
                                        </p:tav>
                                      </p:tavLst>
                                    </p:anim>
                                    <p:anim calcmode="lin" valueType="num">
                                      <p:cBhvr>
                                        <p:cTn id="21" dur="1000" fill="hold"/>
                                        <p:tgtEl>
                                          <p:spTgt spid="26"/>
                                        </p:tgtEl>
                                        <p:attrNameLst>
                                          <p:attrName>style.rotation</p:attrName>
                                        </p:attrNameLst>
                                      </p:cBhvr>
                                      <p:tavLst>
                                        <p:tav tm="0">
                                          <p:val>
                                            <p:fltVal val="90"/>
                                          </p:val>
                                        </p:tav>
                                        <p:tav tm="100000">
                                          <p:val>
                                            <p:fltVal val="0"/>
                                          </p:val>
                                        </p:tav>
                                      </p:tavLst>
                                    </p:anim>
                                    <p:animEffect transition="in" filter="fade">
                                      <p:cBhvr>
                                        <p:cTn id="22" dur="1000"/>
                                        <p:tgtEl>
                                          <p:spTgt spid="26"/>
                                        </p:tgtEl>
                                      </p:cBhvr>
                                    </p:animEffect>
                                  </p:childTnLst>
                                </p:cTn>
                              </p:par>
                              <p:par>
                                <p:cTn id="23" presetID="14" presetClass="entr" presetSubtype="1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fltVal val="0"/>
                                          </p:val>
                                        </p:tav>
                                        <p:tav tm="100000">
                                          <p:val>
                                            <p:strVal val="#ppt_w"/>
                                          </p:val>
                                        </p:tav>
                                      </p:tavLst>
                                    </p:anim>
                                    <p:anim calcmode="lin" valueType="num">
                                      <p:cBhvr>
                                        <p:cTn id="31" dur="500" fill="hold"/>
                                        <p:tgtEl>
                                          <p:spTgt spid="27"/>
                                        </p:tgtEl>
                                        <p:attrNameLst>
                                          <p:attrName>ppt_h</p:attrName>
                                        </p:attrNameLst>
                                      </p:cBhvr>
                                      <p:tavLst>
                                        <p:tav tm="0">
                                          <p:val>
                                            <p:fltVal val="0"/>
                                          </p:val>
                                        </p:tav>
                                        <p:tav tm="100000">
                                          <p:val>
                                            <p:strVal val="#ppt_h"/>
                                          </p:val>
                                        </p:tav>
                                      </p:tavLst>
                                    </p:anim>
                                    <p:animEffect transition="in" filter="fade">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5" grpId="0" animBg="1"/>
      <p:bldP spid="26" grpId="0"/>
      <p:bldP spid="2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273278" y="2437003"/>
            <a:ext cx="13741444" cy="6679101"/>
            <a:chOff x="0" y="0"/>
            <a:chExt cx="3619146" cy="1292900"/>
          </a:xfrm>
        </p:grpSpPr>
        <p:sp>
          <p:nvSpPr>
            <p:cNvPr id="8" name="Freeform 8"/>
            <p:cNvSpPr/>
            <p:nvPr/>
          </p:nvSpPr>
          <p:spPr>
            <a:xfrm>
              <a:off x="0" y="0"/>
              <a:ext cx="3619146" cy="1292900"/>
            </a:xfrm>
            <a:custGeom>
              <a:avLst/>
              <a:gdLst/>
              <a:ahLst/>
              <a:cxnLst/>
              <a:rect l="l" t="t" r="r" b="b"/>
              <a:pathLst>
                <a:path w="3619146" h="1292900">
                  <a:moveTo>
                    <a:pt x="28733" y="0"/>
                  </a:moveTo>
                  <a:lnTo>
                    <a:pt x="3590412" y="0"/>
                  </a:lnTo>
                  <a:cubicBezTo>
                    <a:pt x="3598033" y="0"/>
                    <a:pt x="3605342" y="3027"/>
                    <a:pt x="3610730" y="8416"/>
                  </a:cubicBezTo>
                  <a:cubicBezTo>
                    <a:pt x="3616118" y="13804"/>
                    <a:pt x="3619146" y="21113"/>
                    <a:pt x="3619146" y="28733"/>
                  </a:cubicBezTo>
                  <a:lnTo>
                    <a:pt x="3619146" y="1264167"/>
                  </a:lnTo>
                  <a:cubicBezTo>
                    <a:pt x="3619146" y="1271787"/>
                    <a:pt x="3616118" y="1279095"/>
                    <a:pt x="3610730" y="1284484"/>
                  </a:cubicBezTo>
                  <a:cubicBezTo>
                    <a:pt x="3605342" y="1289873"/>
                    <a:pt x="3598033" y="1292900"/>
                    <a:pt x="3590412" y="1292900"/>
                  </a:cubicBezTo>
                  <a:lnTo>
                    <a:pt x="28733" y="1292900"/>
                  </a:lnTo>
                  <a:cubicBezTo>
                    <a:pt x="21113" y="1292900"/>
                    <a:pt x="13804" y="1289873"/>
                    <a:pt x="8416" y="1284484"/>
                  </a:cubicBezTo>
                  <a:cubicBezTo>
                    <a:pt x="3027" y="1279095"/>
                    <a:pt x="0" y="1271787"/>
                    <a:pt x="0" y="1264167"/>
                  </a:cubicBezTo>
                  <a:lnTo>
                    <a:pt x="0" y="28733"/>
                  </a:lnTo>
                  <a:cubicBezTo>
                    <a:pt x="0" y="21113"/>
                    <a:pt x="3027" y="13804"/>
                    <a:pt x="8416" y="8416"/>
                  </a:cubicBezTo>
                  <a:cubicBezTo>
                    <a:pt x="13804" y="3027"/>
                    <a:pt x="21113" y="0"/>
                    <a:pt x="28733" y="0"/>
                  </a:cubicBezTo>
                  <a:close/>
                </a:path>
              </a:pathLst>
            </a:custGeom>
            <a:solidFill>
              <a:srgbClr val="95D551"/>
            </a:solidFill>
          </p:spPr>
          <p:txBody>
            <a:bodyPr/>
            <a:lstStyle/>
            <a:p>
              <a:endParaRPr lang="en-US"/>
            </a:p>
          </p:txBody>
        </p:sp>
        <p:sp>
          <p:nvSpPr>
            <p:cNvPr id="9" name="TextBox 9"/>
            <p:cNvSpPr txBox="1"/>
            <p:nvPr/>
          </p:nvSpPr>
          <p:spPr>
            <a:xfrm>
              <a:off x="0" y="-76200"/>
              <a:ext cx="3619146" cy="13691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599273" y="2781300"/>
            <a:ext cx="13089455" cy="5909012"/>
            <a:chOff x="0" y="0"/>
            <a:chExt cx="3447428" cy="1143831"/>
          </a:xfrm>
        </p:grpSpPr>
        <p:sp>
          <p:nvSpPr>
            <p:cNvPr id="11" name="Freeform 11"/>
            <p:cNvSpPr/>
            <p:nvPr/>
          </p:nvSpPr>
          <p:spPr>
            <a:xfrm>
              <a:off x="0" y="0"/>
              <a:ext cx="3447428" cy="1143831"/>
            </a:xfrm>
            <a:custGeom>
              <a:avLst/>
              <a:gdLst/>
              <a:ahLst/>
              <a:cxnLst/>
              <a:rect l="l" t="t" r="r" b="b"/>
              <a:pathLst>
                <a:path w="3447428" h="1143831">
                  <a:moveTo>
                    <a:pt x="30165" y="0"/>
                  </a:moveTo>
                  <a:lnTo>
                    <a:pt x="3417264" y="0"/>
                  </a:lnTo>
                  <a:cubicBezTo>
                    <a:pt x="3433923" y="0"/>
                    <a:pt x="3447428" y="13505"/>
                    <a:pt x="3447428" y="30165"/>
                  </a:cubicBezTo>
                  <a:lnTo>
                    <a:pt x="3447428" y="1113666"/>
                  </a:lnTo>
                  <a:cubicBezTo>
                    <a:pt x="3447428" y="1121666"/>
                    <a:pt x="3444250" y="1129339"/>
                    <a:pt x="3438593" y="1134996"/>
                  </a:cubicBezTo>
                  <a:cubicBezTo>
                    <a:pt x="3432936" y="1140653"/>
                    <a:pt x="3425264" y="1143831"/>
                    <a:pt x="3417264" y="1143831"/>
                  </a:cubicBezTo>
                  <a:lnTo>
                    <a:pt x="30165" y="1143831"/>
                  </a:lnTo>
                  <a:cubicBezTo>
                    <a:pt x="22164" y="1143831"/>
                    <a:pt x="14492" y="1140653"/>
                    <a:pt x="8835" y="1134996"/>
                  </a:cubicBezTo>
                  <a:cubicBezTo>
                    <a:pt x="3178" y="1129339"/>
                    <a:pt x="0" y="1121666"/>
                    <a:pt x="0" y="1113666"/>
                  </a:cubicBezTo>
                  <a:lnTo>
                    <a:pt x="0" y="30165"/>
                  </a:lnTo>
                  <a:cubicBezTo>
                    <a:pt x="0" y="22164"/>
                    <a:pt x="3178" y="14492"/>
                    <a:pt x="8835" y="8835"/>
                  </a:cubicBezTo>
                  <a:cubicBezTo>
                    <a:pt x="14492" y="3178"/>
                    <a:pt x="22164" y="0"/>
                    <a:pt x="30165" y="0"/>
                  </a:cubicBezTo>
                  <a:close/>
                </a:path>
              </a:pathLst>
            </a:custGeom>
            <a:solidFill>
              <a:srgbClr val="FAFAF8"/>
            </a:solidFill>
          </p:spPr>
          <p:txBody>
            <a:bodyPr/>
            <a:lstStyle/>
            <a:p>
              <a:endParaRPr lang="en-US"/>
            </a:p>
          </p:txBody>
        </p:sp>
        <p:sp>
          <p:nvSpPr>
            <p:cNvPr id="12" name="TextBox 12"/>
            <p:cNvSpPr txBox="1"/>
            <p:nvPr/>
          </p:nvSpPr>
          <p:spPr>
            <a:xfrm>
              <a:off x="0" y="-76200"/>
              <a:ext cx="3447428" cy="1220031"/>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2722511" y="2926343"/>
            <a:ext cx="12809384" cy="1236300"/>
          </a:xfrm>
          <a:prstGeom prst="rect">
            <a:avLst/>
          </a:prstGeom>
        </p:spPr>
        <p:txBody>
          <a:bodyPr wrap="square" lIns="0" tIns="0" rIns="0" bIns="0" rtlCol="0" anchor="t">
            <a:spAutoFit/>
          </a:bodyPr>
          <a:lstStyle/>
          <a:p>
            <a:pPr algn="l">
              <a:lnSpc>
                <a:spcPts val="5021"/>
              </a:lnSpc>
            </a:pPr>
            <a:r>
              <a:rPr lang="en-US" sz="3600" b="1">
                <a:solidFill>
                  <a:srgbClr val="BE636B"/>
                </a:solidFill>
                <a:latin typeface="Bahnschrift Condensed" panose="020B0502040204020203" pitchFamily="34" charset="0"/>
              </a:rPr>
              <a:t>1. Sử dụng máy tính cầm tay thực hiện giải bài tập ở phần d, Hoạt động 3 (trang 59) và điền kết quả vào bảng sau.</a:t>
            </a:r>
          </a:p>
        </p:txBody>
      </p:sp>
      <p:sp>
        <p:nvSpPr>
          <p:cNvPr id="17" name="AutoShape 17"/>
          <p:cNvSpPr/>
          <p:nvPr/>
        </p:nvSpPr>
        <p:spPr>
          <a:xfrm>
            <a:off x="3074720" y="7477316"/>
            <a:ext cx="11880000" cy="0"/>
          </a:xfrm>
          <a:prstGeom prst="line">
            <a:avLst/>
          </a:prstGeom>
          <a:ln w="38100" cap="flat">
            <a:solidFill>
              <a:srgbClr val="F07167"/>
            </a:solidFill>
            <a:prstDash val="sysDot"/>
            <a:headEnd type="none" w="sm" len="sm"/>
            <a:tailEnd type="none" w="sm" len="sm"/>
          </a:ln>
        </p:spPr>
        <p:txBody>
          <a:bodyPr/>
          <a:lstStyle/>
          <a:p>
            <a:endParaRPr lang="en-US"/>
          </a:p>
        </p:txBody>
      </p:sp>
      <p:sp>
        <p:nvSpPr>
          <p:cNvPr id="19" name="Freeform 19"/>
          <p:cNvSpPr/>
          <p:nvPr/>
        </p:nvSpPr>
        <p:spPr>
          <a:xfrm>
            <a:off x="15531895" y="821777"/>
            <a:ext cx="3454811" cy="3417562"/>
          </a:xfrm>
          <a:custGeom>
            <a:avLst/>
            <a:gdLst/>
            <a:ahLst/>
            <a:cxnLst/>
            <a:rect l="l" t="t" r="r" b="b"/>
            <a:pathLst>
              <a:path w="3454811" h="3417562">
                <a:moveTo>
                  <a:pt x="0" y="0"/>
                </a:moveTo>
                <a:lnTo>
                  <a:pt x="3454810" y="0"/>
                </a:lnTo>
                <a:lnTo>
                  <a:pt x="3454810" y="3417562"/>
                </a:lnTo>
                <a:lnTo>
                  <a:pt x="0" y="3417562"/>
                </a:lnTo>
                <a:lnTo>
                  <a:pt x="0" y="0"/>
                </a:lnTo>
                <a:close/>
              </a:path>
            </a:pathLst>
          </a:custGeom>
          <a:blipFill>
            <a:blip r:embed="rId5"/>
            <a:stretch>
              <a:fillRect/>
            </a:stretch>
          </a:blipFill>
        </p:spPr>
        <p:txBody>
          <a:bodyPr/>
          <a:lstStyle/>
          <a:p>
            <a:endParaRPr lang="en-US"/>
          </a:p>
        </p:txBody>
      </p:sp>
      <p:sp>
        <p:nvSpPr>
          <p:cNvPr id="20" name="Freeform 20"/>
          <p:cNvSpPr/>
          <p:nvPr/>
        </p:nvSpPr>
        <p:spPr>
          <a:xfrm flipH="1">
            <a:off x="277249" y="7508489"/>
            <a:ext cx="2756024" cy="2726309"/>
          </a:xfrm>
          <a:custGeom>
            <a:avLst/>
            <a:gdLst/>
            <a:ahLst/>
            <a:cxnLst/>
            <a:rect l="l" t="t" r="r" b="b"/>
            <a:pathLst>
              <a:path w="2756024" h="2726309">
                <a:moveTo>
                  <a:pt x="2756024" y="0"/>
                </a:moveTo>
                <a:lnTo>
                  <a:pt x="0" y="0"/>
                </a:lnTo>
                <a:lnTo>
                  <a:pt x="0" y="2726309"/>
                </a:lnTo>
                <a:lnTo>
                  <a:pt x="2756024" y="2726309"/>
                </a:lnTo>
                <a:lnTo>
                  <a:pt x="2756024" y="0"/>
                </a:lnTo>
                <a:close/>
              </a:path>
            </a:pathLst>
          </a:custGeom>
          <a:blipFill>
            <a:blip r:embed="rId5"/>
            <a:stretch>
              <a:fillRect/>
            </a:stretch>
          </a:blipFill>
        </p:spPr>
        <p:txBody>
          <a:bodyPr/>
          <a:lstStyle/>
          <a:p>
            <a:endParaRPr lang="en-US"/>
          </a:p>
        </p:txBody>
      </p:sp>
      <p:sp>
        <p:nvSpPr>
          <p:cNvPr id="21" name="Freeform 21"/>
          <p:cNvSpPr/>
          <p:nvPr/>
        </p:nvSpPr>
        <p:spPr>
          <a:xfrm>
            <a:off x="315543" y="2320104"/>
            <a:ext cx="2406968" cy="1212478"/>
          </a:xfrm>
          <a:custGeom>
            <a:avLst/>
            <a:gdLst/>
            <a:ahLst/>
            <a:cxnLst/>
            <a:rect l="l" t="t" r="r" b="b"/>
            <a:pathLst>
              <a:path w="2406968" h="1212478">
                <a:moveTo>
                  <a:pt x="0" y="0"/>
                </a:moveTo>
                <a:lnTo>
                  <a:pt x="2406968" y="0"/>
                </a:lnTo>
                <a:lnTo>
                  <a:pt x="2406968" y="1212477"/>
                </a:lnTo>
                <a:lnTo>
                  <a:pt x="0" y="1212477"/>
                </a:lnTo>
                <a:lnTo>
                  <a:pt x="0" y="0"/>
                </a:lnTo>
                <a:close/>
              </a:path>
            </a:pathLst>
          </a:custGeom>
          <a:blipFill>
            <a:blip r:embed="rId6"/>
            <a:stretch>
              <a:fillRect r="-21017"/>
            </a:stretch>
          </a:blipFill>
        </p:spPr>
        <p:txBody>
          <a:bodyPr/>
          <a:lstStyle/>
          <a:p>
            <a:endParaRPr lang="en-US"/>
          </a:p>
        </p:txBody>
      </p:sp>
      <p:sp>
        <p:nvSpPr>
          <p:cNvPr id="22" name="Freeform 22"/>
          <p:cNvSpPr/>
          <p:nvPr/>
        </p:nvSpPr>
        <p:spPr>
          <a:xfrm flipH="1">
            <a:off x="15874792" y="8716139"/>
            <a:ext cx="2115177" cy="1065492"/>
          </a:xfrm>
          <a:custGeom>
            <a:avLst/>
            <a:gdLst/>
            <a:ahLst/>
            <a:cxnLst/>
            <a:rect l="l" t="t" r="r" b="b"/>
            <a:pathLst>
              <a:path w="2115177" h="1065492">
                <a:moveTo>
                  <a:pt x="2115178" y="0"/>
                </a:moveTo>
                <a:lnTo>
                  <a:pt x="0" y="0"/>
                </a:lnTo>
                <a:lnTo>
                  <a:pt x="0" y="1065492"/>
                </a:lnTo>
                <a:lnTo>
                  <a:pt x="2115178" y="1065492"/>
                </a:lnTo>
                <a:lnTo>
                  <a:pt x="2115178" y="0"/>
                </a:lnTo>
                <a:close/>
              </a:path>
            </a:pathLst>
          </a:custGeom>
          <a:blipFill>
            <a:blip r:embed="rId6"/>
            <a:stretch>
              <a:fillRect r="-21017"/>
            </a:stretch>
          </a:blipFill>
        </p:spPr>
        <p:txBody>
          <a:bodyPr/>
          <a:lstStyle/>
          <a:p>
            <a:endParaRPr lang="en-US"/>
          </a:p>
        </p:txBody>
      </p:sp>
      <p:sp>
        <p:nvSpPr>
          <p:cNvPr id="23" name="TextBox 5">
            <a:extLst>
              <a:ext uri="{FF2B5EF4-FFF2-40B4-BE49-F238E27FC236}">
                <a16:creationId xmlns:a16="http://schemas.microsoft.com/office/drawing/2014/main" id="{3AB55DCB-3A55-EC1B-AF81-648EB5E975B6}"/>
              </a:ext>
            </a:extLst>
          </p:cNvPr>
          <p:cNvSpPr txBox="1"/>
          <p:nvPr/>
        </p:nvSpPr>
        <p:spPr>
          <a:xfrm>
            <a:off x="2626982" y="1060327"/>
            <a:ext cx="12972521" cy="1107996"/>
          </a:xfrm>
          <a:prstGeom prst="rect">
            <a:avLst/>
          </a:prstGeom>
        </p:spPr>
        <p:txBody>
          <a:bodyPr lIns="0" tIns="0" rIns="0" bIns="0" rtlCol="0" anchor="t">
            <a:spAutoFit/>
          </a:bodyPr>
          <a:lstStyle/>
          <a:p>
            <a:pPr algn="ctr"/>
            <a:r>
              <a:rPr lang="en-US" sz="7200">
                <a:solidFill>
                  <a:srgbClr val="665B82"/>
                </a:solidFill>
                <a:latin typeface="Bahnschrift SemiBold" panose="020B0502040204020203" pitchFamily="34" charset="0"/>
              </a:rPr>
              <a:t>PHIẾU HỌC TẬP SỐ 3</a:t>
            </a:r>
          </a:p>
        </p:txBody>
      </p:sp>
      <p:sp>
        <p:nvSpPr>
          <p:cNvPr id="6" name="TextBox 13">
            <a:extLst>
              <a:ext uri="{FF2B5EF4-FFF2-40B4-BE49-F238E27FC236}">
                <a16:creationId xmlns:a16="http://schemas.microsoft.com/office/drawing/2014/main" id="{F93BD9F6-692C-A722-C71D-B8F4440C749E}"/>
              </a:ext>
            </a:extLst>
          </p:cNvPr>
          <p:cNvSpPr txBox="1"/>
          <p:nvPr/>
        </p:nvSpPr>
        <p:spPr>
          <a:xfrm>
            <a:off x="2811555" y="5945909"/>
            <a:ext cx="12809384" cy="1236300"/>
          </a:xfrm>
          <a:prstGeom prst="rect">
            <a:avLst/>
          </a:prstGeom>
        </p:spPr>
        <p:txBody>
          <a:bodyPr wrap="square" lIns="0" tIns="0" rIns="0" bIns="0" rtlCol="0" anchor="t">
            <a:spAutoFit/>
          </a:bodyPr>
          <a:lstStyle/>
          <a:p>
            <a:pPr algn="l">
              <a:lnSpc>
                <a:spcPts val="5021"/>
              </a:lnSpc>
            </a:pPr>
            <a:r>
              <a:rPr lang="vi-VN" sz="3600" b="1">
                <a:solidFill>
                  <a:srgbClr val="BE636B"/>
                </a:solidFill>
                <a:latin typeface="Bahnschrift Condensed" panose="020B0502040204020203" pitchFamily="34" charset="0"/>
              </a:rPr>
              <a:t>2. Đọc thông tin </a:t>
            </a:r>
            <a:r>
              <a:rPr lang="en-US" sz="3600" b="1">
                <a:solidFill>
                  <a:srgbClr val="BE636B"/>
                </a:solidFill>
                <a:latin typeface="Bahnschrift Condensed" panose="020B0502040204020203" pitchFamily="34" charset="0"/>
              </a:rPr>
              <a:t>ở</a:t>
            </a:r>
            <a:r>
              <a:rPr lang="vi-VN" sz="3600" b="1">
                <a:solidFill>
                  <a:srgbClr val="BE636B"/>
                </a:solidFill>
                <a:latin typeface="Bahnschrift Condensed" panose="020B0502040204020203" pitchFamily="34" charset="0"/>
              </a:rPr>
              <a:t> phần e</a:t>
            </a:r>
            <a:r>
              <a:rPr lang="en-US" sz="3600" b="1">
                <a:solidFill>
                  <a:srgbClr val="BE636B"/>
                </a:solidFill>
                <a:latin typeface="Bahnschrift Condensed" panose="020B0502040204020203" pitchFamily="34" charset="0"/>
              </a:rPr>
              <a:t>,</a:t>
            </a:r>
            <a:r>
              <a:rPr lang="vi-VN" sz="3600" b="1">
                <a:solidFill>
                  <a:srgbClr val="BE636B"/>
                </a:solidFill>
                <a:latin typeface="Bahnschrift Condensed" panose="020B0502040204020203" pitchFamily="34" charset="0"/>
              </a:rPr>
              <a:t> Hoạt động 3 (trang 59, 60) và thực hiện tính lượng natri trong thức ăn bạn Hiền đã ăn là bao nhiêu gam?</a:t>
            </a:r>
            <a:endParaRPr lang="en-US" sz="3600" b="1">
              <a:solidFill>
                <a:srgbClr val="BE636B"/>
              </a:solidFill>
              <a:latin typeface="Bahnschrift Condensed" panose="020B0502040204020203" pitchFamily="34" charset="0"/>
            </a:endParaRPr>
          </a:p>
        </p:txBody>
      </p:sp>
      <p:graphicFrame>
        <p:nvGraphicFramePr>
          <p:cNvPr id="18" name="Table 17">
            <a:extLst>
              <a:ext uri="{FF2B5EF4-FFF2-40B4-BE49-F238E27FC236}">
                <a16:creationId xmlns:a16="http://schemas.microsoft.com/office/drawing/2014/main" id="{BD2E193E-5B49-FBA8-60AE-8A7043F4FBE5}"/>
              </a:ext>
            </a:extLst>
          </p:cNvPr>
          <p:cNvGraphicFramePr>
            <a:graphicFrameLocks noGrp="1"/>
          </p:cNvGraphicFramePr>
          <p:nvPr>
            <p:extLst>
              <p:ext uri="{D42A27DB-BD31-4B8C-83A1-F6EECF244321}">
                <p14:modId xmlns:p14="http://schemas.microsoft.com/office/powerpoint/2010/main" val="1713558361"/>
              </p:ext>
            </p:extLst>
          </p:nvPr>
        </p:nvGraphicFramePr>
        <p:xfrm>
          <a:off x="3074720" y="4480931"/>
          <a:ext cx="11726680" cy="1181186"/>
        </p:xfrm>
        <a:graphic>
          <a:graphicData uri="http://schemas.openxmlformats.org/drawingml/2006/table">
            <a:tbl>
              <a:tblPr firstRow="1" firstCol="1" bandRow="1">
                <a:tableStyleId>{5C22544A-7EE6-4342-B048-85BDC9FD1C3A}</a:tableStyleId>
              </a:tblPr>
              <a:tblGrid>
                <a:gridCol w="1953634">
                  <a:extLst>
                    <a:ext uri="{9D8B030D-6E8A-4147-A177-3AD203B41FA5}">
                      <a16:colId xmlns:a16="http://schemas.microsoft.com/office/drawing/2014/main" val="1696955109"/>
                    </a:ext>
                  </a:extLst>
                </a:gridCol>
                <a:gridCol w="1953634">
                  <a:extLst>
                    <a:ext uri="{9D8B030D-6E8A-4147-A177-3AD203B41FA5}">
                      <a16:colId xmlns:a16="http://schemas.microsoft.com/office/drawing/2014/main" val="3886662929"/>
                    </a:ext>
                  </a:extLst>
                </a:gridCol>
                <a:gridCol w="1954853">
                  <a:extLst>
                    <a:ext uri="{9D8B030D-6E8A-4147-A177-3AD203B41FA5}">
                      <a16:colId xmlns:a16="http://schemas.microsoft.com/office/drawing/2014/main" val="1025379233"/>
                    </a:ext>
                  </a:extLst>
                </a:gridCol>
                <a:gridCol w="1954853">
                  <a:extLst>
                    <a:ext uri="{9D8B030D-6E8A-4147-A177-3AD203B41FA5}">
                      <a16:colId xmlns:a16="http://schemas.microsoft.com/office/drawing/2014/main" val="3848324622"/>
                    </a:ext>
                  </a:extLst>
                </a:gridCol>
                <a:gridCol w="1954853">
                  <a:extLst>
                    <a:ext uri="{9D8B030D-6E8A-4147-A177-3AD203B41FA5}">
                      <a16:colId xmlns:a16="http://schemas.microsoft.com/office/drawing/2014/main" val="119752403"/>
                    </a:ext>
                  </a:extLst>
                </a:gridCol>
                <a:gridCol w="1954853">
                  <a:extLst>
                    <a:ext uri="{9D8B030D-6E8A-4147-A177-3AD203B41FA5}">
                      <a16:colId xmlns:a16="http://schemas.microsoft.com/office/drawing/2014/main" val="2485587881"/>
                    </a:ext>
                  </a:extLst>
                </a:gridCol>
              </a:tblGrid>
              <a:tr h="590593">
                <a:tc>
                  <a:txBody>
                    <a:bodyPr/>
                    <a:lstStyle/>
                    <a:p>
                      <a:pPr>
                        <a:lnSpc>
                          <a:spcPct val="150000"/>
                        </a:lnSpc>
                        <a:spcBef>
                          <a:spcPts val="600"/>
                        </a:spcBef>
                        <a:spcAft>
                          <a:spcPts val="1200"/>
                        </a:spcAft>
                      </a:pPr>
                      <a:r>
                        <a:rPr lang="en-US" sz="2400" b="0">
                          <a:solidFill>
                            <a:schemeClr val="bg2">
                              <a:lumMod val="25000"/>
                            </a:schemeClr>
                          </a:solidFill>
                          <a:effectLst/>
                          <a:latin typeface="Bahnschrift" panose="020B0502040204020203" pitchFamily="34" charset="0"/>
                        </a:rPr>
                        <a:t>Củ lạc (kg)</a:t>
                      </a:r>
                      <a:endParaRPr lang="en-US" sz="24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50000"/>
                        </a:lnSpc>
                        <a:spcBef>
                          <a:spcPts val="600"/>
                        </a:spcBef>
                        <a:spcAft>
                          <a:spcPts val="1200"/>
                        </a:spcAft>
                      </a:pPr>
                      <a:r>
                        <a:rPr lang="en-US" sz="2400" b="0">
                          <a:solidFill>
                            <a:srgbClr val="0070C0"/>
                          </a:solidFill>
                          <a:effectLst/>
                          <a:latin typeface="Bahnschrift" panose="020B0502040204020203" pitchFamily="34" charset="0"/>
                        </a:rPr>
                        <a:t>100</a:t>
                      </a:r>
                      <a:endParaRPr lang="en-US" sz="2400" b="0">
                        <a:solidFill>
                          <a:srgbClr val="0070C0"/>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50000"/>
                        </a:lnSpc>
                        <a:spcBef>
                          <a:spcPts val="600"/>
                        </a:spcBef>
                        <a:spcAft>
                          <a:spcPts val="1200"/>
                        </a:spcAft>
                      </a:pPr>
                      <a:r>
                        <a:rPr lang="en-US" sz="2400" b="0">
                          <a:solidFill>
                            <a:schemeClr val="bg2">
                              <a:lumMod val="25000"/>
                            </a:schemeClr>
                          </a:solidFill>
                          <a:effectLst/>
                          <a:latin typeface="Bahnschrift" panose="020B0502040204020203" pitchFamily="34" charset="0"/>
                        </a:rPr>
                        <a:t>82</a:t>
                      </a:r>
                      <a:endParaRPr lang="en-US" sz="24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50000"/>
                        </a:lnSpc>
                        <a:spcBef>
                          <a:spcPts val="600"/>
                        </a:spcBef>
                        <a:spcAft>
                          <a:spcPts val="1200"/>
                        </a:spcAft>
                      </a:pPr>
                      <a:r>
                        <a:rPr lang="en-US" sz="2400" b="0">
                          <a:solidFill>
                            <a:schemeClr val="bg2">
                              <a:lumMod val="25000"/>
                            </a:schemeClr>
                          </a:solidFill>
                          <a:effectLst/>
                          <a:latin typeface="Bahnschrift" panose="020B0502040204020203" pitchFamily="34" charset="0"/>
                        </a:rPr>
                        <a:t>164</a:t>
                      </a:r>
                      <a:endParaRPr lang="en-US" sz="24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50000"/>
                        </a:lnSpc>
                        <a:spcBef>
                          <a:spcPts val="600"/>
                        </a:spcBef>
                        <a:spcAft>
                          <a:spcPts val="1200"/>
                        </a:spcAft>
                      </a:pPr>
                      <a:r>
                        <a:rPr lang="en-US" sz="2400" b="0">
                          <a:solidFill>
                            <a:schemeClr val="bg2">
                              <a:lumMod val="25000"/>
                            </a:schemeClr>
                          </a:solidFill>
                          <a:effectLst/>
                          <a:latin typeface="Bahnschrift" panose="020B0502040204020203" pitchFamily="34" charset="0"/>
                        </a:rPr>
                        <a:t>238</a:t>
                      </a:r>
                      <a:endParaRPr lang="en-US" sz="24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50000"/>
                        </a:lnSpc>
                        <a:spcBef>
                          <a:spcPts val="600"/>
                        </a:spcBef>
                        <a:spcAft>
                          <a:spcPts val="1200"/>
                        </a:spcAft>
                      </a:pPr>
                      <a:r>
                        <a:rPr lang="en-US" sz="2400" b="0">
                          <a:solidFill>
                            <a:schemeClr val="bg2">
                              <a:lumMod val="25000"/>
                            </a:schemeClr>
                          </a:solidFill>
                          <a:effectLst/>
                          <a:latin typeface="Bahnschrift" panose="020B0502040204020203" pitchFamily="34" charset="0"/>
                        </a:rPr>
                        <a:t>12</a:t>
                      </a:r>
                      <a:endParaRPr lang="en-US" sz="24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2420227240"/>
                  </a:ext>
                </a:extLst>
              </a:tr>
              <a:tr h="590593">
                <a:tc>
                  <a:txBody>
                    <a:bodyPr/>
                    <a:lstStyle/>
                    <a:p>
                      <a:pPr>
                        <a:lnSpc>
                          <a:spcPct val="150000"/>
                        </a:lnSpc>
                        <a:spcBef>
                          <a:spcPts val="600"/>
                        </a:spcBef>
                        <a:spcAft>
                          <a:spcPts val="1200"/>
                        </a:spcAft>
                      </a:pPr>
                      <a:r>
                        <a:rPr lang="en-US" sz="2400" b="0">
                          <a:solidFill>
                            <a:schemeClr val="bg2">
                              <a:lumMod val="25000"/>
                            </a:schemeClr>
                          </a:solidFill>
                          <a:effectLst/>
                          <a:latin typeface="Bahnschrift" panose="020B0502040204020203" pitchFamily="34" charset="0"/>
                        </a:rPr>
                        <a:t>Hạt lạc (kg)</a:t>
                      </a:r>
                      <a:endParaRPr lang="en-US" sz="24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150000"/>
                        </a:lnSpc>
                        <a:spcBef>
                          <a:spcPts val="600"/>
                        </a:spcBef>
                        <a:spcAft>
                          <a:spcPts val="1200"/>
                        </a:spcAft>
                      </a:pPr>
                      <a:r>
                        <a:rPr lang="en-US" sz="2400" b="0">
                          <a:solidFill>
                            <a:srgbClr val="0070C0"/>
                          </a:solidFill>
                          <a:effectLst/>
                          <a:latin typeface="Bahnschrift" panose="020B0502040204020203" pitchFamily="34" charset="0"/>
                        </a:rPr>
                        <a:t>65</a:t>
                      </a:r>
                      <a:endParaRPr lang="en-US" sz="2400" b="0">
                        <a:solidFill>
                          <a:srgbClr val="0070C0"/>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tc>
                  <a:txBody>
                    <a:bodyPr/>
                    <a:lstStyle/>
                    <a:p>
                      <a:pPr>
                        <a:lnSpc>
                          <a:spcPct val="150000"/>
                        </a:lnSpc>
                        <a:spcBef>
                          <a:spcPts val="600"/>
                        </a:spcBef>
                        <a:spcAft>
                          <a:spcPts val="1200"/>
                        </a:spcAft>
                      </a:pPr>
                      <a:r>
                        <a:rPr lang="en-US" sz="2400" b="0">
                          <a:solidFill>
                            <a:schemeClr val="bg2">
                              <a:lumMod val="25000"/>
                            </a:schemeClr>
                          </a:solidFill>
                          <a:effectLst/>
                          <a:latin typeface="Bahnschrift" panose="020B0502040204020203" pitchFamily="34" charset="0"/>
                        </a:rPr>
                        <a:t>…………..………….</a:t>
                      </a:r>
                      <a:endParaRPr lang="en-US" sz="24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tc>
                  <a:txBody>
                    <a:bodyPr/>
                    <a:lstStyle/>
                    <a:p>
                      <a:pPr marL="0" marR="0" lvl="0" indent="0" algn="l" defTabSz="914400" rtl="0" eaLnBrk="1" fontAlgn="auto" latinLnBrk="0" hangingPunct="1">
                        <a:lnSpc>
                          <a:spcPct val="150000"/>
                        </a:lnSpc>
                        <a:spcBef>
                          <a:spcPts val="600"/>
                        </a:spcBef>
                        <a:spcAft>
                          <a:spcPts val="1200"/>
                        </a:spcAft>
                        <a:buClrTx/>
                        <a:buSzTx/>
                        <a:buFontTx/>
                        <a:buNone/>
                        <a:tabLst/>
                        <a:defRPr/>
                      </a:pPr>
                      <a:r>
                        <a:rPr kumimoji="0" lang="en-US" sz="24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mn-ea"/>
                          <a:cs typeface="+mn-cs"/>
                        </a:rPr>
                        <a:t>…………..………….</a:t>
                      </a:r>
                      <a:endParaRPr kumimoji="0" lang="en-US" sz="24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tc>
                  <a:txBody>
                    <a:bodyPr/>
                    <a:lstStyle/>
                    <a:p>
                      <a:pPr marL="0" marR="0" lvl="0" indent="0" algn="l" defTabSz="914400" rtl="0" eaLnBrk="1" fontAlgn="auto" latinLnBrk="0" hangingPunct="1">
                        <a:lnSpc>
                          <a:spcPct val="150000"/>
                        </a:lnSpc>
                        <a:spcBef>
                          <a:spcPts val="600"/>
                        </a:spcBef>
                        <a:spcAft>
                          <a:spcPts val="1200"/>
                        </a:spcAft>
                        <a:buClrTx/>
                        <a:buSzTx/>
                        <a:buFontTx/>
                        <a:buNone/>
                        <a:tabLst/>
                        <a:defRPr/>
                      </a:pPr>
                      <a:r>
                        <a:rPr kumimoji="0" lang="en-US" sz="24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mn-ea"/>
                          <a:cs typeface="+mn-cs"/>
                        </a:rPr>
                        <a:t>…………..………….</a:t>
                      </a:r>
                      <a:endParaRPr kumimoji="0" lang="en-US" sz="24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tc>
                  <a:txBody>
                    <a:bodyPr/>
                    <a:lstStyle/>
                    <a:p>
                      <a:pPr marL="0" marR="0" lvl="0" indent="0" algn="l" defTabSz="914400" rtl="0" eaLnBrk="1" fontAlgn="auto" latinLnBrk="0" hangingPunct="1">
                        <a:lnSpc>
                          <a:spcPct val="150000"/>
                        </a:lnSpc>
                        <a:spcBef>
                          <a:spcPts val="600"/>
                        </a:spcBef>
                        <a:spcAft>
                          <a:spcPts val="1200"/>
                        </a:spcAft>
                        <a:buClrTx/>
                        <a:buSzTx/>
                        <a:buFontTx/>
                        <a:buNone/>
                        <a:tabLst/>
                        <a:defRPr/>
                      </a:pPr>
                      <a:r>
                        <a:rPr kumimoji="0" lang="en-US" sz="24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mn-ea"/>
                          <a:cs typeface="+mn-cs"/>
                        </a:rPr>
                        <a:t>…………..………….</a:t>
                      </a:r>
                      <a:endParaRPr kumimoji="0" lang="en-US" sz="24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306107169"/>
                  </a:ext>
                </a:extLst>
              </a:tr>
            </a:tbl>
          </a:graphicData>
        </a:graphic>
      </p:graphicFrame>
      <p:sp>
        <p:nvSpPr>
          <p:cNvPr id="30" name="AutoShape 17">
            <a:extLst>
              <a:ext uri="{FF2B5EF4-FFF2-40B4-BE49-F238E27FC236}">
                <a16:creationId xmlns:a16="http://schemas.microsoft.com/office/drawing/2014/main" id="{D78C8877-F3C0-39CC-BA82-27CF7075E6FB}"/>
              </a:ext>
            </a:extLst>
          </p:cNvPr>
          <p:cNvSpPr/>
          <p:nvPr/>
        </p:nvSpPr>
        <p:spPr>
          <a:xfrm>
            <a:off x="3074720" y="7962900"/>
            <a:ext cx="11880000" cy="0"/>
          </a:xfrm>
          <a:prstGeom prst="line">
            <a:avLst/>
          </a:prstGeom>
          <a:ln w="38100" cap="flat">
            <a:solidFill>
              <a:srgbClr val="F07167"/>
            </a:solidFill>
            <a:prstDash val="sysDot"/>
            <a:headEnd type="none" w="sm" len="sm"/>
            <a:tailEnd type="none" w="sm" len="sm"/>
          </a:ln>
        </p:spPr>
        <p:txBody>
          <a:bodyPr/>
          <a:lstStyle/>
          <a:p>
            <a:endParaRPr lang="en-US"/>
          </a:p>
        </p:txBody>
      </p:sp>
      <p:sp>
        <p:nvSpPr>
          <p:cNvPr id="31" name="AutoShape 17">
            <a:extLst>
              <a:ext uri="{FF2B5EF4-FFF2-40B4-BE49-F238E27FC236}">
                <a16:creationId xmlns:a16="http://schemas.microsoft.com/office/drawing/2014/main" id="{80717D4D-8105-C282-1CD5-E6B22100E157}"/>
              </a:ext>
            </a:extLst>
          </p:cNvPr>
          <p:cNvSpPr/>
          <p:nvPr/>
        </p:nvSpPr>
        <p:spPr>
          <a:xfrm>
            <a:off x="3074720" y="8420100"/>
            <a:ext cx="11880000" cy="0"/>
          </a:xfrm>
          <a:prstGeom prst="line">
            <a:avLst/>
          </a:prstGeom>
          <a:ln w="38100" cap="flat">
            <a:solidFill>
              <a:srgbClr val="F07167"/>
            </a:solidFill>
            <a:prstDash val="sysDot"/>
            <a:headEnd type="none" w="sm" len="sm"/>
            <a:tailEnd type="none" w="sm" len="sm"/>
          </a:ln>
        </p:spPr>
        <p:txBody>
          <a:bodyPr/>
          <a:lstStyle/>
          <a:p>
            <a:endParaRPr lang="en-US"/>
          </a:p>
        </p:txBody>
      </p:sp>
    </p:spTree>
    <p:extLst>
      <p:ext uri="{BB962C8B-B14F-4D97-AF65-F5344CB8AC3E}">
        <p14:creationId xmlns:p14="http://schemas.microsoft.com/office/powerpoint/2010/main" val="9567761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2273278" y="3629552"/>
            <a:ext cx="13741444" cy="4908979"/>
            <a:chOff x="0" y="0"/>
            <a:chExt cx="3619146" cy="1292900"/>
          </a:xfrm>
        </p:grpSpPr>
        <p:sp>
          <p:nvSpPr>
            <p:cNvPr id="8" name="Freeform 8"/>
            <p:cNvSpPr/>
            <p:nvPr/>
          </p:nvSpPr>
          <p:spPr>
            <a:xfrm>
              <a:off x="0" y="0"/>
              <a:ext cx="3619146" cy="1292900"/>
            </a:xfrm>
            <a:custGeom>
              <a:avLst/>
              <a:gdLst/>
              <a:ahLst/>
              <a:cxnLst/>
              <a:rect l="l" t="t" r="r" b="b"/>
              <a:pathLst>
                <a:path w="3619146" h="1292900">
                  <a:moveTo>
                    <a:pt x="28733" y="0"/>
                  </a:moveTo>
                  <a:lnTo>
                    <a:pt x="3590412" y="0"/>
                  </a:lnTo>
                  <a:cubicBezTo>
                    <a:pt x="3598033" y="0"/>
                    <a:pt x="3605342" y="3027"/>
                    <a:pt x="3610730" y="8416"/>
                  </a:cubicBezTo>
                  <a:cubicBezTo>
                    <a:pt x="3616118" y="13804"/>
                    <a:pt x="3619146" y="21113"/>
                    <a:pt x="3619146" y="28733"/>
                  </a:cubicBezTo>
                  <a:lnTo>
                    <a:pt x="3619146" y="1264167"/>
                  </a:lnTo>
                  <a:cubicBezTo>
                    <a:pt x="3619146" y="1271787"/>
                    <a:pt x="3616118" y="1279095"/>
                    <a:pt x="3610730" y="1284484"/>
                  </a:cubicBezTo>
                  <a:cubicBezTo>
                    <a:pt x="3605342" y="1289873"/>
                    <a:pt x="3598033" y="1292900"/>
                    <a:pt x="3590412" y="1292900"/>
                  </a:cubicBezTo>
                  <a:lnTo>
                    <a:pt x="28733" y="1292900"/>
                  </a:lnTo>
                  <a:cubicBezTo>
                    <a:pt x="21113" y="1292900"/>
                    <a:pt x="13804" y="1289873"/>
                    <a:pt x="8416" y="1284484"/>
                  </a:cubicBezTo>
                  <a:cubicBezTo>
                    <a:pt x="3027" y="1279095"/>
                    <a:pt x="0" y="1271787"/>
                    <a:pt x="0" y="1264167"/>
                  </a:cubicBezTo>
                  <a:lnTo>
                    <a:pt x="0" y="28733"/>
                  </a:lnTo>
                  <a:cubicBezTo>
                    <a:pt x="0" y="21113"/>
                    <a:pt x="3027" y="13804"/>
                    <a:pt x="8416" y="8416"/>
                  </a:cubicBezTo>
                  <a:cubicBezTo>
                    <a:pt x="13804" y="3027"/>
                    <a:pt x="21113" y="0"/>
                    <a:pt x="28733" y="0"/>
                  </a:cubicBezTo>
                  <a:close/>
                </a:path>
              </a:pathLst>
            </a:custGeom>
            <a:solidFill>
              <a:srgbClr val="95D551"/>
            </a:solidFill>
          </p:spPr>
          <p:txBody>
            <a:bodyPr/>
            <a:lstStyle/>
            <a:p>
              <a:endParaRPr lang="en-US"/>
            </a:p>
          </p:txBody>
        </p:sp>
        <p:sp>
          <p:nvSpPr>
            <p:cNvPr id="9" name="TextBox 9"/>
            <p:cNvSpPr txBox="1"/>
            <p:nvPr/>
          </p:nvSpPr>
          <p:spPr>
            <a:xfrm>
              <a:off x="0" y="-76200"/>
              <a:ext cx="3619146" cy="13691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2599273" y="3912550"/>
            <a:ext cx="13089455" cy="4342982"/>
            <a:chOff x="0" y="0"/>
            <a:chExt cx="3447428" cy="1143831"/>
          </a:xfrm>
        </p:grpSpPr>
        <p:sp>
          <p:nvSpPr>
            <p:cNvPr id="11" name="Freeform 11"/>
            <p:cNvSpPr/>
            <p:nvPr/>
          </p:nvSpPr>
          <p:spPr>
            <a:xfrm>
              <a:off x="0" y="0"/>
              <a:ext cx="3447428" cy="1143831"/>
            </a:xfrm>
            <a:custGeom>
              <a:avLst/>
              <a:gdLst/>
              <a:ahLst/>
              <a:cxnLst/>
              <a:rect l="l" t="t" r="r" b="b"/>
              <a:pathLst>
                <a:path w="3447428" h="1143831">
                  <a:moveTo>
                    <a:pt x="30165" y="0"/>
                  </a:moveTo>
                  <a:lnTo>
                    <a:pt x="3417264" y="0"/>
                  </a:lnTo>
                  <a:cubicBezTo>
                    <a:pt x="3433923" y="0"/>
                    <a:pt x="3447428" y="13505"/>
                    <a:pt x="3447428" y="30165"/>
                  </a:cubicBezTo>
                  <a:lnTo>
                    <a:pt x="3447428" y="1113666"/>
                  </a:lnTo>
                  <a:cubicBezTo>
                    <a:pt x="3447428" y="1121666"/>
                    <a:pt x="3444250" y="1129339"/>
                    <a:pt x="3438593" y="1134996"/>
                  </a:cubicBezTo>
                  <a:cubicBezTo>
                    <a:pt x="3432936" y="1140653"/>
                    <a:pt x="3425264" y="1143831"/>
                    <a:pt x="3417264" y="1143831"/>
                  </a:cubicBezTo>
                  <a:lnTo>
                    <a:pt x="30165" y="1143831"/>
                  </a:lnTo>
                  <a:cubicBezTo>
                    <a:pt x="22164" y="1143831"/>
                    <a:pt x="14492" y="1140653"/>
                    <a:pt x="8835" y="1134996"/>
                  </a:cubicBezTo>
                  <a:cubicBezTo>
                    <a:pt x="3178" y="1129339"/>
                    <a:pt x="0" y="1121666"/>
                    <a:pt x="0" y="1113666"/>
                  </a:cubicBezTo>
                  <a:lnTo>
                    <a:pt x="0" y="30165"/>
                  </a:lnTo>
                  <a:cubicBezTo>
                    <a:pt x="0" y="22164"/>
                    <a:pt x="3178" y="14492"/>
                    <a:pt x="8835" y="8835"/>
                  </a:cubicBezTo>
                  <a:cubicBezTo>
                    <a:pt x="14492" y="3178"/>
                    <a:pt x="22164" y="0"/>
                    <a:pt x="30165" y="0"/>
                  </a:cubicBezTo>
                  <a:close/>
                </a:path>
              </a:pathLst>
            </a:custGeom>
            <a:solidFill>
              <a:srgbClr val="FAFAF8"/>
            </a:solidFill>
          </p:spPr>
          <p:txBody>
            <a:bodyPr/>
            <a:lstStyle/>
            <a:p>
              <a:endParaRPr lang="en-US"/>
            </a:p>
          </p:txBody>
        </p:sp>
        <p:sp>
          <p:nvSpPr>
            <p:cNvPr id="12" name="TextBox 12"/>
            <p:cNvSpPr txBox="1"/>
            <p:nvPr/>
          </p:nvSpPr>
          <p:spPr>
            <a:xfrm>
              <a:off x="0" y="-76200"/>
              <a:ext cx="3447428" cy="1220031"/>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5531895" y="821777"/>
            <a:ext cx="3454811" cy="3417562"/>
          </a:xfrm>
          <a:custGeom>
            <a:avLst/>
            <a:gdLst/>
            <a:ahLst/>
            <a:cxnLst/>
            <a:rect l="l" t="t" r="r" b="b"/>
            <a:pathLst>
              <a:path w="3454811" h="3417562">
                <a:moveTo>
                  <a:pt x="0" y="0"/>
                </a:moveTo>
                <a:lnTo>
                  <a:pt x="3454810" y="0"/>
                </a:lnTo>
                <a:lnTo>
                  <a:pt x="3454810" y="3417562"/>
                </a:lnTo>
                <a:lnTo>
                  <a:pt x="0" y="3417562"/>
                </a:lnTo>
                <a:lnTo>
                  <a:pt x="0" y="0"/>
                </a:lnTo>
                <a:close/>
              </a:path>
            </a:pathLst>
          </a:custGeom>
          <a:blipFill>
            <a:blip r:embed="rId5"/>
            <a:stretch>
              <a:fillRect/>
            </a:stretch>
          </a:blipFill>
        </p:spPr>
        <p:txBody>
          <a:bodyPr/>
          <a:lstStyle/>
          <a:p>
            <a:endParaRPr lang="en-US"/>
          </a:p>
        </p:txBody>
      </p:sp>
      <p:sp>
        <p:nvSpPr>
          <p:cNvPr id="20" name="Freeform 20"/>
          <p:cNvSpPr/>
          <p:nvPr/>
        </p:nvSpPr>
        <p:spPr>
          <a:xfrm flipH="1">
            <a:off x="847493" y="6784960"/>
            <a:ext cx="2756024" cy="2726309"/>
          </a:xfrm>
          <a:custGeom>
            <a:avLst/>
            <a:gdLst/>
            <a:ahLst/>
            <a:cxnLst/>
            <a:rect l="l" t="t" r="r" b="b"/>
            <a:pathLst>
              <a:path w="2756024" h="2726309">
                <a:moveTo>
                  <a:pt x="2756024" y="0"/>
                </a:moveTo>
                <a:lnTo>
                  <a:pt x="0" y="0"/>
                </a:lnTo>
                <a:lnTo>
                  <a:pt x="0" y="2726309"/>
                </a:lnTo>
                <a:lnTo>
                  <a:pt x="2756024" y="2726309"/>
                </a:lnTo>
                <a:lnTo>
                  <a:pt x="2756024" y="0"/>
                </a:lnTo>
                <a:close/>
              </a:path>
            </a:pathLst>
          </a:custGeom>
          <a:blipFill>
            <a:blip r:embed="rId5"/>
            <a:stretch>
              <a:fillRect/>
            </a:stretch>
          </a:blipFill>
        </p:spPr>
        <p:txBody>
          <a:bodyPr/>
          <a:lstStyle/>
          <a:p>
            <a:endParaRPr lang="en-US"/>
          </a:p>
        </p:txBody>
      </p:sp>
      <p:sp>
        <p:nvSpPr>
          <p:cNvPr id="21" name="Freeform 21"/>
          <p:cNvSpPr/>
          <p:nvPr/>
        </p:nvSpPr>
        <p:spPr>
          <a:xfrm>
            <a:off x="315543" y="2320104"/>
            <a:ext cx="2406968" cy="1212478"/>
          </a:xfrm>
          <a:custGeom>
            <a:avLst/>
            <a:gdLst/>
            <a:ahLst/>
            <a:cxnLst/>
            <a:rect l="l" t="t" r="r" b="b"/>
            <a:pathLst>
              <a:path w="2406968" h="1212478">
                <a:moveTo>
                  <a:pt x="0" y="0"/>
                </a:moveTo>
                <a:lnTo>
                  <a:pt x="2406968" y="0"/>
                </a:lnTo>
                <a:lnTo>
                  <a:pt x="2406968" y="1212477"/>
                </a:lnTo>
                <a:lnTo>
                  <a:pt x="0" y="1212477"/>
                </a:lnTo>
                <a:lnTo>
                  <a:pt x="0" y="0"/>
                </a:lnTo>
                <a:close/>
              </a:path>
            </a:pathLst>
          </a:custGeom>
          <a:blipFill>
            <a:blip r:embed="rId6"/>
            <a:stretch>
              <a:fillRect r="-21017"/>
            </a:stretch>
          </a:blipFill>
        </p:spPr>
        <p:txBody>
          <a:bodyPr/>
          <a:lstStyle/>
          <a:p>
            <a:endParaRPr lang="en-US"/>
          </a:p>
        </p:txBody>
      </p:sp>
      <p:sp>
        <p:nvSpPr>
          <p:cNvPr id="22" name="Freeform 22"/>
          <p:cNvSpPr/>
          <p:nvPr/>
        </p:nvSpPr>
        <p:spPr>
          <a:xfrm flipH="1">
            <a:off x="15853508" y="8690312"/>
            <a:ext cx="2115177" cy="1065492"/>
          </a:xfrm>
          <a:custGeom>
            <a:avLst/>
            <a:gdLst/>
            <a:ahLst/>
            <a:cxnLst/>
            <a:rect l="l" t="t" r="r" b="b"/>
            <a:pathLst>
              <a:path w="2115177" h="1065492">
                <a:moveTo>
                  <a:pt x="2115178" y="0"/>
                </a:moveTo>
                <a:lnTo>
                  <a:pt x="0" y="0"/>
                </a:lnTo>
                <a:lnTo>
                  <a:pt x="0" y="1065492"/>
                </a:lnTo>
                <a:lnTo>
                  <a:pt x="2115178" y="1065492"/>
                </a:lnTo>
                <a:lnTo>
                  <a:pt x="2115178" y="0"/>
                </a:lnTo>
                <a:close/>
              </a:path>
            </a:pathLst>
          </a:custGeom>
          <a:blipFill>
            <a:blip r:embed="rId6"/>
            <a:stretch>
              <a:fillRect r="-21017"/>
            </a:stretch>
          </a:blipFill>
        </p:spPr>
        <p:txBody>
          <a:bodyPr/>
          <a:lstStyle/>
          <a:p>
            <a:endParaRPr lang="en-US"/>
          </a:p>
        </p:txBody>
      </p:sp>
      <p:sp>
        <p:nvSpPr>
          <p:cNvPr id="6" name="TextBox 9">
            <a:extLst>
              <a:ext uri="{FF2B5EF4-FFF2-40B4-BE49-F238E27FC236}">
                <a16:creationId xmlns:a16="http://schemas.microsoft.com/office/drawing/2014/main" id="{43DF8136-4EE8-BDEC-9A79-EF04B3FF2608}"/>
              </a:ext>
            </a:extLst>
          </p:cNvPr>
          <p:cNvSpPr txBox="1"/>
          <p:nvPr/>
        </p:nvSpPr>
        <p:spPr>
          <a:xfrm>
            <a:off x="2599273" y="1422683"/>
            <a:ext cx="13198598" cy="2055884"/>
          </a:xfrm>
          <a:prstGeom prst="rect">
            <a:avLst/>
          </a:prstGeom>
        </p:spPr>
        <p:txBody>
          <a:bodyPr wrap="square" lIns="0" tIns="0" rIns="0" bIns="0" rtlCol="0" anchor="t">
            <a:spAutoFit/>
          </a:bodyPr>
          <a:lstStyle/>
          <a:p>
            <a:pPr algn="ctr">
              <a:lnSpc>
                <a:spcPts val="5485"/>
              </a:lnSpc>
            </a:pPr>
            <a:r>
              <a:rPr lang="vi-VN" sz="4400">
                <a:solidFill>
                  <a:srgbClr val="BE636B"/>
                </a:solidFill>
                <a:latin typeface="Bahnschrift Condensed" panose="020B0502040204020203" pitchFamily="34" charset="0"/>
              </a:rPr>
              <a:t>d. Trung bình khi bóc 1 kg củ lạc thì thu được 0,65 kg hạt lạc, tức tỉ số phần trăm giữa hạt lạc và cũ lạc là 65%. Dùng máy tính cầm tay, hãy tính số ki</a:t>
            </a:r>
            <a:r>
              <a:rPr lang="en-US" sz="4400">
                <a:solidFill>
                  <a:srgbClr val="BE636B"/>
                </a:solidFill>
                <a:latin typeface="Bahnschrift Condensed" panose="020B0502040204020203" pitchFamily="34" charset="0"/>
              </a:rPr>
              <a:t>-</a:t>
            </a:r>
            <a:r>
              <a:rPr lang="vi-VN" sz="4400">
                <a:solidFill>
                  <a:srgbClr val="BE636B"/>
                </a:solidFill>
                <a:latin typeface="Bahnschrift Condensed" panose="020B0502040204020203" pitchFamily="34" charset="0"/>
              </a:rPr>
              <a:t>lô-gam hạt lạc thu được khi bóc củ lạc theo bảng sau:</a:t>
            </a:r>
            <a:endParaRPr lang="en-US" sz="4400">
              <a:solidFill>
                <a:srgbClr val="BE636B"/>
              </a:solidFill>
              <a:latin typeface="Bahnschrift Condensed" panose="020B0502040204020203" pitchFamily="34" charset="0"/>
            </a:endParaRPr>
          </a:p>
        </p:txBody>
      </p:sp>
      <p:graphicFrame>
        <p:nvGraphicFramePr>
          <p:cNvPr id="13" name="Table 12">
            <a:extLst>
              <a:ext uri="{FF2B5EF4-FFF2-40B4-BE49-F238E27FC236}">
                <a16:creationId xmlns:a16="http://schemas.microsoft.com/office/drawing/2014/main" id="{9831A45F-5B41-8F77-704B-743FC428A8BF}"/>
              </a:ext>
            </a:extLst>
          </p:cNvPr>
          <p:cNvGraphicFramePr>
            <a:graphicFrameLocks noGrp="1"/>
          </p:cNvGraphicFramePr>
          <p:nvPr>
            <p:extLst>
              <p:ext uri="{D42A27DB-BD31-4B8C-83A1-F6EECF244321}">
                <p14:modId xmlns:p14="http://schemas.microsoft.com/office/powerpoint/2010/main" val="3696974147"/>
              </p:ext>
            </p:extLst>
          </p:nvPr>
        </p:nvGraphicFramePr>
        <p:xfrm>
          <a:off x="2878208" y="4998424"/>
          <a:ext cx="12361792" cy="2050076"/>
        </p:xfrm>
        <a:graphic>
          <a:graphicData uri="http://schemas.openxmlformats.org/drawingml/2006/table">
            <a:tbl>
              <a:tblPr firstRow="1" firstCol="1" bandRow="1">
                <a:tableStyleId>{5C22544A-7EE6-4342-B048-85BDC9FD1C3A}</a:tableStyleId>
              </a:tblPr>
              <a:tblGrid>
                <a:gridCol w="2608191">
                  <a:extLst>
                    <a:ext uri="{9D8B030D-6E8A-4147-A177-3AD203B41FA5}">
                      <a16:colId xmlns:a16="http://schemas.microsoft.com/office/drawing/2014/main" val="1696955109"/>
                    </a:ext>
                  </a:extLst>
                </a:gridCol>
                <a:gridCol w="2133600">
                  <a:extLst>
                    <a:ext uri="{9D8B030D-6E8A-4147-A177-3AD203B41FA5}">
                      <a16:colId xmlns:a16="http://schemas.microsoft.com/office/drawing/2014/main" val="3886662929"/>
                    </a:ext>
                  </a:extLst>
                </a:gridCol>
                <a:gridCol w="1981200">
                  <a:extLst>
                    <a:ext uri="{9D8B030D-6E8A-4147-A177-3AD203B41FA5}">
                      <a16:colId xmlns:a16="http://schemas.microsoft.com/office/drawing/2014/main" val="1025379233"/>
                    </a:ext>
                  </a:extLst>
                </a:gridCol>
                <a:gridCol w="1981200">
                  <a:extLst>
                    <a:ext uri="{9D8B030D-6E8A-4147-A177-3AD203B41FA5}">
                      <a16:colId xmlns:a16="http://schemas.microsoft.com/office/drawing/2014/main" val="3848324622"/>
                    </a:ext>
                  </a:extLst>
                </a:gridCol>
                <a:gridCol w="1905000">
                  <a:extLst>
                    <a:ext uri="{9D8B030D-6E8A-4147-A177-3AD203B41FA5}">
                      <a16:colId xmlns:a16="http://schemas.microsoft.com/office/drawing/2014/main" val="119752403"/>
                    </a:ext>
                  </a:extLst>
                </a:gridCol>
                <a:gridCol w="1752601">
                  <a:extLst>
                    <a:ext uri="{9D8B030D-6E8A-4147-A177-3AD203B41FA5}">
                      <a16:colId xmlns:a16="http://schemas.microsoft.com/office/drawing/2014/main" val="2485587881"/>
                    </a:ext>
                  </a:extLst>
                </a:gridCol>
              </a:tblGrid>
              <a:tr h="1025038">
                <a:tc>
                  <a:txBody>
                    <a:bodyPr/>
                    <a:lstStyle/>
                    <a:p>
                      <a:pPr>
                        <a:lnSpc>
                          <a:spcPct val="150000"/>
                        </a:lnSpc>
                        <a:spcBef>
                          <a:spcPts val="600"/>
                        </a:spcBef>
                        <a:spcAft>
                          <a:spcPts val="1200"/>
                        </a:spcAft>
                      </a:pPr>
                      <a:r>
                        <a:rPr lang="en-US" sz="3200" b="0">
                          <a:solidFill>
                            <a:schemeClr val="bg2">
                              <a:lumMod val="25000"/>
                            </a:schemeClr>
                          </a:solidFill>
                          <a:effectLst/>
                          <a:latin typeface="Bahnschrift" panose="020B0502040204020203" pitchFamily="34" charset="0"/>
                        </a:rPr>
                        <a:t>Củ lạc (kg)</a:t>
                      </a:r>
                      <a:endParaRPr lang="en-US" sz="32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50000"/>
                        </a:lnSpc>
                        <a:spcBef>
                          <a:spcPts val="600"/>
                        </a:spcBef>
                        <a:spcAft>
                          <a:spcPts val="1200"/>
                        </a:spcAft>
                      </a:pPr>
                      <a:r>
                        <a:rPr lang="en-US" sz="3200" b="0">
                          <a:solidFill>
                            <a:srgbClr val="0070C0"/>
                          </a:solidFill>
                          <a:effectLst/>
                          <a:latin typeface="Bahnschrift" panose="020B0502040204020203" pitchFamily="34" charset="0"/>
                        </a:rPr>
                        <a:t>100</a:t>
                      </a:r>
                      <a:endParaRPr lang="en-US" sz="3200" b="0">
                        <a:solidFill>
                          <a:srgbClr val="0070C0"/>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50000"/>
                        </a:lnSpc>
                        <a:spcBef>
                          <a:spcPts val="600"/>
                        </a:spcBef>
                        <a:spcAft>
                          <a:spcPts val="1200"/>
                        </a:spcAft>
                      </a:pPr>
                      <a:r>
                        <a:rPr lang="en-US" sz="3200" b="0">
                          <a:solidFill>
                            <a:schemeClr val="bg2">
                              <a:lumMod val="25000"/>
                            </a:schemeClr>
                          </a:solidFill>
                          <a:effectLst/>
                          <a:latin typeface="Bahnschrift" panose="020B0502040204020203" pitchFamily="34" charset="0"/>
                        </a:rPr>
                        <a:t>82</a:t>
                      </a:r>
                      <a:endParaRPr lang="en-US" sz="32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50000"/>
                        </a:lnSpc>
                        <a:spcBef>
                          <a:spcPts val="600"/>
                        </a:spcBef>
                        <a:spcAft>
                          <a:spcPts val="1200"/>
                        </a:spcAft>
                      </a:pPr>
                      <a:r>
                        <a:rPr lang="en-US" sz="3200" b="0">
                          <a:solidFill>
                            <a:schemeClr val="bg2">
                              <a:lumMod val="25000"/>
                            </a:schemeClr>
                          </a:solidFill>
                          <a:effectLst/>
                          <a:latin typeface="Bahnschrift" panose="020B0502040204020203" pitchFamily="34" charset="0"/>
                        </a:rPr>
                        <a:t>164</a:t>
                      </a:r>
                      <a:endParaRPr lang="en-US" sz="32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50000"/>
                        </a:lnSpc>
                        <a:spcBef>
                          <a:spcPts val="600"/>
                        </a:spcBef>
                        <a:spcAft>
                          <a:spcPts val="1200"/>
                        </a:spcAft>
                      </a:pPr>
                      <a:r>
                        <a:rPr lang="en-US" sz="3200" b="0">
                          <a:solidFill>
                            <a:schemeClr val="bg2">
                              <a:lumMod val="25000"/>
                            </a:schemeClr>
                          </a:solidFill>
                          <a:effectLst/>
                          <a:latin typeface="Bahnschrift" panose="020B0502040204020203" pitchFamily="34" charset="0"/>
                        </a:rPr>
                        <a:t>238</a:t>
                      </a:r>
                      <a:endParaRPr lang="en-US" sz="32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tc>
                  <a:txBody>
                    <a:bodyPr/>
                    <a:lstStyle/>
                    <a:p>
                      <a:pPr algn="ctr">
                        <a:lnSpc>
                          <a:spcPct val="150000"/>
                        </a:lnSpc>
                        <a:spcBef>
                          <a:spcPts val="600"/>
                        </a:spcBef>
                        <a:spcAft>
                          <a:spcPts val="1200"/>
                        </a:spcAft>
                      </a:pPr>
                      <a:r>
                        <a:rPr lang="en-US" sz="3200" b="0">
                          <a:solidFill>
                            <a:schemeClr val="bg2">
                              <a:lumMod val="25000"/>
                            </a:schemeClr>
                          </a:solidFill>
                          <a:effectLst/>
                          <a:latin typeface="Bahnschrift" panose="020B0502040204020203" pitchFamily="34" charset="0"/>
                        </a:rPr>
                        <a:t>12</a:t>
                      </a:r>
                      <a:endParaRPr lang="en-US" sz="32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20000"/>
                        <a:lumOff val="80000"/>
                      </a:schemeClr>
                    </a:solidFill>
                  </a:tcPr>
                </a:tc>
                <a:extLst>
                  <a:ext uri="{0D108BD9-81ED-4DB2-BD59-A6C34878D82A}">
                    <a16:rowId xmlns:a16="http://schemas.microsoft.com/office/drawing/2014/main" val="2420227240"/>
                  </a:ext>
                </a:extLst>
              </a:tr>
              <a:tr h="1025038">
                <a:tc>
                  <a:txBody>
                    <a:bodyPr/>
                    <a:lstStyle/>
                    <a:p>
                      <a:pPr>
                        <a:lnSpc>
                          <a:spcPct val="200000"/>
                        </a:lnSpc>
                        <a:spcBef>
                          <a:spcPts val="1800"/>
                        </a:spcBef>
                        <a:spcAft>
                          <a:spcPts val="600"/>
                        </a:spcAft>
                      </a:pPr>
                      <a:r>
                        <a:rPr lang="en-US" sz="3200" b="0">
                          <a:solidFill>
                            <a:schemeClr val="bg2">
                              <a:lumMod val="25000"/>
                            </a:schemeClr>
                          </a:solidFill>
                          <a:effectLst/>
                          <a:latin typeface="Bahnschrift" panose="020B0502040204020203" pitchFamily="34" charset="0"/>
                        </a:rPr>
                        <a:t>Hạt lạc (kg)</a:t>
                      </a:r>
                      <a:endParaRPr lang="en-US" sz="32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tc>
                  <a:txBody>
                    <a:bodyPr/>
                    <a:lstStyle/>
                    <a:p>
                      <a:pPr algn="ctr">
                        <a:lnSpc>
                          <a:spcPct val="200000"/>
                        </a:lnSpc>
                        <a:spcBef>
                          <a:spcPts val="1800"/>
                        </a:spcBef>
                        <a:spcAft>
                          <a:spcPts val="600"/>
                        </a:spcAft>
                      </a:pPr>
                      <a:r>
                        <a:rPr lang="en-US" sz="3200" b="0">
                          <a:solidFill>
                            <a:srgbClr val="0070C0"/>
                          </a:solidFill>
                          <a:effectLst/>
                          <a:latin typeface="Bahnschrift" panose="020B0502040204020203" pitchFamily="34" charset="0"/>
                        </a:rPr>
                        <a:t>65</a:t>
                      </a:r>
                      <a:endParaRPr lang="en-US" sz="3200" b="0">
                        <a:solidFill>
                          <a:srgbClr val="0070C0"/>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tc>
                  <a:txBody>
                    <a:bodyPr/>
                    <a:lstStyle/>
                    <a:p>
                      <a:pPr>
                        <a:lnSpc>
                          <a:spcPct val="200000"/>
                        </a:lnSpc>
                        <a:spcBef>
                          <a:spcPts val="1800"/>
                        </a:spcBef>
                        <a:spcAft>
                          <a:spcPts val="600"/>
                        </a:spcAft>
                      </a:pPr>
                      <a:r>
                        <a:rPr lang="en-US" sz="3200" b="0">
                          <a:solidFill>
                            <a:schemeClr val="bg2">
                              <a:lumMod val="25000"/>
                            </a:schemeClr>
                          </a:solidFill>
                          <a:effectLst/>
                          <a:latin typeface="Bahnschrift" panose="020B0502040204020203" pitchFamily="34" charset="0"/>
                        </a:rPr>
                        <a:t>………….……….</a:t>
                      </a:r>
                      <a:endParaRPr lang="en-US" sz="3200" b="0">
                        <a:solidFill>
                          <a:schemeClr val="bg2">
                            <a:lumMod val="25000"/>
                          </a:schemeClr>
                        </a:solidFill>
                        <a:effectLst/>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tc>
                  <a:txBody>
                    <a:bodyPr/>
                    <a:lstStyle/>
                    <a:p>
                      <a:pPr marL="0" marR="0" lvl="0" indent="0" algn="l" defTabSz="914400" rtl="0" eaLnBrk="1" fontAlgn="auto" latinLnBrk="0" hangingPunct="1">
                        <a:lnSpc>
                          <a:spcPct val="200000"/>
                        </a:lnSpc>
                        <a:spcBef>
                          <a:spcPts val="1800"/>
                        </a:spcBef>
                        <a:spcAft>
                          <a:spcPts val="600"/>
                        </a:spcAft>
                        <a:buClrTx/>
                        <a:buSzTx/>
                        <a:buFontTx/>
                        <a:buNone/>
                        <a:tabLst/>
                        <a:defRPr/>
                      </a:pPr>
                      <a:r>
                        <a:rPr kumimoji="0" lang="en-US" sz="32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mn-ea"/>
                          <a:cs typeface="+mn-cs"/>
                        </a:rPr>
                        <a:t>…………..…….</a:t>
                      </a:r>
                      <a:endParaRPr kumimoji="0" lang="en-US" sz="32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tc>
                  <a:txBody>
                    <a:bodyPr/>
                    <a:lstStyle/>
                    <a:p>
                      <a:pPr marL="0" marR="0" lvl="0" indent="0" algn="l" defTabSz="914400" rtl="0" eaLnBrk="1" fontAlgn="auto" latinLnBrk="0" hangingPunct="1">
                        <a:lnSpc>
                          <a:spcPct val="200000"/>
                        </a:lnSpc>
                        <a:spcBef>
                          <a:spcPts val="1800"/>
                        </a:spcBef>
                        <a:spcAft>
                          <a:spcPts val="600"/>
                        </a:spcAft>
                        <a:buClrTx/>
                        <a:buSzTx/>
                        <a:buFontTx/>
                        <a:buNone/>
                        <a:tabLst/>
                        <a:defRPr/>
                      </a:pPr>
                      <a:r>
                        <a:rPr kumimoji="0" lang="en-US" sz="32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mn-ea"/>
                          <a:cs typeface="+mn-cs"/>
                        </a:rPr>
                        <a:t>…………..…….</a:t>
                      </a:r>
                      <a:endParaRPr kumimoji="0" lang="en-US" sz="32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tc>
                  <a:txBody>
                    <a:bodyPr/>
                    <a:lstStyle/>
                    <a:p>
                      <a:pPr marL="0" marR="0" lvl="0" indent="0" algn="l" defTabSz="914400" rtl="0" eaLnBrk="1" fontAlgn="auto" latinLnBrk="0" hangingPunct="1">
                        <a:lnSpc>
                          <a:spcPct val="200000"/>
                        </a:lnSpc>
                        <a:spcBef>
                          <a:spcPts val="1800"/>
                        </a:spcBef>
                        <a:spcAft>
                          <a:spcPts val="600"/>
                        </a:spcAft>
                        <a:buClrTx/>
                        <a:buSzTx/>
                        <a:buFontTx/>
                        <a:buNone/>
                        <a:tabLst/>
                        <a:defRPr/>
                      </a:pPr>
                      <a:r>
                        <a:rPr kumimoji="0" lang="en-US" sz="32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mn-ea"/>
                          <a:cs typeface="+mn-cs"/>
                        </a:rPr>
                        <a:t>………….…….</a:t>
                      </a:r>
                      <a:endParaRPr kumimoji="0" lang="en-US" sz="3200" b="0" i="0" u="none" strike="noStrike" kern="1200" cap="none" spc="0" normalizeH="0" baseline="0" noProof="0">
                        <a:ln>
                          <a:noFill/>
                        </a:ln>
                        <a:solidFill>
                          <a:srgbClr val="EEECE1">
                            <a:lumMod val="25000"/>
                          </a:srgbClr>
                        </a:solidFill>
                        <a:effectLst/>
                        <a:uLnTx/>
                        <a:uFillTx/>
                        <a:latin typeface="Bahnschrift" panose="020B0502040204020203" pitchFamily="34" charset="0"/>
                        <a:ea typeface="SimSun" panose="02010600030101010101" pitchFamily="2" charset="-122"/>
                        <a:cs typeface="Times New Roman" panose="02020603050405020304" pitchFamily="18" charset="0"/>
                      </a:endParaRPr>
                    </a:p>
                  </a:txBody>
                  <a:tcPr marL="68580" marR="68580" marT="0" marB="0">
                    <a:solidFill>
                      <a:schemeClr val="accent2">
                        <a:lumMod val="40000"/>
                        <a:lumOff val="60000"/>
                      </a:schemeClr>
                    </a:solidFill>
                  </a:tcPr>
                </a:tc>
                <a:extLst>
                  <a:ext uri="{0D108BD9-81ED-4DB2-BD59-A6C34878D82A}">
                    <a16:rowId xmlns:a16="http://schemas.microsoft.com/office/drawing/2014/main" val="306107169"/>
                  </a:ext>
                </a:extLst>
              </a:tr>
            </a:tbl>
          </a:graphicData>
        </a:graphic>
      </p:graphicFrame>
      <p:sp>
        <p:nvSpPr>
          <p:cNvPr id="15" name="TextBox 14">
            <a:extLst>
              <a:ext uri="{FF2B5EF4-FFF2-40B4-BE49-F238E27FC236}">
                <a16:creationId xmlns:a16="http://schemas.microsoft.com/office/drawing/2014/main" id="{30DA8453-50D1-35F9-C43E-0C2B86A60FD3}"/>
              </a:ext>
            </a:extLst>
          </p:cNvPr>
          <p:cNvSpPr txBox="1"/>
          <p:nvPr/>
        </p:nvSpPr>
        <p:spPr>
          <a:xfrm>
            <a:off x="7979371" y="6057900"/>
            <a:ext cx="1295400" cy="791627"/>
          </a:xfrm>
          <a:prstGeom prst="rect">
            <a:avLst/>
          </a:prstGeom>
        </p:spPr>
        <p:txBody>
          <a:bodyPr wrap="square" lIns="0" tIns="0" rIns="0" bIns="0" rtlCol="0" anchor="t">
            <a:spAutoFit/>
          </a:bodyPr>
          <a:lstStyle/>
          <a:p>
            <a:pPr algn="l">
              <a:lnSpc>
                <a:spcPct val="120000"/>
              </a:lnSpc>
            </a:pPr>
            <a:r>
              <a:rPr lang="en-US" sz="4800">
                <a:solidFill>
                  <a:srgbClr val="00B0F0"/>
                </a:solidFill>
                <a:latin typeface="Bahnschrift Condensed" panose="020B0502040204020203" pitchFamily="34" charset="0"/>
              </a:rPr>
              <a:t>53,3</a:t>
            </a:r>
          </a:p>
        </p:txBody>
      </p:sp>
      <p:sp>
        <p:nvSpPr>
          <p:cNvPr id="16" name="TextBox 15">
            <a:extLst>
              <a:ext uri="{FF2B5EF4-FFF2-40B4-BE49-F238E27FC236}">
                <a16:creationId xmlns:a16="http://schemas.microsoft.com/office/drawing/2014/main" id="{BD0435CA-474E-33F1-C67F-FE7AB224769A}"/>
              </a:ext>
            </a:extLst>
          </p:cNvPr>
          <p:cNvSpPr txBox="1"/>
          <p:nvPr/>
        </p:nvSpPr>
        <p:spPr>
          <a:xfrm>
            <a:off x="10052856" y="6057900"/>
            <a:ext cx="1295400" cy="791627"/>
          </a:xfrm>
          <a:prstGeom prst="rect">
            <a:avLst/>
          </a:prstGeom>
        </p:spPr>
        <p:txBody>
          <a:bodyPr wrap="square" lIns="0" tIns="0" rIns="0" bIns="0" rtlCol="0" anchor="t">
            <a:spAutoFit/>
          </a:bodyPr>
          <a:lstStyle/>
          <a:p>
            <a:pPr algn="l">
              <a:lnSpc>
                <a:spcPct val="120000"/>
              </a:lnSpc>
            </a:pPr>
            <a:r>
              <a:rPr lang="en-US" sz="4800">
                <a:solidFill>
                  <a:srgbClr val="00B0F0"/>
                </a:solidFill>
                <a:latin typeface="Bahnschrift Condensed" panose="020B0502040204020203" pitchFamily="34" charset="0"/>
              </a:rPr>
              <a:t>106,6</a:t>
            </a:r>
          </a:p>
        </p:txBody>
      </p:sp>
      <p:sp>
        <p:nvSpPr>
          <p:cNvPr id="18" name="TextBox 17">
            <a:extLst>
              <a:ext uri="{FF2B5EF4-FFF2-40B4-BE49-F238E27FC236}">
                <a16:creationId xmlns:a16="http://schemas.microsoft.com/office/drawing/2014/main" id="{11062D04-7BED-BFF3-5167-44DA687D7188}"/>
              </a:ext>
            </a:extLst>
          </p:cNvPr>
          <p:cNvSpPr txBox="1"/>
          <p:nvPr/>
        </p:nvSpPr>
        <p:spPr>
          <a:xfrm>
            <a:off x="12109672" y="6057900"/>
            <a:ext cx="1295400" cy="791627"/>
          </a:xfrm>
          <a:prstGeom prst="rect">
            <a:avLst/>
          </a:prstGeom>
        </p:spPr>
        <p:txBody>
          <a:bodyPr wrap="square" lIns="0" tIns="0" rIns="0" bIns="0" rtlCol="0" anchor="t">
            <a:spAutoFit/>
          </a:bodyPr>
          <a:lstStyle/>
          <a:p>
            <a:pPr algn="l">
              <a:lnSpc>
                <a:spcPct val="120000"/>
              </a:lnSpc>
            </a:pPr>
            <a:r>
              <a:rPr lang="en-US" sz="4800">
                <a:solidFill>
                  <a:srgbClr val="00B0F0"/>
                </a:solidFill>
                <a:latin typeface="Bahnschrift Condensed" panose="020B0502040204020203" pitchFamily="34" charset="0"/>
              </a:rPr>
              <a:t>154,7</a:t>
            </a:r>
          </a:p>
        </p:txBody>
      </p:sp>
      <p:sp>
        <p:nvSpPr>
          <p:cNvPr id="24" name="TextBox 23">
            <a:extLst>
              <a:ext uri="{FF2B5EF4-FFF2-40B4-BE49-F238E27FC236}">
                <a16:creationId xmlns:a16="http://schemas.microsoft.com/office/drawing/2014/main" id="{7DFCF9EB-F1E0-2A86-0F0B-997146665AAF}"/>
              </a:ext>
            </a:extLst>
          </p:cNvPr>
          <p:cNvSpPr txBox="1"/>
          <p:nvPr/>
        </p:nvSpPr>
        <p:spPr>
          <a:xfrm>
            <a:off x="14035117" y="6057900"/>
            <a:ext cx="1295400" cy="791627"/>
          </a:xfrm>
          <a:prstGeom prst="rect">
            <a:avLst/>
          </a:prstGeom>
        </p:spPr>
        <p:txBody>
          <a:bodyPr wrap="square" lIns="0" tIns="0" rIns="0" bIns="0" rtlCol="0" anchor="t">
            <a:spAutoFit/>
          </a:bodyPr>
          <a:lstStyle/>
          <a:p>
            <a:pPr algn="l">
              <a:lnSpc>
                <a:spcPct val="120000"/>
              </a:lnSpc>
            </a:pPr>
            <a:r>
              <a:rPr lang="en-US" sz="4800">
                <a:solidFill>
                  <a:srgbClr val="00B0F0"/>
                </a:solidFill>
                <a:latin typeface="Bahnschrift Condensed" panose="020B0502040204020203" pitchFamily="34" charset="0"/>
              </a:rPr>
              <a:t>7,8</a:t>
            </a:r>
          </a:p>
        </p:txBody>
      </p:sp>
    </p:spTree>
    <p:extLst>
      <p:ext uri="{BB962C8B-B14F-4D97-AF65-F5344CB8AC3E}">
        <p14:creationId xmlns:p14="http://schemas.microsoft.com/office/powerpoint/2010/main" val="17361897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l="-7878" t="-45589" r="-4239" b="-136136"/>
            </a:stretch>
          </a:blipFill>
        </p:spPr>
        <p:txBody>
          <a:bodyPr/>
          <a:lstStyle/>
          <a:p>
            <a:endParaRPr lang="en-US"/>
          </a:p>
        </p:txBody>
      </p:sp>
      <p:grpSp>
        <p:nvGrpSpPr>
          <p:cNvPr id="3" name="Group 3"/>
          <p:cNvGrpSpPr/>
          <p:nvPr/>
        </p:nvGrpSpPr>
        <p:grpSpPr>
          <a:xfrm>
            <a:off x="113721" y="1409700"/>
            <a:ext cx="2577929" cy="7975285"/>
            <a:chOff x="0" y="0"/>
            <a:chExt cx="565577" cy="2100487"/>
          </a:xfrm>
        </p:grpSpPr>
        <p:sp>
          <p:nvSpPr>
            <p:cNvPr id="4" name="Freeform 4"/>
            <p:cNvSpPr/>
            <p:nvPr/>
          </p:nvSpPr>
          <p:spPr>
            <a:xfrm>
              <a:off x="0" y="0"/>
              <a:ext cx="565577" cy="2100487"/>
            </a:xfrm>
            <a:custGeom>
              <a:avLst/>
              <a:gdLst/>
              <a:ahLst/>
              <a:cxnLst/>
              <a:rect l="l" t="t" r="r" b="b"/>
              <a:pathLst>
                <a:path w="565577" h="2100487">
                  <a:moveTo>
                    <a:pt x="183866" y="0"/>
                  </a:moveTo>
                  <a:lnTo>
                    <a:pt x="381711" y="0"/>
                  </a:lnTo>
                  <a:cubicBezTo>
                    <a:pt x="483258" y="0"/>
                    <a:pt x="565577" y="82319"/>
                    <a:pt x="565577" y="183866"/>
                  </a:cubicBezTo>
                  <a:lnTo>
                    <a:pt x="565577" y="1916621"/>
                  </a:lnTo>
                  <a:cubicBezTo>
                    <a:pt x="565577" y="2018167"/>
                    <a:pt x="483258" y="2100487"/>
                    <a:pt x="381711" y="2100487"/>
                  </a:cubicBezTo>
                  <a:lnTo>
                    <a:pt x="183866" y="2100487"/>
                  </a:lnTo>
                  <a:cubicBezTo>
                    <a:pt x="82319" y="2100487"/>
                    <a:pt x="0" y="2018167"/>
                    <a:pt x="0" y="1916621"/>
                  </a:cubicBezTo>
                  <a:lnTo>
                    <a:pt x="0" y="183866"/>
                  </a:lnTo>
                  <a:cubicBezTo>
                    <a:pt x="0" y="82319"/>
                    <a:pt x="82319" y="0"/>
                    <a:pt x="183866" y="0"/>
                  </a:cubicBezTo>
                  <a:close/>
                </a:path>
              </a:pathLst>
            </a:cu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2822320" y="622458"/>
            <a:ext cx="7671550" cy="9016842"/>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0464050" y="596648"/>
            <a:ext cx="7671550" cy="9016842"/>
          </a:xfrm>
          <a:custGeom>
            <a:avLst/>
            <a:gdLst/>
            <a:ahLst/>
            <a:cxnLst/>
            <a:rect l="l" t="t" r="r" b="b"/>
            <a:pathLst>
              <a:path w="7003751" h="7975285">
                <a:moveTo>
                  <a:pt x="0" y="0"/>
                </a:moveTo>
                <a:lnTo>
                  <a:pt x="7003751" y="0"/>
                </a:lnTo>
                <a:lnTo>
                  <a:pt x="7003751" y="7975286"/>
                </a:lnTo>
                <a:lnTo>
                  <a:pt x="0" y="79752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TextBox 11"/>
          <p:cNvSpPr txBox="1"/>
          <p:nvPr/>
        </p:nvSpPr>
        <p:spPr>
          <a:xfrm>
            <a:off x="4139881" y="3028020"/>
            <a:ext cx="5173691" cy="2200539"/>
          </a:xfrm>
          <a:prstGeom prst="rect">
            <a:avLst/>
          </a:prstGeom>
        </p:spPr>
        <p:txBody>
          <a:bodyPr wrap="square" lIns="0" tIns="0" rIns="0" bIns="0" rtlCol="0" anchor="t">
            <a:spAutoFit/>
          </a:bodyPr>
          <a:lstStyle/>
          <a:p>
            <a:pPr algn="ctr">
              <a:lnSpc>
                <a:spcPts val="4399"/>
              </a:lnSpc>
            </a:pPr>
            <a:r>
              <a:rPr lang="vi-VN" sz="3200">
                <a:solidFill>
                  <a:srgbClr val="BE636B"/>
                </a:solidFill>
                <a:latin typeface="Bahnschrift Condensed" panose="020B0502040204020203" pitchFamily="34" charset="0"/>
              </a:rPr>
              <a:t>Bữa sáng bạn Hiền ăn 1 đĩa bánh cuốn và uống 1 cốc sữa tươi không đường. Theo em, lượng natri trong thức ăn bạn Hiền đã ăn là bao nhiêu gam?</a:t>
            </a:r>
            <a:endParaRPr lang="en-US" sz="3200">
              <a:solidFill>
                <a:srgbClr val="BE636B"/>
              </a:solidFill>
              <a:latin typeface="Bahnschrift Condensed" panose="020B0502040204020203" pitchFamily="34" charset="0"/>
            </a:endParaRPr>
          </a:p>
        </p:txBody>
      </p:sp>
      <p:sp>
        <p:nvSpPr>
          <p:cNvPr id="12" name="TextBox 12"/>
          <p:cNvSpPr txBox="1"/>
          <p:nvPr/>
        </p:nvSpPr>
        <p:spPr>
          <a:xfrm>
            <a:off x="3682250" y="2094556"/>
            <a:ext cx="5876047" cy="585673"/>
          </a:xfrm>
          <a:prstGeom prst="rect">
            <a:avLst/>
          </a:prstGeom>
        </p:spPr>
        <p:txBody>
          <a:bodyPr wrap="square" lIns="0" tIns="0" rIns="0" bIns="0" rtlCol="0" anchor="t">
            <a:spAutoFit/>
          </a:bodyPr>
          <a:lstStyle/>
          <a:p>
            <a:pPr algn="ctr">
              <a:lnSpc>
                <a:spcPts val="5134"/>
              </a:lnSpc>
            </a:pPr>
            <a:r>
              <a:rPr lang="en-US" sz="3600">
                <a:solidFill>
                  <a:srgbClr val="F07167"/>
                </a:solidFill>
                <a:latin typeface="Bahnschrift Condensed" panose="020B0502040204020203" pitchFamily="34" charset="0"/>
              </a:rPr>
              <a:t>e. Quan sát bảng sau và trả lời câu hỏi</a:t>
            </a:r>
          </a:p>
        </p:txBody>
      </p:sp>
      <p:sp>
        <p:nvSpPr>
          <p:cNvPr id="13" name="TextBox 13"/>
          <p:cNvSpPr txBox="1"/>
          <p:nvPr/>
        </p:nvSpPr>
        <p:spPr>
          <a:xfrm>
            <a:off x="22004" y="1767543"/>
            <a:ext cx="2800316" cy="654025"/>
          </a:xfrm>
          <a:prstGeom prst="rect">
            <a:avLst/>
          </a:prstGeom>
        </p:spPr>
        <p:txBody>
          <a:bodyPr wrap="square" lIns="0" tIns="0" rIns="0" bIns="0" rtlCol="0" anchor="t">
            <a:spAutoFit/>
          </a:bodyPr>
          <a:lstStyle/>
          <a:p>
            <a:pPr algn="ctr">
              <a:lnSpc>
                <a:spcPts val="5134"/>
              </a:lnSpc>
            </a:pPr>
            <a:r>
              <a:rPr lang="en-US" sz="4668">
                <a:solidFill>
                  <a:srgbClr val="F07167"/>
                </a:solidFill>
                <a:latin typeface="Bahnschrift Condensed" panose="020B0502040204020203" pitchFamily="34" charset="0"/>
              </a:rPr>
              <a:t>EM CÓ BIẾT</a:t>
            </a:r>
          </a:p>
        </p:txBody>
      </p:sp>
      <p:pic>
        <p:nvPicPr>
          <p:cNvPr id="18" name="Picture 17">
            <a:extLst>
              <a:ext uri="{FF2B5EF4-FFF2-40B4-BE49-F238E27FC236}">
                <a16:creationId xmlns:a16="http://schemas.microsoft.com/office/drawing/2014/main" id="{29832A83-5CB3-9462-E279-36B943EA32A4}"/>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saturation sat="300000"/>
                    </a14:imgEffect>
                  </a14:imgLayer>
                </a14:imgProps>
              </a:ext>
            </a:extLst>
          </a:blip>
          <a:stretch>
            <a:fillRect/>
          </a:stretch>
        </p:blipFill>
        <p:spPr>
          <a:xfrm>
            <a:off x="10235450" y="832705"/>
            <a:ext cx="7900150" cy="8679342"/>
          </a:xfrm>
          <a:prstGeom prst="rect">
            <a:avLst/>
          </a:prstGeom>
        </p:spPr>
      </p:pic>
      <p:sp>
        <p:nvSpPr>
          <p:cNvPr id="8" name="Freeform 8"/>
          <p:cNvSpPr/>
          <p:nvPr/>
        </p:nvSpPr>
        <p:spPr>
          <a:xfrm rot="345485">
            <a:off x="9277516" y="183722"/>
            <a:ext cx="1403810" cy="2167938"/>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9"/>
            <a:stretch>
              <a:fillRect/>
            </a:stretch>
          </a:blipFill>
        </p:spPr>
        <p:txBody>
          <a:bodyPr/>
          <a:lstStyle/>
          <a:p>
            <a:endParaRPr lang="en-US"/>
          </a:p>
        </p:txBody>
      </p:sp>
      <p:sp>
        <p:nvSpPr>
          <p:cNvPr id="22" name="Rectangle: Rounded Corners 21">
            <a:extLst>
              <a:ext uri="{FF2B5EF4-FFF2-40B4-BE49-F238E27FC236}">
                <a16:creationId xmlns:a16="http://schemas.microsoft.com/office/drawing/2014/main" id="{AC086389-F72F-E484-9BC3-0F63E6D4AECC}"/>
              </a:ext>
            </a:extLst>
          </p:cNvPr>
          <p:cNvSpPr/>
          <p:nvPr/>
        </p:nvSpPr>
        <p:spPr>
          <a:xfrm>
            <a:off x="100850" y="2916245"/>
            <a:ext cx="2649700" cy="1072852"/>
          </a:xfrm>
          <a:prstGeom prst="roundRect">
            <a:avLst>
              <a:gd name="adj" fmla="val 31789"/>
            </a:avLst>
          </a:prstGeom>
          <a:solidFill>
            <a:srgbClr val="FDD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F6AEC74C-CB60-49B9-4873-E2E6F38CE1A1}"/>
              </a:ext>
            </a:extLst>
          </p:cNvPr>
          <p:cNvSpPr/>
          <p:nvPr/>
        </p:nvSpPr>
        <p:spPr>
          <a:xfrm>
            <a:off x="41951" y="4271712"/>
            <a:ext cx="2649700" cy="1514076"/>
          </a:xfrm>
          <a:prstGeom prst="roundRect">
            <a:avLst>
              <a:gd name="adj" fmla="val 31789"/>
            </a:avLst>
          </a:prstGeom>
          <a:solidFill>
            <a:srgbClr val="FDD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F8FC3EB0-D36A-D1D2-7749-9C393B2AB046}"/>
              </a:ext>
            </a:extLst>
          </p:cNvPr>
          <p:cNvSpPr/>
          <p:nvPr/>
        </p:nvSpPr>
        <p:spPr>
          <a:xfrm>
            <a:off x="41951" y="6004152"/>
            <a:ext cx="2649700" cy="3162469"/>
          </a:xfrm>
          <a:prstGeom prst="roundRect">
            <a:avLst>
              <a:gd name="adj" fmla="val 31789"/>
            </a:avLst>
          </a:prstGeom>
          <a:solidFill>
            <a:srgbClr val="FDD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10"/>
          <p:cNvSpPr txBox="1"/>
          <p:nvPr/>
        </p:nvSpPr>
        <p:spPr>
          <a:xfrm>
            <a:off x="172621" y="2992378"/>
            <a:ext cx="2577929" cy="861774"/>
          </a:xfrm>
          <a:prstGeom prst="rect">
            <a:avLst/>
          </a:prstGeom>
        </p:spPr>
        <p:txBody>
          <a:bodyPr wrap="square" lIns="0" tIns="0" rIns="0" bIns="0" rtlCol="0" anchor="t">
            <a:spAutoFit/>
          </a:bodyPr>
          <a:lstStyle/>
          <a:p>
            <a:r>
              <a:rPr lang="vi-VN" sz="2800">
                <a:solidFill>
                  <a:schemeClr val="tx2">
                    <a:lumMod val="50000"/>
                  </a:schemeClr>
                </a:solidFill>
                <a:latin typeface="Bahnschrift Condensed" panose="020B0502040204020203" pitchFamily="34" charset="0"/>
              </a:rPr>
              <a:t>- Muối ăn gồm thành phần chủ yếu là natri.</a:t>
            </a:r>
          </a:p>
        </p:txBody>
      </p:sp>
      <p:sp>
        <p:nvSpPr>
          <p:cNvPr id="19" name="TextBox 10">
            <a:extLst>
              <a:ext uri="{FF2B5EF4-FFF2-40B4-BE49-F238E27FC236}">
                <a16:creationId xmlns:a16="http://schemas.microsoft.com/office/drawing/2014/main" id="{CE2249CD-E323-7882-EA3B-4427DFCF6DF3}"/>
              </a:ext>
            </a:extLst>
          </p:cNvPr>
          <p:cNvSpPr txBox="1"/>
          <p:nvPr/>
        </p:nvSpPr>
        <p:spPr>
          <a:xfrm>
            <a:off x="172620" y="4381500"/>
            <a:ext cx="2577929" cy="1292662"/>
          </a:xfrm>
          <a:prstGeom prst="rect">
            <a:avLst/>
          </a:prstGeom>
        </p:spPr>
        <p:txBody>
          <a:bodyPr wrap="square" lIns="0" tIns="0" rIns="0" bIns="0" rtlCol="0" anchor="t">
            <a:spAutoFit/>
          </a:bodyPr>
          <a:lstStyle/>
          <a:p>
            <a:r>
              <a:rPr lang="vi-VN" sz="2800">
                <a:solidFill>
                  <a:schemeClr val="tx2">
                    <a:lumMod val="50000"/>
                  </a:schemeClr>
                </a:solidFill>
                <a:latin typeface="Bahnschrift Condensed" panose="020B0502040204020203" pitchFamily="34" charset="0"/>
              </a:rPr>
              <a:t>- 5</a:t>
            </a:r>
            <a:r>
              <a:rPr lang="en-US" sz="2800">
                <a:solidFill>
                  <a:schemeClr val="tx2">
                    <a:lumMod val="50000"/>
                  </a:schemeClr>
                </a:solidFill>
                <a:latin typeface="Bahnschrift Condensed" panose="020B0502040204020203" pitchFamily="34" charset="0"/>
              </a:rPr>
              <a:t> </a:t>
            </a:r>
            <a:r>
              <a:rPr lang="vi-VN" sz="2800">
                <a:solidFill>
                  <a:schemeClr val="tx2">
                    <a:lumMod val="50000"/>
                  </a:schemeClr>
                </a:solidFill>
                <a:latin typeface="Bahnschrift Condensed" panose="020B0502040204020203" pitchFamily="34" charset="0"/>
              </a:rPr>
              <a:t>g muối có khoảng 2</a:t>
            </a:r>
            <a:r>
              <a:rPr lang="en-US" sz="2800">
                <a:solidFill>
                  <a:schemeClr val="tx2">
                    <a:lumMod val="50000"/>
                  </a:schemeClr>
                </a:solidFill>
                <a:latin typeface="Bahnschrift Condensed" panose="020B0502040204020203" pitchFamily="34" charset="0"/>
              </a:rPr>
              <a:t> </a:t>
            </a:r>
            <a:r>
              <a:rPr lang="vi-VN" sz="2800">
                <a:solidFill>
                  <a:schemeClr val="tx2">
                    <a:lumMod val="50000"/>
                  </a:schemeClr>
                </a:solidFill>
                <a:latin typeface="Bahnschrift Condensed" panose="020B0502040204020203" pitchFamily="34" charset="0"/>
              </a:rPr>
              <a:t>000 mg natri </a:t>
            </a:r>
            <a:endParaRPr lang="en-US" sz="2800">
              <a:solidFill>
                <a:schemeClr val="tx2">
                  <a:lumMod val="50000"/>
                </a:schemeClr>
              </a:solidFill>
              <a:latin typeface="Bahnschrift Condensed" panose="020B0502040204020203" pitchFamily="34" charset="0"/>
            </a:endParaRPr>
          </a:p>
          <a:p>
            <a:r>
              <a:rPr lang="vi-VN" sz="2800">
                <a:solidFill>
                  <a:schemeClr val="tx2">
                    <a:lumMod val="50000"/>
                  </a:schemeClr>
                </a:solidFill>
                <a:latin typeface="Bahnschrift Condensed" panose="020B0502040204020203" pitchFamily="34" charset="0"/>
              </a:rPr>
              <a:t>(1 g = 1</a:t>
            </a:r>
            <a:r>
              <a:rPr lang="en-US" sz="2800">
                <a:solidFill>
                  <a:schemeClr val="tx2">
                    <a:lumMod val="50000"/>
                  </a:schemeClr>
                </a:solidFill>
                <a:latin typeface="Bahnschrift Condensed" panose="020B0502040204020203" pitchFamily="34" charset="0"/>
              </a:rPr>
              <a:t> </a:t>
            </a:r>
            <a:r>
              <a:rPr lang="vi-VN" sz="2800">
                <a:solidFill>
                  <a:schemeClr val="tx2">
                    <a:lumMod val="50000"/>
                  </a:schemeClr>
                </a:solidFill>
                <a:latin typeface="Bahnschrift Condensed" panose="020B0502040204020203" pitchFamily="34" charset="0"/>
              </a:rPr>
              <a:t>000 mg).</a:t>
            </a:r>
          </a:p>
        </p:txBody>
      </p:sp>
      <p:sp>
        <p:nvSpPr>
          <p:cNvPr id="20" name="TextBox 10">
            <a:extLst>
              <a:ext uri="{FF2B5EF4-FFF2-40B4-BE49-F238E27FC236}">
                <a16:creationId xmlns:a16="http://schemas.microsoft.com/office/drawing/2014/main" id="{A732BA77-9DC4-2E54-D061-8879CE9E37D3}"/>
              </a:ext>
            </a:extLst>
          </p:cNvPr>
          <p:cNvSpPr txBox="1"/>
          <p:nvPr/>
        </p:nvSpPr>
        <p:spPr>
          <a:xfrm>
            <a:off x="261444" y="6291977"/>
            <a:ext cx="2577929" cy="2585323"/>
          </a:xfrm>
          <a:prstGeom prst="rect">
            <a:avLst/>
          </a:prstGeom>
        </p:spPr>
        <p:txBody>
          <a:bodyPr wrap="square" lIns="0" tIns="0" rIns="0" bIns="0" rtlCol="0" anchor="t">
            <a:spAutoFit/>
          </a:bodyPr>
          <a:lstStyle/>
          <a:p>
            <a:r>
              <a:rPr lang="vi-VN" sz="2800">
                <a:solidFill>
                  <a:schemeClr val="tx2">
                    <a:lumMod val="50000"/>
                  </a:schemeClr>
                </a:solidFill>
                <a:latin typeface="Bahnschrift Condensed" panose="020B0502040204020203" pitchFamily="34" charset="0"/>
              </a:rPr>
              <a:t>- Khuyến cáo một người trưởng thành nên tiêu thụ dưới </a:t>
            </a:r>
            <a:endParaRPr lang="en-US" sz="2800">
              <a:solidFill>
                <a:schemeClr val="tx2">
                  <a:lumMod val="50000"/>
                </a:schemeClr>
              </a:solidFill>
              <a:latin typeface="Bahnschrift Condensed" panose="020B0502040204020203" pitchFamily="34" charset="0"/>
            </a:endParaRPr>
          </a:p>
          <a:p>
            <a:r>
              <a:rPr lang="vi-VN" sz="2800">
                <a:solidFill>
                  <a:schemeClr val="tx2">
                    <a:lumMod val="50000"/>
                  </a:schemeClr>
                </a:solidFill>
                <a:latin typeface="Bahnschrift Condensed" panose="020B0502040204020203" pitchFamily="34" charset="0"/>
              </a:rPr>
              <a:t>2</a:t>
            </a:r>
            <a:r>
              <a:rPr lang="en-US" sz="2800">
                <a:solidFill>
                  <a:schemeClr val="tx2">
                    <a:lumMod val="50000"/>
                  </a:schemeClr>
                </a:solidFill>
                <a:latin typeface="Bahnschrift Condensed" panose="020B0502040204020203" pitchFamily="34" charset="0"/>
              </a:rPr>
              <a:t> </a:t>
            </a:r>
            <a:r>
              <a:rPr lang="vi-VN" sz="2800">
                <a:solidFill>
                  <a:schemeClr val="tx2">
                    <a:lumMod val="50000"/>
                  </a:schemeClr>
                </a:solidFill>
                <a:latin typeface="Bahnschrift Condensed" panose="020B0502040204020203" pitchFamily="34" charset="0"/>
              </a:rPr>
              <a:t>000 mg natri (tương đương dưới 5 g muối</a:t>
            </a:r>
            <a:r>
              <a:rPr lang="en-US" sz="2800">
                <a:solidFill>
                  <a:schemeClr val="tx2">
                    <a:lumMod val="50000"/>
                  </a:schemeClr>
                </a:solidFill>
                <a:latin typeface="Bahnschrift Condensed" panose="020B0502040204020203" pitchFamily="34" charset="0"/>
              </a:rPr>
              <a:t>)</a:t>
            </a:r>
            <a:r>
              <a:rPr lang="vi-VN" sz="2800">
                <a:solidFill>
                  <a:schemeClr val="tx2">
                    <a:lumMod val="50000"/>
                  </a:schemeClr>
                </a:solidFill>
                <a:latin typeface="Bahnschrift Condensed" panose="020B0502040204020203" pitchFamily="34" charset="0"/>
              </a:rPr>
              <a:t> mỗi ngày</a:t>
            </a:r>
            <a:r>
              <a:rPr lang="en-US" sz="2800">
                <a:solidFill>
                  <a:schemeClr val="tx2">
                    <a:lumMod val="50000"/>
                  </a:schemeClr>
                </a:solidFill>
                <a:latin typeface="Bahnschrift Condensed" panose="020B0502040204020203" pitchFamily="34" charset="0"/>
              </a:rPr>
              <a:t>.</a:t>
            </a:r>
            <a:endParaRPr lang="vi-VN" sz="2800">
              <a:solidFill>
                <a:schemeClr val="tx2">
                  <a:lumMod val="50000"/>
                </a:schemeClr>
              </a:solidFill>
              <a:latin typeface="Bahnschrift Condensed" panose="020B0502040204020203" pitchFamily="34" charset="0"/>
            </a:endParaRPr>
          </a:p>
        </p:txBody>
      </p:sp>
      <p:sp>
        <p:nvSpPr>
          <p:cNvPr id="25" name="Rectangle 24">
            <a:extLst>
              <a:ext uri="{FF2B5EF4-FFF2-40B4-BE49-F238E27FC236}">
                <a16:creationId xmlns:a16="http://schemas.microsoft.com/office/drawing/2014/main" id="{6D5D45DF-8845-82FC-C38A-FE119A518DAC}"/>
              </a:ext>
            </a:extLst>
          </p:cNvPr>
          <p:cNvSpPr/>
          <p:nvPr/>
        </p:nvSpPr>
        <p:spPr>
          <a:xfrm>
            <a:off x="10446690" y="2260805"/>
            <a:ext cx="7425897" cy="59664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E73D94B-3878-2310-845D-4594CAF73DC1}"/>
              </a:ext>
            </a:extLst>
          </p:cNvPr>
          <p:cNvSpPr/>
          <p:nvPr/>
        </p:nvSpPr>
        <p:spPr>
          <a:xfrm>
            <a:off x="10419651" y="8273965"/>
            <a:ext cx="7425897" cy="59664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11">
            <a:extLst>
              <a:ext uri="{FF2B5EF4-FFF2-40B4-BE49-F238E27FC236}">
                <a16:creationId xmlns:a16="http://schemas.microsoft.com/office/drawing/2014/main" id="{BFC069A6-9D7B-F08B-14BF-9D47F6B2D1F4}"/>
              </a:ext>
            </a:extLst>
          </p:cNvPr>
          <p:cNvSpPr txBox="1"/>
          <p:nvPr/>
        </p:nvSpPr>
        <p:spPr>
          <a:xfrm>
            <a:off x="3592797" y="5625534"/>
            <a:ext cx="6130595" cy="507768"/>
          </a:xfrm>
          <a:prstGeom prst="rect">
            <a:avLst/>
          </a:prstGeom>
        </p:spPr>
        <p:txBody>
          <a:bodyPr wrap="square" lIns="0" tIns="0" rIns="0" bIns="0" rtlCol="0" anchor="t">
            <a:spAutoFit/>
          </a:bodyPr>
          <a:lstStyle/>
          <a:p>
            <a:pPr algn="ctr">
              <a:lnSpc>
                <a:spcPts val="4399"/>
              </a:lnSpc>
            </a:pPr>
            <a:r>
              <a:rPr lang="en-US" sz="3200">
                <a:solidFill>
                  <a:srgbClr val="00B0F0"/>
                </a:solidFill>
                <a:latin typeface="Bahnschrift Condensed" panose="020B0502040204020203" pitchFamily="34" charset="0"/>
              </a:rPr>
              <a:t>L</a:t>
            </a:r>
            <a:r>
              <a:rPr lang="vi-VN" sz="3200">
                <a:solidFill>
                  <a:srgbClr val="00B0F0"/>
                </a:solidFill>
                <a:latin typeface="Bahnschrift Condensed" panose="020B0502040204020203" pitchFamily="34" charset="0"/>
              </a:rPr>
              <a:t>ượng natri trong thức ăn bạn Hiền đã ăn là</a:t>
            </a:r>
            <a:r>
              <a:rPr lang="en-US" sz="3200">
                <a:solidFill>
                  <a:srgbClr val="00B0F0"/>
                </a:solidFill>
                <a:latin typeface="Bahnschrift Condensed" panose="020B0502040204020203" pitchFamily="34" charset="0"/>
              </a:rPr>
              <a:t>:</a:t>
            </a:r>
          </a:p>
        </p:txBody>
      </p:sp>
      <p:sp>
        <p:nvSpPr>
          <p:cNvPr id="28" name="TextBox 13">
            <a:extLst>
              <a:ext uri="{FF2B5EF4-FFF2-40B4-BE49-F238E27FC236}">
                <a16:creationId xmlns:a16="http://schemas.microsoft.com/office/drawing/2014/main" id="{62488939-BF44-36D0-1A98-DD91BAFA5188}"/>
              </a:ext>
            </a:extLst>
          </p:cNvPr>
          <p:cNvSpPr txBox="1"/>
          <p:nvPr/>
        </p:nvSpPr>
        <p:spPr>
          <a:xfrm>
            <a:off x="4511650" y="6497093"/>
            <a:ext cx="4363065" cy="654025"/>
          </a:xfrm>
          <a:prstGeom prst="rect">
            <a:avLst/>
          </a:prstGeom>
        </p:spPr>
        <p:txBody>
          <a:bodyPr wrap="square" lIns="0" tIns="0" rIns="0" bIns="0" rtlCol="0" anchor="t">
            <a:spAutoFit/>
          </a:bodyPr>
          <a:lstStyle/>
          <a:p>
            <a:pPr algn="ctr">
              <a:lnSpc>
                <a:spcPts val="5134"/>
              </a:lnSpc>
            </a:pPr>
            <a:r>
              <a:rPr lang="en-US" sz="4668">
                <a:solidFill>
                  <a:srgbClr val="F07167"/>
                </a:solidFill>
                <a:latin typeface="Bahnschrift Condensed" panose="020B0502040204020203" pitchFamily="34" charset="0"/>
              </a:rPr>
              <a:t>242 + 380 = 622 (g) </a:t>
            </a:r>
          </a:p>
        </p:txBody>
      </p:sp>
    </p:spTree>
    <p:extLst>
      <p:ext uri="{BB962C8B-B14F-4D97-AF65-F5344CB8AC3E}">
        <p14:creationId xmlns:p14="http://schemas.microsoft.com/office/powerpoint/2010/main" val="41060430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26" presetClass="emph" presetSubtype="0" repeatCount="3000" fill="hold" grpId="1" nodeType="afterEffect">
                                  <p:stCondLst>
                                    <p:cond delay="0"/>
                                  </p:stCondLst>
                                  <p:childTnLst>
                                    <p:animEffect transition="out" filter="fade">
                                      <p:cBhvr>
                                        <p:cTn id="15" dur="1000" tmFilter="0, 0; .2, .5; .8, .5; 1, 0"/>
                                        <p:tgtEl>
                                          <p:spTgt spid="25"/>
                                        </p:tgtEl>
                                      </p:cBhvr>
                                    </p:animEffect>
                                    <p:animScale>
                                      <p:cBhvr>
                                        <p:cTn id="16" dur="500" autoRev="1" fill="hold"/>
                                        <p:tgtEl>
                                          <p:spTgt spid="25"/>
                                        </p:tgtEl>
                                      </p:cBhvr>
                                      <p:by x="105000" y="105000"/>
                                    </p:animScale>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500"/>
                            </p:stCondLst>
                            <p:childTnLst>
                              <p:par>
                                <p:cTn id="23" presetID="26" presetClass="emph" presetSubtype="0" repeatCount="3000" fill="hold" grpId="1" nodeType="afterEffect">
                                  <p:stCondLst>
                                    <p:cond delay="0"/>
                                  </p:stCondLst>
                                  <p:childTnLst>
                                    <p:animEffect transition="out" filter="fade">
                                      <p:cBhvr>
                                        <p:cTn id="24" dur="1000" tmFilter="0, 0; .2, .5; .8, .5; 1, 0"/>
                                        <p:tgtEl>
                                          <p:spTgt spid="26"/>
                                        </p:tgtEl>
                                      </p:cBhvr>
                                    </p:animEffect>
                                    <p:animScale>
                                      <p:cBhvr>
                                        <p:cTn id="25" dur="500" autoRev="1" fill="hold"/>
                                        <p:tgtEl>
                                          <p:spTgt spid="26"/>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randombar(horizontal)">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t="-28939" b="-122336"/>
            </a:stretch>
          </a:blipFill>
        </p:spPr>
        <p:txBody>
          <a:bodyPr/>
          <a:lstStyle/>
          <a:p>
            <a:endParaRPr lang="en-US"/>
          </a:p>
        </p:txBody>
      </p:sp>
      <p:grpSp>
        <p:nvGrpSpPr>
          <p:cNvPr id="3" name="Group 3"/>
          <p:cNvGrpSpPr/>
          <p:nvPr/>
        </p:nvGrpSpPr>
        <p:grpSpPr>
          <a:xfrm>
            <a:off x="3362708" y="2444566"/>
            <a:ext cx="11364099" cy="4965871"/>
            <a:chOff x="0" y="0"/>
            <a:chExt cx="2993014" cy="1307884"/>
          </a:xfrm>
        </p:grpSpPr>
        <p:sp>
          <p:nvSpPr>
            <p:cNvPr id="4" name="Freeform 4"/>
            <p:cNvSpPr/>
            <p:nvPr/>
          </p:nvSpPr>
          <p:spPr>
            <a:xfrm>
              <a:off x="0" y="0"/>
              <a:ext cx="2993014" cy="1307884"/>
            </a:xfrm>
            <a:custGeom>
              <a:avLst/>
              <a:gdLst/>
              <a:ahLst/>
              <a:cxnLst/>
              <a:rect l="l" t="t" r="r" b="b"/>
              <a:pathLst>
                <a:path w="2993014" h="1307884">
                  <a:moveTo>
                    <a:pt x="34744" y="0"/>
                  </a:moveTo>
                  <a:lnTo>
                    <a:pt x="2958269" y="0"/>
                  </a:lnTo>
                  <a:cubicBezTo>
                    <a:pt x="2967484" y="0"/>
                    <a:pt x="2976322" y="3661"/>
                    <a:pt x="2982838" y="10176"/>
                  </a:cubicBezTo>
                  <a:cubicBezTo>
                    <a:pt x="2989353" y="16692"/>
                    <a:pt x="2993014" y="25530"/>
                    <a:pt x="2993014" y="34744"/>
                  </a:cubicBezTo>
                  <a:lnTo>
                    <a:pt x="2993014" y="1273140"/>
                  </a:lnTo>
                  <a:cubicBezTo>
                    <a:pt x="2993014" y="1292328"/>
                    <a:pt x="2977458" y="1307884"/>
                    <a:pt x="2958269" y="1307884"/>
                  </a:cubicBezTo>
                  <a:lnTo>
                    <a:pt x="34744" y="1307884"/>
                  </a:lnTo>
                  <a:cubicBezTo>
                    <a:pt x="25530" y="1307884"/>
                    <a:pt x="16692" y="1304223"/>
                    <a:pt x="10176" y="1297707"/>
                  </a:cubicBezTo>
                  <a:cubicBezTo>
                    <a:pt x="3661" y="1291192"/>
                    <a:pt x="0" y="1282354"/>
                    <a:pt x="0" y="1273140"/>
                  </a:cubicBezTo>
                  <a:lnTo>
                    <a:pt x="0" y="34744"/>
                  </a:lnTo>
                  <a:cubicBezTo>
                    <a:pt x="0" y="25530"/>
                    <a:pt x="3661" y="16692"/>
                    <a:pt x="10176" y="10176"/>
                  </a:cubicBezTo>
                  <a:cubicBezTo>
                    <a:pt x="16692" y="3661"/>
                    <a:pt x="25530" y="0"/>
                    <a:pt x="34744" y="0"/>
                  </a:cubicBezTo>
                  <a:close/>
                </a:path>
              </a:pathLst>
            </a:custGeom>
            <a:solidFill>
              <a:srgbClr val="FAFAF8"/>
            </a:solidFill>
          </p:spPr>
          <p:txBody>
            <a:bodyPr/>
            <a:lstStyle/>
            <a:p>
              <a:endParaRPr lang="en-US"/>
            </a:p>
          </p:txBody>
        </p:sp>
        <p:sp>
          <p:nvSpPr>
            <p:cNvPr id="5" name="TextBox 5"/>
            <p:cNvSpPr txBox="1"/>
            <p:nvPr/>
          </p:nvSpPr>
          <p:spPr>
            <a:xfrm>
              <a:off x="0" y="-76200"/>
              <a:ext cx="2993014" cy="1384084"/>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935237" y="1536810"/>
            <a:ext cx="13712676" cy="7213381"/>
          </a:xfrm>
          <a:custGeom>
            <a:avLst/>
            <a:gdLst/>
            <a:ahLst/>
            <a:cxnLst/>
            <a:rect l="l" t="t" r="r" b="b"/>
            <a:pathLst>
              <a:path w="13712676" h="7213381">
                <a:moveTo>
                  <a:pt x="0" y="0"/>
                </a:moveTo>
                <a:lnTo>
                  <a:pt x="13712676" y="0"/>
                </a:lnTo>
                <a:lnTo>
                  <a:pt x="13712676" y="7213380"/>
                </a:lnTo>
                <a:lnTo>
                  <a:pt x="0" y="72133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982311">
            <a:off x="12075909" y="4577932"/>
            <a:ext cx="1469051" cy="1847863"/>
          </a:xfrm>
          <a:custGeom>
            <a:avLst/>
            <a:gdLst/>
            <a:ahLst/>
            <a:cxnLst/>
            <a:rect l="l" t="t" r="r" b="b"/>
            <a:pathLst>
              <a:path w="1469051" h="1847863">
                <a:moveTo>
                  <a:pt x="0" y="0"/>
                </a:moveTo>
                <a:lnTo>
                  <a:pt x="1469051" y="0"/>
                </a:lnTo>
                <a:lnTo>
                  <a:pt x="1469051" y="1847863"/>
                </a:lnTo>
                <a:lnTo>
                  <a:pt x="0" y="1847863"/>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4950817" y="2548837"/>
            <a:ext cx="8261071" cy="4757328"/>
          </a:xfrm>
          <a:prstGeom prst="rect">
            <a:avLst/>
          </a:prstGeom>
        </p:spPr>
        <p:txBody>
          <a:bodyPr lIns="0" tIns="0" rIns="0" bIns="0" rtlCol="0" anchor="t">
            <a:spAutoFit/>
          </a:bodyPr>
          <a:lstStyle/>
          <a:p>
            <a:pPr algn="ctr"/>
            <a:r>
              <a:rPr lang="en-US" sz="15457">
                <a:solidFill>
                  <a:srgbClr val="BE636B"/>
                </a:solidFill>
                <a:latin typeface="Bahnschrift Condensed" panose="020B0502040204020203" pitchFamily="34" charset="0"/>
              </a:rPr>
              <a:t>TẠM BIỆT CÁC EM</a:t>
            </a:r>
          </a:p>
        </p:txBody>
      </p:sp>
      <p:sp>
        <p:nvSpPr>
          <p:cNvPr id="9" name="Freeform 9"/>
          <p:cNvSpPr/>
          <p:nvPr/>
        </p:nvSpPr>
        <p:spPr>
          <a:xfrm rot="-672166" flipH="1">
            <a:off x="4989304" y="4577932"/>
            <a:ext cx="1469051" cy="1847863"/>
          </a:xfrm>
          <a:custGeom>
            <a:avLst/>
            <a:gdLst/>
            <a:ahLst/>
            <a:cxnLst/>
            <a:rect l="l" t="t" r="r" b="b"/>
            <a:pathLst>
              <a:path w="1469051" h="1847863">
                <a:moveTo>
                  <a:pt x="1469051" y="0"/>
                </a:moveTo>
                <a:lnTo>
                  <a:pt x="0" y="0"/>
                </a:lnTo>
                <a:lnTo>
                  <a:pt x="0" y="1847863"/>
                </a:lnTo>
                <a:lnTo>
                  <a:pt x="1469051" y="1847863"/>
                </a:lnTo>
                <a:lnTo>
                  <a:pt x="1469051" y="0"/>
                </a:lnTo>
                <a:close/>
              </a:path>
            </a:pathLst>
          </a:custGeom>
          <a:blipFill>
            <a:blip r:embed="rId7"/>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8939" b="-122336"/>
            </a:stretch>
          </a:blipFill>
        </p:spPr>
        <p:txBody>
          <a:bodyPr/>
          <a:lstStyle/>
          <a:p>
            <a:endParaRPr lang="en-US"/>
          </a:p>
        </p:txBody>
      </p:sp>
      <p:grpSp>
        <p:nvGrpSpPr>
          <p:cNvPr id="3" name="Group 3"/>
          <p:cNvGrpSpPr/>
          <p:nvPr/>
        </p:nvGrpSpPr>
        <p:grpSpPr>
          <a:xfrm>
            <a:off x="3048000" y="2127496"/>
            <a:ext cx="11877292" cy="6369051"/>
            <a:chOff x="0" y="-76200"/>
            <a:chExt cx="3045290" cy="1394126"/>
          </a:xfrm>
        </p:grpSpPr>
        <p:sp>
          <p:nvSpPr>
            <p:cNvPr id="4" name="Freeform 4"/>
            <p:cNvSpPr/>
            <p:nvPr/>
          </p:nvSpPr>
          <p:spPr>
            <a:xfrm>
              <a:off x="52276" y="-55520"/>
              <a:ext cx="2993014" cy="1373446"/>
            </a:xfrm>
            <a:custGeom>
              <a:avLst/>
              <a:gdLst/>
              <a:ahLst/>
              <a:cxnLst/>
              <a:rect l="l" t="t" r="r" b="b"/>
              <a:pathLst>
                <a:path w="2993014" h="1307884">
                  <a:moveTo>
                    <a:pt x="34744" y="0"/>
                  </a:moveTo>
                  <a:lnTo>
                    <a:pt x="2958269" y="0"/>
                  </a:lnTo>
                  <a:cubicBezTo>
                    <a:pt x="2967484" y="0"/>
                    <a:pt x="2976322" y="3661"/>
                    <a:pt x="2982838" y="10176"/>
                  </a:cubicBezTo>
                  <a:cubicBezTo>
                    <a:pt x="2989353" y="16692"/>
                    <a:pt x="2993014" y="25530"/>
                    <a:pt x="2993014" y="34744"/>
                  </a:cubicBezTo>
                  <a:lnTo>
                    <a:pt x="2993014" y="1273140"/>
                  </a:lnTo>
                  <a:cubicBezTo>
                    <a:pt x="2993014" y="1292328"/>
                    <a:pt x="2977458" y="1307884"/>
                    <a:pt x="2958269" y="1307884"/>
                  </a:cubicBezTo>
                  <a:lnTo>
                    <a:pt x="34744" y="1307884"/>
                  </a:lnTo>
                  <a:cubicBezTo>
                    <a:pt x="25530" y="1307884"/>
                    <a:pt x="16692" y="1304223"/>
                    <a:pt x="10176" y="1297707"/>
                  </a:cubicBezTo>
                  <a:cubicBezTo>
                    <a:pt x="3661" y="1291192"/>
                    <a:pt x="0" y="1282354"/>
                    <a:pt x="0" y="1273140"/>
                  </a:cubicBezTo>
                  <a:lnTo>
                    <a:pt x="0" y="34744"/>
                  </a:lnTo>
                  <a:cubicBezTo>
                    <a:pt x="0" y="25530"/>
                    <a:pt x="3661" y="16692"/>
                    <a:pt x="10176" y="10176"/>
                  </a:cubicBezTo>
                  <a:cubicBezTo>
                    <a:pt x="16692" y="3661"/>
                    <a:pt x="25530" y="0"/>
                    <a:pt x="34744" y="0"/>
                  </a:cubicBezTo>
                  <a:close/>
                </a:path>
              </a:pathLst>
            </a:custGeom>
            <a:solidFill>
              <a:srgbClr val="FAFAF8"/>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0" y="-76200"/>
              <a:ext cx="2993014" cy="138408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836202" y="1209628"/>
            <a:ext cx="14097000" cy="7771416"/>
          </a:xfrm>
          <a:custGeom>
            <a:avLst/>
            <a:gdLst/>
            <a:ahLst/>
            <a:cxnLst/>
            <a:rect l="l" t="t" r="r" b="b"/>
            <a:pathLst>
              <a:path w="13712676" h="7213381">
                <a:moveTo>
                  <a:pt x="0" y="0"/>
                </a:moveTo>
                <a:lnTo>
                  <a:pt x="13712676" y="0"/>
                </a:lnTo>
                <a:lnTo>
                  <a:pt x="13712676" y="7213380"/>
                </a:lnTo>
                <a:lnTo>
                  <a:pt x="0" y="72133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3840707" y="3224882"/>
            <a:ext cx="10805063" cy="3385542"/>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SỬ DỤNG MÁY TÍNH CẦM TAY</a:t>
            </a:r>
          </a:p>
        </p:txBody>
      </p:sp>
      <p:sp>
        <p:nvSpPr>
          <p:cNvPr id="8" name="TextBox 8"/>
          <p:cNvSpPr txBox="1"/>
          <p:nvPr/>
        </p:nvSpPr>
        <p:spPr>
          <a:xfrm>
            <a:off x="7391400" y="7882978"/>
            <a:ext cx="2594779" cy="789447"/>
          </a:xfrm>
          <a:prstGeom prst="rect">
            <a:avLst/>
          </a:prstGeom>
        </p:spPr>
        <p:txBody>
          <a:bodyPr wrap="square" lIns="0" tIns="0" rIns="0" bIns="0" rtlCol="0" anchor="t">
            <a:spAutoFit/>
          </a:bodyPr>
          <a:lstStyle/>
          <a:p>
            <a:pPr marL="0" marR="0" lvl="0" indent="0" algn="ctr" defTabSz="914400" rtl="0" eaLnBrk="1" fontAlgn="auto" latinLnBrk="0" hangingPunct="1">
              <a:lnSpc>
                <a:spcPts val="6975"/>
              </a:lnSpc>
              <a:spcBef>
                <a:spcPts val="0"/>
              </a:spcBef>
              <a:spcAft>
                <a:spcPts val="0"/>
              </a:spcAft>
              <a:buClrTx/>
              <a:buSzTx/>
              <a:buFontTx/>
              <a:buNone/>
              <a:tabLst/>
              <a:defRPr/>
            </a:pPr>
            <a:r>
              <a:rPr kumimoji="0" lang="en-US" sz="4000" b="0" i="0" u="none" strike="noStrike" kern="1200" cap="none" spc="0" normalizeH="0" baseline="0" noProof="0" err="1">
                <a:ln>
                  <a:noFill/>
                </a:ln>
                <a:solidFill>
                  <a:srgbClr val="F07167"/>
                </a:solidFill>
                <a:effectLst/>
                <a:uLnTx/>
                <a:uFillTx/>
                <a:latin typeface="Segoe UI Black" panose="020B0A02040204020203" pitchFamily="34" charset="0"/>
                <a:ea typeface="Segoe UI Black" panose="020B0A02040204020203" pitchFamily="34" charset="0"/>
                <a:cs typeface="+mn-cs"/>
              </a:rPr>
              <a:t>Tiết</a:t>
            </a:r>
            <a:r>
              <a:rPr kumimoji="0" lang="en-US" sz="4000" b="0" i="0" u="none" strike="noStrike" kern="1200" cap="none" spc="0" normalizeH="0" baseline="0" noProof="0">
                <a:ln>
                  <a:noFill/>
                </a:ln>
                <a:solidFill>
                  <a:srgbClr val="F07167"/>
                </a:solidFill>
                <a:effectLst/>
                <a:uLnTx/>
                <a:uFillTx/>
                <a:latin typeface="Segoe UI Black" panose="020B0A02040204020203" pitchFamily="34" charset="0"/>
                <a:ea typeface="Segoe UI Black" panose="020B0A02040204020203" pitchFamily="34" charset="0"/>
                <a:cs typeface="+mn-cs"/>
              </a:rPr>
              <a:t> 2</a:t>
            </a:r>
          </a:p>
        </p:txBody>
      </p:sp>
      <p:sp>
        <p:nvSpPr>
          <p:cNvPr id="9" name="TextBox 7">
            <a:extLst>
              <a:ext uri="{FF2B5EF4-FFF2-40B4-BE49-F238E27FC236}">
                <a16:creationId xmlns:a16="http://schemas.microsoft.com/office/drawing/2014/main" id="{85ABCEB7-92D8-C134-0797-C619BB0D260F}"/>
              </a:ext>
            </a:extLst>
          </p:cNvPr>
          <p:cNvSpPr txBox="1"/>
          <p:nvPr/>
        </p:nvSpPr>
        <p:spPr>
          <a:xfrm>
            <a:off x="4995367" y="747963"/>
            <a:ext cx="4247872" cy="923330"/>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mn-cs"/>
              </a:rPr>
              <a:t>Bài</a:t>
            </a:r>
            <a:r>
              <a:rPr kumimoji="0" lang="en-US" sz="6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 12</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11173566" y="2208859"/>
            <a:ext cx="4464549" cy="6139526"/>
            <a:chOff x="0" y="0"/>
            <a:chExt cx="1175848" cy="1616994"/>
          </a:xfrm>
        </p:grpSpPr>
        <p:sp>
          <p:nvSpPr>
            <p:cNvPr id="7" name="Freeform 7"/>
            <p:cNvSpPr/>
            <p:nvPr/>
          </p:nvSpPr>
          <p:spPr>
            <a:xfrm>
              <a:off x="0" y="0"/>
              <a:ext cx="1175848" cy="1616994"/>
            </a:xfrm>
            <a:custGeom>
              <a:avLst/>
              <a:gdLst/>
              <a:ahLst/>
              <a:cxnLst/>
              <a:rect l="l" t="t" r="r" b="b"/>
              <a:pathLst>
                <a:path w="1175848" h="1616994">
                  <a:moveTo>
                    <a:pt x="88438" y="0"/>
                  </a:moveTo>
                  <a:lnTo>
                    <a:pt x="1087410" y="0"/>
                  </a:lnTo>
                  <a:cubicBezTo>
                    <a:pt x="1110865" y="0"/>
                    <a:pt x="1133360" y="9318"/>
                    <a:pt x="1149945" y="25903"/>
                  </a:cubicBezTo>
                  <a:cubicBezTo>
                    <a:pt x="1166531" y="42488"/>
                    <a:pt x="1175848" y="64983"/>
                    <a:pt x="1175848" y="88438"/>
                  </a:cubicBezTo>
                  <a:lnTo>
                    <a:pt x="1175848" y="1528556"/>
                  </a:lnTo>
                  <a:cubicBezTo>
                    <a:pt x="1175848" y="1577399"/>
                    <a:pt x="1136253" y="1616994"/>
                    <a:pt x="1087410" y="1616994"/>
                  </a:cubicBezTo>
                  <a:lnTo>
                    <a:pt x="88438" y="1616994"/>
                  </a:lnTo>
                  <a:cubicBezTo>
                    <a:pt x="39595" y="1616994"/>
                    <a:pt x="0" y="1577399"/>
                    <a:pt x="0" y="1528556"/>
                  </a:cubicBezTo>
                  <a:lnTo>
                    <a:pt x="0" y="88438"/>
                  </a:lnTo>
                  <a:cubicBezTo>
                    <a:pt x="0" y="39595"/>
                    <a:pt x="39595" y="0"/>
                    <a:pt x="88438" y="0"/>
                  </a:cubicBezTo>
                  <a:close/>
                </a:path>
              </a:pathLst>
            </a:custGeom>
            <a:solidFill>
              <a:srgbClr val="FAFAF8"/>
            </a:solidFill>
          </p:spPr>
          <p:txBody>
            <a:bodyPr/>
            <a:lstStyle/>
            <a:p>
              <a:endParaRPr lang="en-US"/>
            </a:p>
          </p:txBody>
        </p:sp>
        <p:sp>
          <p:nvSpPr>
            <p:cNvPr id="8" name="TextBox 8"/>
            <p:cNvSpPr txBox="1"/>
            <p:nvPr/>
          </p:nvSpPr>
          <p:spPr>
            <a:xfrm>
              <a:off x="0" y="-76200"/>
              <a:ext cx="1175848" cy="169319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9"/>
          <p:cNvSpPr/>
          <p:nvPr/>
        </p:nvSpPr>
        <p:spPr>
          <a:xfrm>
            <a:off x="10260180" y="1680654"/>
            <a:ext cx="6148083" cy="7060925"/>
          </a:xfrm>
          <a:custGeom>
            <a:avLst/>
            <a:gdLst/>
            <a:ahLst/>
            <a:cxnLst/>
            <a:rect l="l" t="t" r="r" b="b"/>
            <a:pathLst>
              <a:path w="6098694" h="7060925">
                <a:moveTo>
                  <a:pt x="0" y="0"/>
                </a:moveTo>
                <a:lnTo>
                  <a:pt x="6098694" y="0"/>
                </a:lnTo>
                <a:lnTo>
                  <a:pt x="6098694" y="7060925"/>
                </a:lnTo>
                <a:lnTo>
                  <a:pt x="0" y="70609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Freeform 10"/>
          <p:cNvSpPr/>
          <p:nvPr/>
        </p:nvSpPr>
        <p:spPr>
          <a:xfrm rot="-401601">
            <a:off x="15994212" y="7866625"/>
            <a:ext cx="2188808" cy="2092807"/>
          </a:xfrm>
          <a:custGeom>
            <a:avLst/>
            <a:gdLst/>
            <a:ahLst/>
            <a:cxnLst/>
            <a:rect l="l" t="t" r="r" b="b"/>
            <a:pathLst>
              <a:path w="2188808" h="2092807">
                <a:moveTo>
                  <a:pt x="0" y="0"/>
                </a:moveTo>
                <a:lnTo>
                  <a:pt x="2188808" y="0"/>
                </a:lnTo>
                <a:lnTo>
                  <a:pt x="2188808" y="2092808"/>
                </a:lnTo>
                <a:lnTo>
                  <a:pt x="0" y="2092808"/>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193202" y="3846797"/>
            <a:ext cx="9329887" cy="2846933"/>
          </a:xfrm>
          <a:prstGeom prst="rect">
            <a:avLst/>
          </a:prstGeom>
        </p:spPr>
        <p:txBody>
          <a:bodyPr wrap="square" lIns="0" tIns="0" rIns="0" bIns="0" rtlCol="0" anchor="t">
            <a:spAutoFit/>
          </a:bodyPr>
          <a:lstStyle/>
          <a:p>
            <a:pPr marL="0" marR="0" lvl="0" indent="0" algn="ctr" defTabSz="914400" rtl="0" eaLnBrk="1" fontAlgn="auto" latinLnBrk="0" hangingPunct="1">
              <a:lnSpc>
                <a:spcPts val="11093"/>
              </a:lnSpc>
              <a:spcBef>
                <a:spcPts val="0"/>
              </a:spcBef>
              <a:spcAft>
                <a:spcPts val="0"/>
              </a:spcAft>
              <a:buClrTx/>
              <a:buSzTx/>
              <a:buFontTx/>
              <a:buNone/>
              <a:tabLst/>
              <a:defRPr/>
            </a:pPr>
            <a:r>
              <a:rPr kumimoji="0" lang="en-US" sz="96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THỰC HÀNH -  VẬN DỤNG</a:t>
            </a:r>
          </a:p>
        </p:txBody>
      </p:sp>
      <p:sp>
        <p:nvSpPr>
          <p:cNvPr id="12" name="Freeform 12"/>
          <p:cNvSpPr/>
          <p:nvPr/>
        </p:nvSpPr>
        <p:spPr>
          <a:xfrm rot="-401601" flipH="1">
            <a:off x="56156" y="1516685"/>
            <a:ext cx="2188808" cy="2092807"/>
          </a:xfrm>
          <a:custGeom>
            <a:avLst/>
            <a:gdLst/>
            <a:ahLst/>
            <a:cxnLst/>
            <a:rect l="l" t="t" r="r" b="b"/>
            <a:pathLst>
              <a:path w="2188808" h="2092807">
                <a:moveTo>
                  <a:pt x="2188808" y="0"/>
                </a:moveTo>
                <a:lnTo>
                  <a:pt x="0" y="0"/>
                </a:lnTo>
                <a:lnTo>
                  <a:pt x="0" y="2092808"/>
                </a:lnTo>
                <a:lnTo>
                  <a:pt x="2188808" y="2092808"/>
                </a:lnTo>
                <a:lnTo>
                  <a:pt x="2188808"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Freeform 13"/>
          <p:cNvSpPr/>
          <p:nvPr/>
        </p:nvSpPr>
        <p:spPr>
          <a:xfrm>
            <a:off x="15879707" y="1211414"/>
            <a:ext cx="1979441" cy="469241"/>
          </a:xfrm>
          <a:custGeom>
            <a:avLst/>
            <a:gdLst/>
            <a:ahLst/>
            <a:cxnLst/>
            <a:rect l="l" t="t" r="r" b="b"/>
            <a:pathLst>
              <a:path w="1979441" h="469241">
                <a:moveTo>
                  <a:pt x="0" y="0"/>
                </a:moveTo>
                <a:lnTo>
                  <a:pt x="1979441" y="0"/>
                </a:lnTo>
                <a:lnTo>
                  <a:pt x="1979441" y="469240"/>
                </a:lnTo>
                <a:lnTo>
                  <a:pt x="0" y="469240"/>
                </a:lnTo>
                <a:lnTo>
                  <a:pt x="0" y="0"/>
                </a:lnTo>
                <a:close/>
              </a:path>
            </a:pathLst>
          </a:custGeom>
          <a:blipFill>
            <a:blip r:embed="rId7"/>
            <a:stretch>
              <a:fillRect/>
            </a:stretch>
          </a:blipFill>
        </p:spPr>
        <p:txBody>
          <a:bodyPr/>
          <a:lstStyle/>
          <a:p>
            <a:endParaRPr lang="en-US"/>
          </a:p>
        </p:txBody>
      </p:sp>
      <p:sp>
        <p:nvSpPr>
          <p:cNvPr id="15" name="Freeform 15"/>
          <p:cNvSpPr/>
          <p:nvPr/>
        </p:nvSpPr>
        <p:spPr>
          <a:xfrm>
            <a:off x="219189" y="8348384"/>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7"/>
            <a:stretch>
              <a:fillRect/>
            </a:stretch>
          </a:blipFill>
        </p:spPr>
        <p:txBody>
          <a:bodyPr/>
          <a:lstStyle/>
          <a:p>
            <a:endParaRPr lang="en-US"/>
          </a:p>
        </p:txBody>
      </p:sp>
      <p:sp>
        <p:nvSpPr>
          <p:cNvPr id="16" name="Freeform 16"/>
          <p:cNvSpPr/>
          <p:nvPr/>
        </p:nvSpPr>
        <p:spPr>
          <a:xfrm>
            <a:off x="11906141" y="3765188"/>
            <a:ext cx="2905551" cy="2872864"/>
          </a:xfrm>
          <a:custGeom>
            <a:avLst/>
            <a:gdLst/>
            <a:ahLst/>
            <a:cxnLst/>
            <a:rect l="l" t="t" r="r" b="b"/>
            <a:pathLst>
              <a:path w="2905551" h="2872864">
                <a:moveTo>
                  <a:pt x="0" y="0"/>
                </a:moveTo>
                <a:lnTo>
                  <a:pt x="2905551" y="0"/>
                </a:lnTo>
                <a:lnTo>
                  <a:pt x="2905551" y="2872863"/>
                </a:lnTo>
                <a:lnTo>
                  <a:pt x="0" y="287286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a:off x="847494" y="1049182"/>
            <a:ext cx="15878332" cy="8429584"/>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5978659" y="1822256"/>
            <a:ext cx="2028627" cy="1840784"/>
          </a:xfrm>
          <a:custGeom>
            <a:avLst/>
            <a:gdLst/>
            <a:ahLst/>
            <a:cxnLst/>
            <a:rect l="l" t="t" r="r" b="b"/>
            <a:pathLst>
              <a:path w="2028627" h="1840784">
                <a:moveTo>
                  <a:pt x="0" y="0"/>
                </a:moveTo>
                <a:lnTo>
                  <a:pt x="2028627" y="0"/>
                </a:lnTo>
                <a:lnTo>
                  <a:pt x="2028627" y="1840784"/>
                </a:lnTo>
                <a:lnTo>
                  <a:pt x="0" y="1840784"/>
                </a:lnTo>
                <a:lnTo>
                  <a:pt x="0" y="0"/>
                </a:lnTo>
                <a:close/>
              </a:path>
            </a:pathLst>
          </a:custGeom>
          <a:blipFill>
            <a:blip r:embed="rId4"/>
            <a:stretch>
              <a:fillRect l="-94647" t="-123326" r="-157783"/>
            </a:stretch>
          </a:blipFill>
        </p:spPr>
        <p:txBody>
          <a:bodyPr/>
          <a:lstStyle/>
          <a:p>
            <a:endParaRPr lang="en-US"/>
          </a:p>
        </p:txBody>
      </p:sp>
      <p:sp>
        <p:nvSpPr>
          <p:cNvPr id="9" name="Freeform 9"/>
          <p:cNvSpPr/>
          <p:nvPr/>
        </p:nvSpPr>
        <p:spPr>
          <a:xfrm>
            <a:off x="1877807" y="4011930"/>
            <a:ext cx="4361854" cy="4504923"/>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DD07E"/>
          </a:solidFill>
        </p:spPr>
        <p:txBody>
          <a:bodyPr/>
          <a:lstStyle/>
          <a:p>
            <a:endParaRPr lang="en-US"/>
          </a:p>
        </p:txBody>
      </p:sp>
      <p:sp>
        <p:nvSpPr>
          <p:cNvPr id="19" name="Freeform 19"/>
          <p:cNvSpPr/>
          <p:nvPr/>
        </p:nvSpPr>
        <p:spPr>
          <a:xfrm>
            <a:off x="12074247" y="4011930"/>
            <a:ext cx="4361854" cy="4504923"/>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DD07E"/>
          </a:solidFill>
        </p:spPr>
        <p:txBody>
          <a:bodyPr/>
          <a:lstStyle/>
          <a:p>
            <a:endParaRPr lang="en-US"/>
          </a:p>
        </p:txBody>
      </p:sp>
      <p:sp>
        <p:nvSpPr>
          <p:cNvPr id="27" name="TextBox 27"/>
          <p:cNvSpPr txBox="1"/>
          <p:nvPr/>
        </p:nvSpPr>
        <p:spPr>
          <a:xfrm>
            <a:off x="1219201" y="1049182"/>
            <a:ext cx="15476750" cy="1661993"/>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 </a:t>
            </a:r>
            <a:r>
              <a:rPr kumimoji="0" lang="vi-VN" sz="54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Đề xuất ý tưởng và giải pháp </a:t>
            </a:r>
            <a:endParaRPr kumimoji="0" lang="en-US" sz="54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54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thiết kế thực đơn ăn uống lành mạnh</a:t>
            </a:r>
            <a:r>
              <a:rPr kumimoji="0" lang="en-US" sz="54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 </a:t>
            </a:r>
          </a:p>
        </p:txBody>
      </p:sp>
      <p:sp>
        <p:nvSpPr>
          <p:cNvPr id="28" name="Freeform 28"/>
          <p:cNvSpPr/>
          <p:nvPr/>
        </p:nvSpPr>
        <p:spPr>
          <a:xfrm flipH="1">
            <a:off x="230429" y="8100798"/>
            <a:ext cx="2098217" cy="1903931"/>
          </a:xfrm>
          <a:custGeom>
            <a:avLst/>
            <a:gdLst/>
            <a:ahLst/>
            <a:cxnLst/>
            <a:rect l="l" t="t" r="r" b="b"/>
            <a:pathLst>
              <a:path w="2098217" h="1903931">
                <a:moveTo>
                  <a:pt x="2098217" y="0"/>
                </a:moveTo>
                <a:lnTo>
                  <a:pt x="0" y="0"/>
                </a:lnTo>
                <a:lnTo>
                  <a:pt x="0" y="1903930"/>
                </a:lnTo>
                <a:lnTo>
                  <a:pt x="2098217" y="1903930"/>
                </a:lnTo>
                <a:lnTo>
                  <a:pt x="2098217" y="0"/>
                </a:lnTo>
                <a:close/>
              </a:path>
            </a:pathLst>
          </a:custGeom>
          <a:blipFill>
            <a:blip r:embed="rId4"/>
            <a:stretch>
              <a:fillRect l="-94647" t="-123326" r="-157783"/>
            </a:stretch>
          </a:blipFill>
        </p:spPr>
        <p:txBody>
          <a:bodyPr/>
          <a:lstStyle/>
          <a:p>
            <a:endParaRPr lang="en-US"/>
          </a:p>
        </p:txBody>
      </p:sp>
      <p:sp>
        <p:nvSpPr>
          <p:cNvPr id="29" name="Freeform 29"/>
          <p:cNvSpPr/>
          <p:nvPr/>
        </p:nvSpPr>
        <p:spPr>
          <a:xfrm>
            <a:off x="70198" y="2682296"/>
            <a:ext cx="2406968" cy="1212478"/>
          </a:xfrm>
          <a:custGeom>
            <a:avLst/>
            <a:gdLst/>
            <a:ahLst/>
            <a:cxnLst/>
            <a:rect l="l" t="t" r="r" b="b"/>
            <a:pathLst>
              <a:path w="2406968" h="1212478">
                <a:moveTo>
                  <a:pt x="0" y="0"/>
                </a:moveTo>
                <a:lnTo>
                  <a:pt x="2406968" y="0"/>
                </a:lnTo>
                <a:lnTo>
                  <a:pt x="2406968" y="1212477"/>
                </a:lnTo>
                <a:lnTo>
                  <a:pt x="0" y="1212477"/>
                </a:lnTo>
                <a:lnTo>
                  <a:pt x="0" y="0"/>
                </a:lnTo>
                <a:close/>
              </a:path>
            </a:pathLst>
          </a:custGeom>
          <a:blipFill>
            <a:blip r:embed="rId5"/>
            <a:stretch>
              <a:fillRect r="-21017"/>
            </a:stretch>
          </a:blipFill>
        </p:spPr>
        <p:txBody>
          <a:bodyPr/>
          <a:lstStyle/>
          <a:p>
            <a:endParaRPr lang="en-US"/>
          </a:p>
        </p:txBody>
      </p:sp>
      <p:sp>
        <p:nvSpPr>
          <p:cNvPr id="32" name="Freeform 32"/>
          <p:cNvSpPr/>
          <p:nvPr/>
        </p:nvSpPr>
        <p:spPr>
          <a:xfrm>
            <a:off x="6790857" y="4011930"/>
            <a:ext cx="4361854" cy="4504923"/>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DD07E"/>
          </a:solidFill>
        </p:spPr>
        <p:txBody>
          <a:bodyPr/>
          <a:lstStyle/>
          <a:p>
            <a:endParaRPr lang="en-US"/>
          </a:p>
        </p:txBody>
      </p:sp>
      <p:sp>
        <p:nvSpPr>
          <p:cNvPr id="39" name="Freeform 39"/>
          <p:cNvSpPr/>
          <p:nvPr/>
        </p:nvSpPr>
        <p:spPr>
          <a:xfrm flipH="1">
            <a:off x="15853508" y="8690312"/>
            <a:ext cx="2115177" cy="1065492"/>
          </a:xfrm>
          <a:custGeom>
            <a:avLst/>
            <a:gdLst/>
            <a:ahLst/>
            <a:cxnLst/>
            <a:rect l="l" t="t" r="r" b="b"/>
            <a:pathLst>
              <a:path w="2115177" h="1065492">
                <a:moveTo>
                  <a:pt x="2115178" y="0"/>
                </a:moveTo>
                <a:lnTo>
                  <a:pt x="0" y="0"/>
                </a:lnTo>
                <a:lnTo>
                  <a:pt x="0" y="1065492"/>
                </a:lnTo>
                <a:lnTo>
                  <a:pt x="2115178" y="1065492"/>
                </a:lnTo>
                <a:lnTo>
                  <a:pt x="2115178" y="0"/>
                </a:lnTo>
                <a:close/>
              </a:path>
            </a:pathLst>
          </a:custGeom>
          <a:blipFill>
            <a:blip r:embed="rId5"/>
            <a:stretch>
              <a:fillRect r="-21017"/>
            </a:stretch>
          </a:blipFill>
        </p:spPr>
        <p:txBody>
          <a:bodyPr/>
          <a:lstStyle/>
          <a:p>
            <a:endParaRPr lang="en-US"/>
          </a:p>
        </p:txBody>
      </p:sp>
      <p:pic>
        <p:nvPicPr>
          <p:cNvPr id="41" name="Picture 40">
            <a:extLst>
              <a:ext uri="{FF2B5EF4-FFF2-40B4-BE49-F238E27FC236}">
                <a16:creationId xmlns:a16="http://schemas.microsoft.com/office/drawing/2014/main" id="{650F12B1-E138-B469-BCCA-298B9672B3C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806" r="5974"/>
          <a:stretch/>
        </p:blipFill>
        <p:spPr>
          <a:xfrm>
            <a:off x="6903906" y="4151579"/>
            <a:ext cx="4135756" cy="3576026"/>
          </a:xfrm>
          <a:prstGeom prst="roundRect">
            <a:avLst/>
          </a:prstGeom>
        </p:spPr>
      </p:pic>
      <p:pic>
        <p:nvPicPr>
          <p:cNvPr id="51" name="Picture 50">
            <a:extLst>
              <a:ext uri="{FF2B5EF4-FFF2-40B4-BE49-F238E27FC236}">
                <a16:creationId xmlns:a16="http://schemas.microsoft.com/office/drawing/2014/main" id="{A2E8F585-BD94-911B-1410-D354EA06C15C}"/>
              </a:ext>
            </a:extLst>
          </p:cNvPr>
          <p:cNvPicPr>
            <a:picLocks noChangeAspect="1"/>
          </p:cNvPicPr>
          <p:nvPr/>
        </p:nvPicPr>
        <p:blipFill rotWithShape="1">
          <a:blip r:embed="rId7"/>
          <a:srcRect l="12262" t="5947" r="18987"/>
          <a:stretch/>
        </p:blipFill>
        <p:spPr>
          <a:xfrm>
            <a:off x="1951263" y="4115114"/>
            <a:ext cx="4179013" cy="3985684"/>
          </a:xfrm>
          <a:prstGeom prst="roundRect">
            <a:avLst/>
          </a:prstGeom>
        </p:spPr>
      </p:pic>
      <p:sp>
        <p:nvSpPr>
          <p:cNvPr id="52" name="Freeform 36">
            <a:extLst>
              <a:ext uri="{FF2B5EF4-FFF2-40B4-BE49-F238E27FC236}">
                <a16:creationId xmlns:a16="http://schemas.microsoft.com/office/drawing/2014/main" id="{38DB90AA-7C04-62E4-BFB2-52802030F3C2}"/>
              </a:ext>
            </a:extLst>
          </p:cNvPr>
          <p:cNvSpPr/>
          <p:nvPr/>
        </p:nvSpPr>
        <p:spPr>
          <a:xfrm rot="21008624">
            <a:off x="8060540" y="3814535"/>
            <a:ext cx="1822489" cy="608256"/>
          </a:xfrm>
          <a:custGeom>
            <a:avLst/>
            <a:gdLst/>
            <a:ahLst/>
            <a:cxnLst/>
            <a:rect l="l" t="t" r="r" b="b"/>
            <a:pathLst>
              <a:path w="1822489" h="608256">
                <a:moveTo>
                  <a:pt x="0" y="0"/>
                </a:moveTo>
                <a:lnTo>
                  <a:pt x="1822489" y="0"/>
                </a:lnTo>
                <a:lnTo>
                  <a:pt x="1822489" y="608256"/>
                </a:lnTo>
                <a:lnTo>
                  <a:pt x="0" y="6082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55" name="Group 33"/>
          <p:cNvGrpSpPr/>
          <p:nvPr/>
        </p:nvGrpSpPr>
        <p:grpSpPr>
          <a:xfrm>
            <a:off x="6790857" y="7646643"/>
            <a:ext cx="4361854" cy="870210"/>
            <a:chOff x="0" y="0"/>
            <a:chExt cx="1148801" cy="229191"/>
          </a:xfrm>
        </p:grpSpPr>
        <p:sp>
          <p:nvSpPr>
            <p:cNvPr id="56" name="Freeform 34"/>
            <p:cNvSpPr/>
            <p:nvPr/>
          </p:nvSpPr>
          <p:spPr>
            <a:xfrm>
              <a:off x="0" y="0"/>
              <a:ext cx="1148801" cy="229191"/>
            </a:xfrm>
            <a:custGeom>
              <a:avLst/>
              <a:gdLst/>
              <a:ahLst/>
              <a:cxnLst/>
              <a:rect l="l" t="t" r="r" b="b"/>
              <a:pathLst>
                <a:path w="1148801" h="229191">
                  <a:moveTo>
                    <a:pt x="70997" y="0"/>
                  </a:moveTo>
                  <a:lnTo>
                    <a:pt x="1077804" y="0"/>
                  </a:lnTo>
                  <a:cubicBezTo>
                    <a:pt x="1096634" y="0"/>
                    <a:pt x="1114692" y="7480"/>
                    <a:pt x="1128007" y="20794"/>
                  </a:cubicBezTo>
                  <a:cubicBezTo>
                    <a:pt x="1141321" y="34109"/>
                    <a:pt x="1148801" y="52167"/>
                    <a:pt x="1148801" y="70997"/>
                  </a:cubicBezTo>
                  <a:lnTo>
                    <a:pt x="1148801" y="158195"/>
                  </a:lnTo>
                  <a:cubicBezTo>
                    <a:pt x="1148801" y="197405"/>
                    <a:pt x="1117015" y="229191"/>
                    <a:pt x="1077804" y="229191"/>
                  </a:cubicBezTo>
                  <a:lnTo>
                    <a:pt x="70997" y="229191"/>
                  </a:lnTo>
                  <a:cubicBezTo>
                    <a:pt x="52167" y="229191"/>
                    <a:pt x="34109" y="221711"/>
                    <a:pt x="20794" y="208397"/>
                  </a:cubicBezTo>
                  <a:cubicBezTo>
                    <a:pt x="7480" y="195082"/>
                    <a:pt x="0" y="177024"/>
                    <a:pt x="0" y="158195"/>
                  </a:cubicBezTo>
                  <a:lnTo>
                    <a:pt x="0" y="70997"/>
                  </a:lnTo>
                  <a:cubicBezTo>
                    <a:pt x="0" y="52167"/>
                    <a:pt x="7480" y="34109"/>
                    <a:pt x="20794" y="20794"/>
                  </a:cubicBezTo>
                  <a:cubicBezTo>
                    <a:pt x="34109" y="7480"/>
                    <a:pt x="52167" y="0"/>
                    <a:pt x="70997" y="0"/>
                  </a:cubicBezTo>
                  <a:close/>
                </a:path>
              </a:pathLst>
            </a:custGeom>
            <a:solidFill>
              <a:srgbClr val="FDD07E"/>
            </a:solidFill>
          </p:spPr>
          <p:txBody>
            <a:bodyPr/>
            <a:lstStyle/>
            <a:p>
              <a:endParaRPr lang="en-US"/>
            </a:p>
          </p:txBody>
        </p:sp>
        <p:sp>
          <p:nvSpPr>
            <p:cNvPr id="57" name="TextBox 35"/>
            <p:cNvSpPr txBox="1"/>
            <p:nvPr/>
          </p:nvSpPr>
          <p:spPr>
            <a:xfrm>
              <a:off x="0" y="-76200"/>
              <a:ext cx="1148801" cy="305391"/>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8" name="Freeform 37"/>
          <p:cNvSpPr/>
          <p:nvPr/>
        </p:nvSpPr>
        <p:spPr>
          <a:xfrm rot="685512" flipH="1">
            <a:off x="10115281" y="6239282"/>
            <a:ext cx="1666839" cy="2057400"/>
          </a:xfrm>
          <a:custGeom>
            <a:avLst/>
            <a:gdLst/>
            <a:ahLst/>
            <a:cxnLst/>
            <a:rect l="l" t="t" r="r" b="b"/>
            <a:pathLst>
              <a:path w="1666839" h="2057400">
                <a:moveTo>
                  <a:pt x="1666839" y="0"/>
                </a:moveTo>
                <a:lnTo>
                  <a:pt x="0" y="0"/>
                </a:lnTo>
                <a:lnTo>
                  <a:pt x="0" y="2057400"/>
                </a:lnTo>
                <a:lnTo>
                  <a:pt x="1666839" y="2057400"/>
                </a:lnTo>
                <a:lnTo>
                  <a:pt x="1666839"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59" name="Picture 58">
            <a:extLst>
              <a:ext uri="{FF2B5EF4-FFF2-40B4-BE49-F238E27FC236}">
                <a16:creationId xmlns:a16="http://schemas.microsoft.com/office/drawing/2014/main" id="{7D86C444-04CF-1A38-C9D6-E0453B913133}"/>
              </a:ext>
            </a:extLst>
          </p:cNvPr>
          <p:cNvPicPr>
            <a:picLocks noChangeAspect="1"/>
          </p:cNvPicPr>
          <p:nvPr/>
        </p:nvPicPr>
        <p:blipFill rotWithShape="1">
          <a:blip r:embed="rId12"/>
          <a:srcRect l="4474" t="1099" r="22784" b="-1099"/>
          <a:stretch/>
        </p:blipFill>
        <p:spPr>
          <a:xfrm>
            <a:off x="12170323" y="4142907"/>
            <a:ext cx="4146841" cy="4021442"/>
          </a:xfrm>
          <a:prstGeom prst="roundRect">
            <a:avLst/>
          </a:prstGeom>
        </p:spPr>
      </p:pic>
      <p:sp>
        <p:nvSpPr>
          <p:cNvPr id="60" name="Freeform 26"/>
          <p:cNvSpPr/>
          <p:nvPr/>
        </p:nvSpPr>
        <p:spPr>
          <a:xfrm rot="21008624">
            <a:off x="13343929" y="3814535"/>
            <a:ext cx="1822489" cy="608256"/>
          </a:xfrm>
          <a:custGeom>
            <a:avLst/>
            <a:gdLst/>
            <a:ahLst/>
            <a:cxnLst/>
            <a:rect l="l" t="t" r="r" b="b"/>
            <a:pathLst>
              <a:path w="1822489" h="608256">
                <a:moveTo>
                  <a:pt x="0" y="0"/>
                </a:moveTo>
                <a:lnTo>
                  <a:pt x="1822489" y="0"/>
                </a:lnTo>
                <a:lnTo>
                  <a:pt x="1822489" y="608256"/>
                </a:lnTo>
                <a:lnTo>
                  <a:pt x="0" y="6082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61" name="Freeform 23"/>
          <p:cNvSpPr/>
          <p:nvPr/>
        </p:nvSpPr>
        <p:spPr>
          <a:xfrm rot="388340">
            <a:off x="11796808" y="4671125"/>
            <a:ext cx="1083950" cy="738926"/>
          </a:xfrm>
          <a:custGeom>
            <a:avLst/>
            <a:gdLst/>
            <a:ahLst/>
            <a:cxnLst/>
            <a:rect l="l" t="t" r="r" b="b"/>
            <a:pathLst>
              <a:path w="1083950" h="738926">
                <a:moveTo>
                  <a:pt x="0" y="0"/>
                </a:moveTo>
                <a:lnTo>
                  <a:pt x="1083950" y="0"/>
                </a:lnTo>
                <a:lnTo>
                  <a:pt x="1083950" y="738926"/>
                </a:lnTo>
                <a:lnTo>
                  <a:pt x="0" y="73892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nvGrpSpPr>
          <p:cNvPr id="63" name="Group 20">
            <a:extLst>
              <a:ext uri="{FF2B5EF4-FFF2-40B4-BE49-F238E27FC236}">
                <a16:creationId xmlns:a16="http://schemas.microsoft.com/office/drawing/2014/main" id="{6482391A-3E37-B93D-3EED-28F8EB2BDB00}"/>
              </a:ext>
            </a:extLst>
          </p:cNvPr>
          <p:cNvGrpSpPr/>
          <p:nvPr/>
        </p:nvGrpSpPr>
        <p:grpSpPr>
          <a:xfrm>
            <a:off x="12074247" y="7646643"/>
            <a:ext cx="4361854" cy="870210"/>
            <a:chOff x="0" y="0"/>
            <a:chExt cx="1148801" cy="229191"/>
          </a:xfrm>
        </p:grpSpPr>
        <p:sp>
          <p:nvSpPr>
            <p:cNvPr id="64" name="Freeform 21">
              <a:extLst>
                <a:ext uri="{FF2B5EF4-FFF2-40B4-BE49-F238E27FC236}">
                  <a16:creationId xmlns:a16="http://schemas.microsoft.com/office/drawing/2014/main" id="{8F910985-7EDB-3FE0-752B-1D51180A503B}"/>
                </a:ext>
              </a:extLst>
            </p:cNvPr>
            <p:cNvSpPr/>
            <p:nvPr/>
          </p:nvSpPr>
          <p:spPr>
            <a:xfrm>
              <a:off x="0" y="0"/>
              <a:ext cx="1148801" cy="229191"/>
            </a:xfrm>
            <a:custGeom>
              <a:avLst/>
              <a:gdLst/>
              <a:ahLst/>
              <a:cxnLst/>
              <a:rect l="l" t="t" r="r" b="b"/>
              <a:pathLst>
                <a:path w="1148801" h="229191">
                  <a:moveTo>
                    <a:pt x="70997" y="0"/>
                  </a:moveTo>
                  <a:lnTo>
                    <a:pt x="1077804" y="0"/>
                  </a:lnTo>
                  <a:cubicBezTo>
                    <a:pt x="1096634" y="0"/>
                    <a:pt x="1114692" y="7480"/>
                    <a:pt x="1128007" y="20794"/>
                  </a:cubicBezTo>
                  <a:cubicBezTo>
                    <a:pt x="1141321" y="34109"/>
                    <a:pt x="1148801" y="52167"/>
                    <a:pt x="1148801" y="70997"/>
                  </a:cubicBezTo>
                  <a:lnTo>
                    <a:pt x="1148801" y="158195"/>
                  </a:lnTo>
                  <a:cubicBezTo>
                    <a:pt x="1148801" y="197405"/>
                    <a:pt x="1117015" y="229191"/>
                    <a:pt x="1077804" y="229191"/>
                  </a:cubicBezTo>
                  <a:lnTo>
                    <a:pt x="70997" y="229191"/>
                  </a:lnTo>
                  <a:cubicBezTo>
                    <a:pt x="52167" y="229191"/>
                    <a:pt x="34109" y="221711"/>
                    <a:pt x="20794" y="208397"/>
                  </a:cubicBezTo>
                  <a:cubicBezTo>
                    <a:pt x="7480" y="195082"/>
                    <a:pt x="0" y="177024"/>
                    <a:pt x="0" y="158195"/>
                  </a:cubicBezTo>
                  <a:lnTo>
                    <a:pt x="0" y="70997"/>
                  </a:lnTo>
                  <a:cubicBezTo>
                    <a:pt x="0" y="52167"/>
                    <a:pt x="7480" y="34109"/>
                    <a:pt x="20794" y="20794"/>
                  </a:cubicBezTo>
                  <a:cubicBezTo>
                    <a:pt x="34109" y="7480"/>
                    <a:pt x="52167" y="0"/>
                    <a:pt x="70997" y="0"/>
                  </a:cubicBezTo>
                  <a:close/>
                </a:path>
              </a:pathLst>
            </a:custGeom>
            <a:solidFill>
              <a:srgbClr val="FDD07E"/>
            </a:solidFill>
          </p:spPr>
          <p:txBody>
            <a:bodyPr/>
            <a:lstStyle/>
            <a:p>
              <a:endParaRPr lang="en-US"/>
            </a:p>
          </p:txBody>
        </p:sp>
        <p:sp>
          <p:nvSpPr>
            <p:cNvPr id="65" name="TextBox 22">
              <a:extLst>
                <a:ext uri="{FF2B5EF4-FFF2-40B4-BE49-F238E27FC236}">
                  <a16:creationId xmlns:a16="http://schemas.microsoft.com/office/drawing/2014/main" id="{168D44ED-E505-2937-E3BE-ABFBAEAAD706}"/>
                </a:ext>
              </a:extLst>
            </p:cNvPr>
            <p:cNvSpPr txBox="1"/>
            <p:nvPr/>
          </p:nvSpPr>
          <p:spPr>
            <a:xfrm>
              <a:off x="0" y="-76200"/>
              <a:ext cx="1148801" cy="305391"/>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6" name="Freeform 25">
            <a:extLst>
              <a:ext uri="{FF2B5EF4-FFF2-40B4-BE49-F238E27FC236}">
                <a16:creationId xmlns:a16="http://schemas.microsoft.com/office/drawing/2014/main" id="{B0442476-2624-124F-D94A-843F84029457}"/>
              </a:ext>
            </a:extLst>
          </p:cNvPr>
          <p:cNvSpPr/>
          <p:nvPr/>
        </p:nvSpPr>
        <p:spPr>
          <a:xfrm rot="20573481" flipH="1">
            <a:off x="15557168" y="7218780"/>
            <a:ext cx="1083950" cy="738926"/>
          </a:xfrm>
          <a:custGeom>
            <a:avLst/>
            <a:gdLst/>
            <a:ahLst/>
            <a:cxnLst/>
            <a:rect l="l" t="t" r="r" b="b"/>
            <a:pathLst>
              <a:path w="1083950" h="738926">
                <a:moveTo>
                  <a:pt x="1083950" y="0"/>
                </a:moveTo>
                <a:lnTo>
                  <a:pt x="0" y="0"/>
                </a:lnTo>
                <a:lnTo>
                  <a:pt x="0" y="738926"/>
                </a:lnTo>
                <a:lnTo>
                  <a:pt x="1083950" y="738926"/>
                </a:lnTo>
                <a:lnTo>
                  <a:pt x="108395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67" name="Freeform 16">
            <a:extLst>
              <a:ext uri="{FF2B5EF4-FFF2-40B4-BE49-F238E27FC236}">
                <a16:creationId xmlns:a16="http://schemas.microsoft.com/office/drawing/2014/main" id="{A089164E-9094-24A0-ECD8-6C570EB47752}"/>
              </a:ext>
            </a:extLst>
          </p:cNvPr>
          <p:cNvSpPr/>
          <p:nvPr/>
        </p:nvSpPr>
        <p:spPr>
          <a:xfrm rot="21008624">
            <a:off x="3147490" y="3814535"/>
            <a:ext cx="1822489" cy="608256"/>
          </a:xfrm>
          <a:custGeom>
            <a:avLst/>
            <a:gdLst/>
            <a:ahLst/>
            <a:cxnLst/>
            <a:rect l="l" t="t" r="r" b="b"/>
            <a:pathLst>
              <a:path w="1822489" h="608256">
                <a:moveTo>
                  <a:pt x="0" y="0"/>
                </a:moveTo>
                <a:lnTo>
                  <a:pt x="1822488" y="0"/>
                </a:lnTo>
                <a:lnTo>
                  <a:pt x="1822488" y="608256"/>
                </a:lnTo>
                <a:lnTo>
                  <a:pt x="0" y="60825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68" name="Group 10"/>
          <p:cNvGrpSpPr/>
          <p:nvPr/>
        </p:nvGrpSpPr>
        <p:grpSpPr>
          <a:xfrm>
            <a:off x="1862225" y="7727605"/>
            <a:ext cx="4361854" cy="870210"/>
            <a:chOff x="0" y="0"/>
            <a:chExt cx="1148801" cy="229191"/>
          </a:xfrm>
        </p:grpSpPr>
        <p:sp>
          <p:nvSpPr>
            <p:cNvPr id="69" name="Freeform 11"/>
            <p:cNvSpPr/>
            <p:nvPr/>
          </p:nvSpPr>
          <p:spPr>
            <a:xfrm>
              <a:off x="0" y="0"/>
              <a:ext cx="1148801" cy="229191"/>
            </a:xfrm>
            <a:custGeom>
              <a:avLst/>
              <a:gdLst/>
              <a:ahLst/>
              <a:cxnLst/>
              <a:rect l="l" t="t" r="r" b="b"/>
              <a:pathLst>
                <a:path w="1148801" h="229191">
                  <a:moveTo>
                    <a:pt x="70997" y="0"/>
                  </a:moveTo>
                  <a:lnTo>
                    <a:pt x="1077804" y="0"/>
                  </a:lnTo>
                  <a:cubicBezTo>
                    <a:pt x="1096634" y="0"/>
                    <a:pt x="1114692" y="7480"/>
                    <a:pt x="1128007" y="20794"/>
                  </a:cubicBezTo>
                  <a:cubicBezTo>
                    <a:pt x="1141321" y="34109"/>
                    <a:pt x="1148801" y="52167"/>
                    <a:pt x="1148801" y="70997"/>
                  </a:cubicBezTo>
                  <a:lnTo>
                    <a:pt x="1148801" y="158195"/>
                  </a:lnTo>
                  <a:cubicBezTo>
                    <a:pt x="1148801" y="197405"/>
                    <a:pt x="1117015" y="229191"/>
                    <a:pt x="1077804" y="229191"/>
                  </a:cubicBezTo>
                  <a:lnTo>
                    <a:pt x="70997" y="229191"/>
                  </a:lnTo>
                  <a:cubicBezTo>
                    <a:pt x="52167" y="229191"/>
                    <a:pt x="34109" y="221711"/>
                    <a:pt x="20794" y="208397"/>
                  </a:cubicBezTo>
                  <a:cubicBezTo>
                    <a:pt x="7480" y="195082"/>
                    <a:pt x="0" y="177024"/>
                    <a:pt x="0" y="158195"/>
                  </a:cubicBezTo>
                  <a:lnTo>
                    <a:pt x="0" y="70997"/>
                  </a:lnTo>
                  <a:cubicBezTo>
                    <a:pt x="0" y="52167"/>
                    <a:pt x="7480" y="34109"/>
                    <a:pt x="20794" y="20794"/>
                  </a:cubicBezTo>
                  <a:cubicBezTo>
                    <a:pt x="34109" y="7480"/>
                    <a:pt x="52167" y="0"/>
                    <a:pt x="70997" y="0"/>
                  </a:cubicBezTo>
                  <a:close/>
                </a:path>
              </a:pathLst>
            </a:custGeom>
            <a:solidFill>
              <a:srgbClr val="FDD07E"/>
            </a:solidFill>
          </p:spPr>
          <p:txBody>
            <a:bodyPr/>
            <a:lstStyle/>
            <a:p>
              <a:endParaRPr lang="en-US"/>
            </a:p>
          </p:txBody>
        </p:sp>
        <p:sp>
          <p:nvSpPr>
            <p:cNvPr id="70" name="TextBox 12"/>
            <p:cNvSpPr txBox="1"/>
            <p:nvPr/>
          </p:nvSpPr>
          <p:spPr>
            <a:xfrm>
              <a:off x="0" y="-76200"/>
              <a:ext cx="1148801" cy="305391"/>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1" name="Freeform 15">
            <a:extLst>
              <a:ext uri="{FF2B5EF4-FFF2-40B4-BE49-F238E27FC236}">
                <a16:creationId xmlns:a16="http://schemas.microsoft.com/office/drawing/2014/main" id="{459F5535-1FD1-4120-4F82-BB65FADFA746}"/>
              </a:ext>
            </a:extLst>
          </p:cNvPr>
          <p:cNvSpPr/>
          <p:nvPr/>
        </p:nvSpPr>
        <p:spPr>
          <a:xfrm rot="20573481" flipH="1">
            <a:off x="5360728" y="7218780"/>
            <a:ext cx="1083950" cy="738926"/>
          </a:xfrm>
          <a:custGeom>
            <a:avLst/>
            <a:gdLst/>
            <a:ahLst/>
            <a:cxnLst/>
            <a:rect l="l" t="t" r="r" b="b"/>
            <a:pathLst>
              <a:path w="1083950" h="738926">
                <a:moveTo>
                  <a:pt x="1083950" y="0"/>
                </a:moveTo>
                <a:lnTo>
                  <a:pt x="0" y="0"/>
                </a:lnTo>
                <a:lnTo>
                  <a:pt x="0" y="738926"/>
                </a:lnTo>
                <a:lnTo>
                  <a:pt x="1083950" y="738926"/>
                </a:lnTo>
                <a:lnTo>
                  <a:pt x="108395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72" name="Freeform 13"/>
          <p:cNvSpPr/>
          <p:nvPr/>
        </p:nvSpPr>
        <p:spPr>
          <a:xfrm rot="388340">
            <a:off x="1600368" y="4671125"/>
            <a:ext cx="1083950" cy="738926"/>
          </a:xfrm>
          <a:custGeom>
            <a:avLst/>
            <a:gdLst/>
            <a:ahLst/>
            <a:cxnLst/>
            <a:rect l="l" t="t" r="r" b="b"/>
            <a:pathLst>
              <a:path w="1083950" h="738926">
                <a:moveTo>
                  <a:pt x="0" y="0"/>
                </a:moveTo>
                <a:lnTo>
                  <a:pt x="1083950" y="0"/>
                </a:lnTo>
                <a:lnTo>
                  <a:pt x="1083950" y="738926"/>
                </a:lnTo>
                <a:lnTo>
                  <a:pt x="0" y="73892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pic>
        <p:nvPicPr>
          <p:cNvPr id="73" name="Picture 72">
            <a:extLst>
              <a:ext uri="{FF2B5EF4-FFF2-40B4-BE49-F238E27FC236}">
                <a16:creationId xmlns:a16="http://schemas.microsoft.com/office/drawing/2014/main" id="{8A313A4F-4E35-F3A4-4FA4-F763289C16D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91693" y="6648650"/>
            <a:ext cx="2753300" cy="3541553"/>
          </a:xfrm>
          <a:prstGeom prst="rect">
            <a:avLst/>
          </a:prstGeom>
        </p:spPr>
      </p:pic>
      <p:sp>
        <p:nvSpPr>
          <p:cNvPr id="74" name="TextBox 27">
            <a:extLst>
              <a:ext uri="{FF2B5EF4-FFF2-40B4-BE49-F238E27FC236}">
                <a16:creationId xmlns:a16="http://schemas.microsoft.com/office/drawing/2014/main" id="{C6B54DD8-3E6C-D21E-9B57-D383FD6986A7}"/>
              </a:ext>
            </a:extLst>
          </p:cNvPr>
          <p:cNvSpPr txBox="1"/>
          <p:nvPr/>
        </p:nvSpPr>
        <p:spPr>
          <a:xfrm>
            <a:off x="-43642" y="133491"/>
            <a:ext cx="5532305" cy="769441"/>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a:ln>
                  <a:noFill/>
                </a:ln>
                <a:solidFill>
                  <a:srgbClr val="BE636B"/>
                </a:solidFill>
                <a:effectLst/>
                <a:uLnTx/>
                <a:uFillTx/>
                <a:latin typeface="Bahnschrift Condensed" panose="020B0502040204020203" pitchFamily="34" charset="0"/>
                <a:ea typeface="Segoe UI Black" panose="020B0A02040204020203" pitchFamily="34" charset="0"/>
              </a:rPr>
              <a:t>HOẠT ĐỘNG 3</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rot="5400000">
            <a:off x="7941240" y="-5904022"/>
            <a:ext cx="1783413" cy="13874723"/>
            <a:chOff x="0" y="0"/>
            <a:chExt cx="565577" cy="2100487"/>
          </a:xfrm>
        </p:grpSpPr>
        <p:sp>
          <p:nvSpPr>
            <p:cNvPr id="4" name="Freeform 4"/>
            <p:cNvSpPr/>
            <p:nvPr/>
          </p:nvSpPr>
          <p:spPr>
            <a:xfrm>
              <a:off x="0" y="0"/>
              <a:ext cx="565577" cy="2100487"/>
            </a:xfrm>
            <a:custGeom>
              <a:avLst/>
              <a:gdLst/>
              <a:ahLst/>
              <a:cxnLst/>
              <a:rect l="l" t="t" r="r" b="b"/>
              <a:pathLst>
                <a:path w="565577" h="2100487">
                  <a:moveTo>
                    <a:pt x="183866" y="0"/>
                  </a:moveTo>
                  <a:lnTo>
                    <a:pt x="381711" y="0"/>
                  </a:lnTo>
                  <a:cubicBezTo>
                    <a:pt x="483258" y="0"/>
                    <a:pt x="565577" y="82319"/>
                    <a:pt x="565577" y="183866"/>
                  </a:cubicBezTo>
                  <a:lnTo>
                    <a:pt x="565577" y="1916621"/>
                  </a:lnTo>
                  <a:cubicBezTo>
                    <a:pt x="565577" y="2018167"/>
                    <a:pt x="483258" y="2100487"/>
                    <a:pt x="381711" y="2100487"/>
                  </a:cubicBezTo>
                  <a:lnTo>
                    <a:pt x="183866" y="2100487"/>
                  </a:lnTo>
                  <a:cubicBezTo>
                    <a:pt x="82319" y="2100487"/>
                    <a:pt x="0" y="2018167"/>
                    <a:pt x="0" y="1916621"/>
                  </a:cubicBezTo>
                  <a:lnTo>
                    <a:pt x="0" y="183866"/>
                  </a:lnTo>
                  <a:cubicBezTo>
                    <a:pt x="0" y="82319"/>
                    <a:pt x="82319" y="0"/>
                    <a:pt x="183866" y="0"/>
                  </a:cubicBezTo>
                  <a:close/>
                </a:path>
              </a:pathLst>
            </a:cu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895586" y="2178545"/>
            <a:ext cx="14051905" cy="7653250"/>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345485">
            <a:off x="15914575" y="6753911"/>
            <a:ext cx="2086105" cy="2980755"/>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6"/>
            <a:stretch>
              <a:fillRect/>
            </a:stretch>
          </a:blipFill>
        </p:spPr>
        <p:txBody>
          <a:bodyPr/>
          <a:lstStyle/>
          <a:p>
            <a:endParaRPr lang="en-US"/>
          </a:p>
        </p:txBody>
      </p:sp>
      <p:sp>
        <p:nvSpPr>
          <p:cNvPr id="14" name="TextBox 8">
            <a:extLst>
              <a:ext uri="{FF2B5EF4-FFF2-40B4-BE49-F238E27FC236}">
                <a16:creationId xmlns:a16="http://schemas.microsoft.com/office/drawing/2014/main" id="{4225B879-7D26-49B7-3C90-78CB4A542524}"/>
              </a:ext>
            </a:extLst>
          </p:cNvPr>
          <p:cNvSpPr txBox="1"/>
          <p:nvPr/>
        </p:nvSpPr>
        <p:spPr>
          <a:xfrm>
            <a:off x="2149204" y="263897"/>
            <a:ext cx="13367484" cy="1538883"/>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Dựa vào tiêu chí của nhóm, h</a:t>
            </a:r>
            <a:r>
              <a:rPr kumimoji="0" lang="en-US"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ã</a:t>
            </a:r>
            <a:r>
              <a:rPr kumimoji="0" lang="vi-VN"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y thảo luận và chia sẻ ý tưởng thiết kế thực đơn</a:t>
            </a:r>
            <a:endParaRPr kumimoji="0" lang="en-US"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endParaRPr>
          </a:p>
        </p:txBody>
      </p:sp>
      <p:pic>
        <p:nvPicPr>
          <p:cNvPr id="18" name="Picture 17">
            <a:extLst>
              <a:ext uri="{FF2B5EF4-FFF2-40B4-BE49-F238E27FC236}">
                <a16:creationId xmlns:a16="http://schemas.microsoft.com/office/drawing/2014/main" id="{F9D92173-02C6-28C2-2CAC-ACE93053720E}"/>
              </a:ext>
            </a:extLst>
          </p:cNvPr>
          <p:cNvPicPr>
            <a:picLocks noChangeAspect="1"/>
          </p:cNvPicPr>
          <p:nvPr/>
        </p:nvPicPr>
        <p:blipFill>
          <a:blip r:embed="rId7"/>
          <a:stretch>
            <a:fillRect/>
          </a:stretch>
        </p:blipFill>
        <p:spPr>
          <a:xfrm>
            <a:off x="9296399" y="3952439"/>
            <a:ext cx="4836229" cy="3166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3">
            <a:extLst>
              <a:ext uri="{FF2B5EF4-FFF2-40B4-BE49-F238E27FC236}">
                <a16:creationId xmlns:a16="http://schemas.microsoft.com/office/drawing/2014/main" id="{5D5833E1-8052-FF4B-EF49-C676AD4D022B}"/>
              </a:ext>
            </a:extLst>
          </p:cNvPr>
          <p:cNvSpPr txBox="1"/>
          <p:nvPr/>
        </p:nvSpPr>
        <p:spPr>
          <a:xfrm>
            <a:off x="-444923" y="9772284"/>
            <a:ext cx="3313434" cy="494879"/>
          </a:xfrm>
          <a:prstGeom prst="rect">
            <a:avLst/>
          </a:prstGeom>
        </p:spPr>
        <p:txBody>
          <a:bodyPr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25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(Trang 60 SGK)</a:t>
            </a:r>
          </a:p>
        </p:txBody>
      </p:sp>
      <p:pic>
        <p:nvPicPr>
          <p:cNvPr id="21" name="Picture 20">
            <a:extLst>
              <a:ext uri="{FF2B5EF4-FFF2-40B4-BE49-F238E27FC236}">
                <a16:creationId xmlns:a16="http://schemas.microsoft.com/office/drawing/2014/main" id="{9D5EA373-308E-9FB2-17F6-2C6445CB3B5D}"/>
              </a:ext>
            </a:extLst>
          </p:cNvPr>
          <p:cNvPicPr>
            <a:picLocks noChangeAspect="1"/>
          </p:cNvPicPr>
          <p:nvPr/>
        </p:nvPicPr>
        <p:blipFill rotWithShape="1">
          <a:blip r:embed="rId8"/>
          <a:srcRect l="219" t="3927" r="-219" b="6719"/>
          <a:stretch/>
        </p:blipFill>
        <p:spPr>
          <a:xfrm>
            <a:off x="3996717" y="3952439"/>
            <a:ext cx="4836229" cy="31660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7556413" y="781833"/>
            <a:ext cx="9977882" cy="8723337"/>
            <a:chOff x="0" y="0"/>
            <a:chExt cx="2627919" cy="2297504"/>
          </a:xfrm>
        </p:grpSpPr>
        <p:sp>
          <p:nvSpPr>
            <p:cNvPr id="4" name="Freeform 4"/>
            <p:cNvSpPr/>
            <p:nvPr/>
          </p:nvSpPr>
          <p:spPr>
            <a:xfrm>
              <a:off x="0" y="0"/>
              <a:ext cx="2627919" cy="2297504"/>
            </a:xfrm>
            <a:custGeom>
              <a:avLst/>
              <a:gdLst/>
              <a:ahLst/>
              <a:cxnLst/>
              <a:rect l="l" t="t" r="r" b="b"/>
              <a:pathLst>
                <a:path w="2627919" h="2297504">
                  <a:moveTo>
                    <a:pt x="0" y="0"/>
                  </a:moveTo>
                  <a:lnTo>
                    <a:pt x="2627919" y="0"/>
                  </a:lnTo>
                  <a:lnTo>
                    <a:pt x="2627919" y="2297504"/>
                  </a:lnTo>
                  <a:lnTo>
                    <a:pt x="0" y="2297504"/>
                  </a:lnTo>
                  <a:close/>
                </a:path>
              </a:pathLst>
            </a:custGeom>
            <a:solidFill>
              <a:srgbClr val="53A9E2"/>
            </a:solidFill>
          </p:spPr>
          <p:txBody>
            <a:bodyPr/>
            <a:lstStyle/>
            <a:p>
              <a:pPr defTabSz="914445">
                <a:defRPr/>
              </a:pPr>
              <a:endParaRPr lang="vi-VN">
                <a:solidFill>
                  <a:prstClr val="black"/>
                </a:solidFill>
                <a:latin typeface="Arial" panose="020B0604020202020204" pitchFamily="34" charset="0"/>
              </a:endParaRPr>
            </a:p>
          </p:txBody>
        </p:sp>
        <p:sp>
          <p:nvSpPr>
            <p:cNvPr id="5" name="TextBox 5"/>
            <p:cNvSpPr txBox="1"/>
            <p:nvPr/>
          </p:nvSpPr>
          <p:spPr>
            <a:xfrm>
              <a:off x="0" y="-38100"/>
              <a:ext cx="2627919" cy="2335604"/>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grpSp>
        <p:nvGrpSpPr>
          <p:cNvPr id="6" name="Group 6"/>
          <p:cNvGrpSpPr/>
          <p:nvPr/>
        </p:nvGrpSpPr>
        <p:grpSpPr>
          <a:xfrm>
            <a:off x="7900989" y="1028700"/>
            <a:ext cx="9358311" cy="8229600"/>
            <a:chOff x="0" y="0"/>
            <a:chExt cx="2464740" cy="2167467"/>
          </a:xfrm>
        </p:grpSpPr>
        <p:sp>
          <p:nvSpPr>
            <p:cNvPr id="7" name="Freeform 7"/>
            <p:cNvSpPr/>
            <p:nvPr/>
          </p:nvSpPr>
          <p:spPr>
            <a:xfrm>
              <a:off x="0" y="0"/>
              <a:ext cx="2464740" cy="2167467"/>
            </a:xfrm>
            <a:custGeom>
              <a:avLst/>
              <a:gdLst/>
              <a:ahLst/>
              <a:cxnLst/>
              <a:rect l="l" t="t" r="r" b="b"/>
              <a:pathLst>
                <a:path w="2464740" h="2167467">
                  <a:moveTo>
                    <a:pt x="0" y="0"/>
                  </a:moveTo>
                  <a:lnTo>
                    <a:pt x="2464740" y="0"/>
                  </a:lnTo>
                  <a:lnTo>
                    <a:pt x="2464740" y="2167467"/>
                  </a:lnTo>
                  <a:lnTo>
                    <a:pt x="0" y="2167467"/>
                  </a:lnTo>
                  <a:close/>
                </a:path>
              </a:pathLst>
            </a:custGeom>
            <a:solidFill>
              <a:srgbClr val="050A30"/>
            </a:solidFill>
          </p:spPr>
          <p:txBody>
            <a:bodyPr/>
            <a:lstStyle/>
            <a:p>
              <a:pPr defTabSz="914445">
                <a:defRPr/>
              </a:pPr>
              <a:endParaRPr lang="vi-VN">
                <a:solidFill>
                  <a:prstClr val="black"/>
                </a:solidFill>
                <a:latin typeface="Arial" panose="020B0604020202020204" pitchFamily="34" charset="0"/>
              </a:endParaRPr>
            </a:p>
          </p:txBody>
        </p:sp>
        <p:sp>
          <p:nvSpPr>
            <p:cNvPr id="8" name="TextBox 8"/>
            <p:cNvSpPr txBox="1"/>
            <p:nvPr/>
          </p:nvSpPr>
          <p:spPr>
            <a:xfrm>
              <a:off x="0" y="-38100"/>
              <a:ext cx="2464740" cy="2205567"/>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sp>
        <p:nvSpPr>
          <p:cNvPr id="11" name="TextBox 11"/>
          <p:cNvSpPr txBox="1"/>
          <p:nvPr/>
        </p:nvSpPr>
        <p:spPr>
          <a:xfrm>
            <a:off x="10181807" y="1164728"/>
            <a:ext cx="5015618" cy="692497"/>
          </a:xfrm>
          <a:prstGeom prst="rect">
            <a:avLst/>
          </a:prstGeom>
        </p:spPr>
        <p:txBody>
          <a:bodyPr wrap="square" lIns="0" tIns="0" rIns="0" bIns="0" rtlCol="0" anchor="t">
            <a:spAutoFit/>
          </a:bodyPr>
          <a:lstStyle/>
          <a:p>
            <a:pPr algn="ctr" defTabSz="914445">
              <a:lnSpc>
                <a:spcPts val="5400"/>
              </a:lnSpc>
              <a:defRPr/>
            </a:pPr>
            <a:r>
              <a:rPr lang="en-US" sz="4500">
                <a:solidFill>
                  <a:srgbClr val="FFFFFF"/>
                </a:solidFill>
                <a:latin typeface="Barlow Condensed SemiBold" panose="00000706000000000000" pitchFamily="2" charset="0"/>
              </a:rPr>
              <a:t>Ví dụ mẫu</a:t>
            </a:r>
          </a:p>
        </p:txBody>
      </p:sp>
      <p:pic>
        <p:nvPicPr>
          <p:cNvPr id="14" name="Picture 13">
            <a:extLst>
              <a:ext uri="{FF2B5EF4-FFF2-40B4-BE49-F238E27FC236}">
                <a16:creationId xmlns:a16="http://schemas.microsoft.com/office/drawing/2014/main" id="{2326695B-F465-8E3B-889E-16CDD2C51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752600" y="2426609"/>
            <a:ext cx="4343400" cy="7484609"/>
          </a:xfrm>
          <a:prstGeom prst="rect">
            <a:avLst/>
          </a:prstGeom>
        </p:spPr>
      </p:pic>
      <p:pic>
        <p:nvPicPr>
          <p:cNvPr id="2" name="Picture 1">
            <a:extLst>
              <a:ext uri="{FF2B5EF4-FFF2-40B4-BE49-F238E27FC236}">
                <a16:creationId xmlns:a16="http://schemas.microsoft.com/office/drawing/2014/main" id="{3703BDCC-EF30-FEFC-F33E-F030679037B5}"/>
              </a:ext>
            </a:extLst>
          </p:cNvPr>
          <p:cNvPicPr>
            <a:picLocks noChangeAspect="1"/>
          </p:cNvPicPr>
          <p:nvPr/>
        </p:nvPicPr>
        <p:blipFill rotWithShape="1">
          <a:blip r:embed="rId5"/>
          <a:srcRect b="10100"/>
          <a:stretch/>
        </p:blipFill>
        <p:spPr>
          <a:xfrm>
            <a:off x="9002927" y="2168741"/>
            <a:ext cx="7373379" cy="6654342"/>
          </a:xfrm>
          <a:prstGeom prst="rect">
            <a:avLst/>
          </a:prstGeom>
        </p:spPr>
      </p:pic>
      <p:cxnSp>
        <p:nvCxnSpPr>
          <p:cNvPr id="9" name="Straight Arrow Connector 8">
            <a:extLst>
              <a:ext uri="{FF2B5EF4-FFF2-40B4-BE49-F238E27FC236}">
                <a16:creationId xmlns:a16="http://schemas.microsoft.com/office/drawing/2014/main" id="{FDA71BCE-8C9D-45C1-D68D-34FCC48360BD}"/>
              </a:ext>
            </a:extLst>
          </p:cNvPr>
          <p:cNvCxnSpPr>
            <a:cxnSpLocks/>
          </p:cNvCxnSpPr>
          <p:nvPr/>
        </p:nvCxnSpPr>
        <p:spPr>
          <a:xfrm flipH="1" flipV="1">
            <a:off x="9864969" y="4772534"/>
            <a:ext cx="4906107" cy="348175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85EFF61-301F-2801-D137-F4A249529C52}"/>
              </a:ext>
            </a:extLst>
          </p:cNvPr>
          <p:cNvCxnSpPr>
            <a:cxnSpLocks/>
          </p:cNvCxnSpPr>
          <p:nvPr/>
        </p:nvCxnSpPr>
        <p:spPr>
          <a:xfrm>
            <a:off x="9864969" y="4746153"/>
            <a:ext cx="601393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196DA4-94CD-B2E2-9323-71C5D7F420F7}"/>
              </a:ext>
            </a:extLst>
          </p:cNvPr>
          <p:cNvCxnSpPr>
            <a:cxnSpLocks/>
          </p:cNvCxnSpPr>
          <p:nvPr/>
        </p:nvCxnSpPr>
        <p:spPr>
          <a:xfrm flipH="1">
            <a:off x="10749108" y="4772534"/>
            <a:ext cx="4928205" cy="345537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85A776-E143-3F34-8F71-9108DA936D1C}"/>
              </a:ext>
            </a:extLst>
          </p:cNvPr>
          <p:cNvCxnSpPr>
            <a:cxnSpLocks/>
          </p:cNvCxnSpPr>
          <p:nvPr/>
        </p:nvCxnSpPr>
        <p:spPr>
          <a:xfrm flipV="1">
            <a:off x="10749108" y="2770325"/>
            <a:ext cx="2067255" cy="548396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B6DE78-91F8-9E34-3C84-894387EAE30B}"/>
              </a:ext>
            </a:extLst>
          </p:cNvPr>
          <p:cNvCxnSpPr>
            <a:cxnSpLocks/>
          </p:cNvCxnSpPr>
          <p:nvPr/>
        </p:nvCxnSpPr>
        <p:spPr>
          <a:xfrm>
            <a:off x="12819273" y="2770323"/>
            <a:ext cx="1951803" cy="551034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14" presetClass="entr" presetSubtype="1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randombar(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up)">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rot="5400000">
            <a:off x="8214192" y="-7005760"/>
            <a:ext cx="1783413" cy="16078199"/>
            <a:chOff x="0" y="0"/>
            <a:chExt cx="565577" cy="2100487"/>
          </a:xfrm>
        </p:grpSpPr>
        <p:sp>
          <p:nvSpPr>
            <p:cNvPr id="4" name="Freeform 4"/>
            <p:cNvSpPr/>
            <p:nvPr/>
          </p:nvSpPr>
          <p:spPr>
            <a:xfrm>
              <a:off x="0" y="0"/>
              <a:ext cx="565577" cy="2100487"/>
            </a:xfrm>
            <a:custGeom>
              <a:avLst/>
              <a:gdLst/>
              <a:ahLst/>
              <a:cxnLst/>
              <a:rect l="l" t="t" r="r" b="b"/>
              <a:pathLst>
                <a:path w="565577" h="2100487">
                  <a:moveTo>
                    <a:pt x="183866" y="0"/>
                  </a:moveTo>
                  <a:lnTo>
                    <a:pt x="381711" y="0"/>
                  </a:lnTo>
                  <a:cubicBezTo>
                    <a:pt x="483258" y="0"/>
                    <a:pt x="565577" y="82319"/>
                    <a:pt x="565577" y="183866"/>
                  </a:cubicBezTo>
                  <a:lnTo>
                    <a:pt x="565577" y="1916621"/>
                  </a:lnTo>
                  <a:cubicBezTo>
                    <a:pt x="565577" y="2018167"/>
                    <a:pt x="483258" y="2100487"/>
                    <a:pt x="381711" y="2100487"/>
                  </a:cubicBezTo>
                  <a:lnTo>
                    <a:pt x="183866" y="2100487"/>
                  </a:lnTo>
                  <a:cubicBezTo>
                    <a:pt x="82319" y="2100487"/>
                    <a:pt x="0" y="2018167"/>
                    <a:pt x="0" y="1916621"/>
                  </a:cubicBezTo>
                  <a:lnTo>
                    <a:pt x="0" y="183866"/>
                  </a:lnTo>
                  <a:cubicBezTo>
                    <a:pt x="0" y="82319"/>
                    <a:pt x="82319" y="0"/>
                    <a:pt x="183866" y="0"/>
                  </a:cubicBezTo>
                  <a:close/>
                </a:path>
              </a:pathLst>
            </a:cu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895586" y="2178545"/>
            <a:ext cx="14051905" cy="7653250"/>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345485">
            <a:off x="15914575" y="6753911"/>
            <a:ext cx="2086105" cy="2980755"/>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6"/>
            <a:stretch>
              <a:fillRect/>
            </a:stretch>
          </a:blipFill>
        </p:spPr>
        <p:txBody>
          <a:bodyPr/>
          <a:lstStyle/>
          <a:p>
            <a:endParaRPr lang="en-US"/>
          </a:p>
        </p:txBody>
      </p:sp>
      <p:sp>
        <p:nvSpPr>
          <p:cNvPr id="14" name="TextBox 8">
            <a:extLst>
              <a:ext uri="{FF2B5EF4-FFF2-40B4-BE49-F238E27FC236}">
                <a16:creationId xmlns:a16="http://schemas.microsoft.com/office/drawing/2014/main" id="{4225B879-7D26-49B7-3C90-78CB4A542524}"/>
              </a:ext>
            </a:extLst>
          </p:cNvPr>
          <p:cNvSpPr txBox="1"/>
          <p:nvPr/>
        </p:nvSpPr>
        <p:spPr>
          <a:xfrm>
            <a:off x="1250702" y="665032"/>
            <a:ext cx="15667826" cy="83099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54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Lựa chọn ý tưởng và phác thảo cách</a:t>
            </a:r>
            <a:r>
              <a:rPr kumimoji="0" lang="en-US" sz="54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 </a:t>
            </a:r>
            <a:r>
              <a:rPr kumimoji="0" lang="vi-VN" sz="54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thực hiện</a:t>
            </a:r>
            <a:endParaRPr kumimoji="0" lang="en-US" sz="54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endParaRPr>
          </a:p>
        </p:txBody>
      </p:sp>
      <p:pic>
        <p:nvPicPr>
          <p:cNvPr id="9" name="Picture 8">
            <a:extLst>
              <a:ext uri="{FF2B5EF4-FFF2-40B4-BE49-F238E27FC236}">
                <a16:creationId xmlns:a16="http://schemas.microsoft.com/office/drawing/2014/main" id="{1102C793-5F05-FA81-4139-76337E50F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50131" y="3467100"/>
            <a:ext cx="9268968" cy="5401056"/>
          </a:xfrm>
          <a:prstGeom prst="rect">
            <a:avLst/>
          </a:prstGeom>
        </p:spPr>
      </p:pic>
      <p:sp>
        <p:nvSpPr>
          <p:cNvPr id="13" name="Speech Bubble: Rectangle with Corners Rounded 12">
            <a:extLst>
              <a:ext uri="{FF2B5EF4-FFF2-40B4-BE49-F238E27FC236}">
                <a16:creationId xmlns:a16="http://schemas.microsoft.com/office/drawing/2014/main" id="{D7658AF6-B580-5B7A-5971-5CB56525214D}"/>
              </a:ext>
            </a:extLst>
          </p:cNvPr>
          <p:cNvSpPr/>
          <p:nvPr/>
        </p:nvSpPr>
        <p:spPr>
          <a:xfrm flipH="1">
            <a:off x="11524581" y="3678727"/>
            <a:ext cx="2946719" cy="1371600"/>
          </a:xfrm>
          <a:prstGeom prst="wedgeRoundRectCallout">
            <a:avLst>
              <a:gd name="adj1" fmla="val 68305"/>
              <a:gd name="adj2" fmla="val 41608"/>
              <a:gd name="adj3" fmla="val 16667"/>
            </a:avLst>
          </a:prstGeom>
          <a:solidFill>
            <a:srgbClr val="B5DA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peech Bubble: Rectangle with Corners Rounded 14">
            <a:extLst>
              <a:ext uri="{FF2B5EF4-FFF2-40B4-BE49-F238E27FC236}">
                <a16:creationId xmlns:a16="http://schemas.microsoft.com/office/drawing/2014/main" id="{7542D774-17DB-C268-9500-B0D41A481126}"/>
              </a:ext>
            </a:extLst>
          </p:cNvPr>
          <p:cNvSpPr/>
          <p:nvPr/>
        </p:nvSpPr>
        <p:spPr>
          <a:xfrm>
            <a:off x="4475762" y="3280380"/>
            <a:ext cx="2946719" cy="1371600"/>
          </a:xfrm>
          <a:prstGeom prst="wedgeRoundRectCallout">
            <a:avLst>
              <a:gd name="adj1" fmla="val 67812"/>
              <a:gd name="adj2" fmla="val 38844"/>
              <a:gd name="adj3" fmla="val 16667"/>
            </a:avLst>
          </a:prstGeom>
          <a:solidFill>
            <a:srgbClr val="FFF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A67D97D2-971D-EFBC-9AAB-9CF31B19D6FF}"/>
              </a:ext>
            </a:extLst>
          </p:cNvPr>
          <p:cNvSpPr/>
          <p:nvPr/>
        </p:nvSpPr>
        <p:spPr>
          <a:xfrm flipH="1">
            <a:off x="2212386" y="4779645"/>
            <a:ext cx="4189379" cy="2029474"/>
          </a:xfrm>
          <a:custGeom>
            <a:avLst/>
            <a:gdLst>
              <a:gd name="connsiteX0" fmla="*/ 0 w 3438631"/>
              <a:gd name="connsiteY0" fmla="*/ 338252 h 2029474"/>
              <a:gd name="connsiteX1" fmla="*/ 338252 w 3438631"/>
              <a:gd name="connsiteY1" fmla="*/ 0 h 2029474"/>
              <a:gd name="connsiteX2" fmla="*/ 573105 w 3438631"/>
              <a:gd name="connsiteY2" fmla="*/ 0 h 2029474"/>
              <a:gd name="connsiteX3" fmla="*/ 573105 w 3438631"/>
              <a:gd name="connsiteY3" fmla="*/ 0 h 2029474"/>
              <a:gd name="connsiteX4" fmla="*/ 1432763 w 3438631"/>
              <a:gd name="connsiteY4" fmla="*/ 0 h 2029474"/>
              <a:gd name="connsiteX5" fmla="*/ 3100379 w 3438631"/>
              <a:gd name="connsiteY5" fmla="*/ 0 h 2029474"/>
              <a:gd name="connsiteX6" fmla="*/ 3438631 w 3438631"/>
              <a:gd name="connsiteY6" fmla="*/ 338252 h 2029474"/>
              <a:gd name="connsiteX7" fmla="*/ 3438631 w 3438631"/>
              <a:gd name="connsiteY7" fmla="*/ 338246 h 2029474"/>
              <a:gd name="connsiteX8" fmla="*/ 3438631 w 3438631"/>
              <a:gd name="connsiteY8" fmla="*/ 338246 h 2029474"/>
              <a:gd name="connsiteX9" fmla="*/ 3438631 w 3438631"/>
              <a:gd name="connsiteY9" fmla="*/ 845614 h 2029474"/>
              <a:gd name="connsiteX10" fmla="*/ 3438631 w 3438631"/>
              <a:gd name="connsiteY10" fmla="*/ 1691222 h 2029474"/>
              <a:gd name="connsiteX11" fmla="*/ 3100379 w 3438631"/>
              <a:gd name="connsiteY11" fmla="*/ 2029474 h 2029474"/>
              <a:gd name="connsiteX12" fmla="*/ 1432763 w 3438631"/>
              <a:gd name="connsiteY12" fmla="*/ 2029474 h 2029474"/>
              <a:gd name="connsiteX13" fmla="*/ 573105 w 3438631"/>
              <a:gd name="connsiteY13" fmla="*/ 2029474 h 2029474"/>
              <a:gd name="connsiteX14" fmla="*/ 573105 w 3438631"/>
              <a:gd name="connsiteY14" fmla="*/ 2029474 h 2029474"/>
              <a:gd name="connsiteX15" fmla="*/ 338252 w 3438631"/>
              <a:gd name="connsiteY15" fmla="*/ 2029474 h 2029474"/>
              <a:gd name="connsiteX16" fmla="*/ 0 w 3438631"/>
              <a:gd name="connsiteY16" fmla="*/ 1691222 h 2029474"/>
              <a:gd name="connsiteX17" fmla="*/ 0 w 3438631"/>
              <a:gd name="connsiteY17" fmla="*/ 845614 h 2029474"/>
              <a:gd name="connsiteX18" fmla="*/ -1473419 w 3438631"/>
              <a:gd name="connsiteY18" fmla="*/ 435911 h 2029474"/>
              <a:gd name="connsiteX19" fmla="*/ 0 w 3438631"/>
              <a:gd name="connsiteY19" fmla="*/ 338246 h 2029474"/>
              <a:gd name="connsiteX20" fmla="*/ 0 w 3438631"/>
              <a:gd name="connsiteY20" fmla="*/ 338252 h 2029474"/>
              <a:gd name="connsiteX0" fmla="*/ 1473419 w 4912050"/>
              <a:gd name="connsiteY0" fmla="*/ 338252 h 2029474"/>
              <a:gd name="connsiteX1" fmla="*/ 1811671 w 4912050"/>
              <a:gd name="connsiteY1" fmla="*/ 0 h 2029474"/>
              <a:gd name="connsiteX2" fmla="*/ 2046524 w 4912050"/>
              <a:gd name="connsiteY2" fmla="*/ 0 h 2029474"/>
              <a:gd name="connsiteX3" fmla="*/ 2046524 w 4912050"/>
              <a:gd name="connsiteY3" fmla="*/ 0 h 2029474"/>
              <a:gd name="connsiteX4" fmla="*/ 2906182 w 4912050"/>
              <a:gd name="connsiteY4" fmla="*/ 0 h 2029474"/>
              <a:gd name="connsiteX5" fmla="*/ 4573798 w 4912050"/>
              <a:gd name="connsiteY5" fmla="*/ 0 h 2029474"/>
              <a:gd name="connsiteX6" fmla="*/ 4912050 w 4912050"/>
              <a:gd name="connsiteY6" fmla="*/ 338252 h 2029474"/>
              <a:gd name="connsiteX7" fmla="*/ 4912050 w 4912050"/>
              <a:gd name="connsiteY7" fmla="*/ 338246 h 2029474"/>
              <a:gd name="connsiteX8" fmla="*/ 4912050 w 4912050"/>
              <a:gd name="connsiteY8" fmla="*/ 338246 h 2029474"/>
              <a:gd name="connsiteX9" fmla="*/ 4912050 w 4912050"/>
              <a:gd name="connsiteY9" fmla="*/ 845614 h 2029474"/>
              <a:gd name="connsiteX10" fmla="*/ 4912050 w 4912050"/>
              <a:gd name="connsiteY10" fmla="*/ 1691222 h 2029474"/>
              <a:gd name="connsiteX11" fmla="*/ 4573798 w 4912050"/>
              <a:gd name="connsiteY11" fmla="*/ 2029474 h 2029474"/>
              <a:gd name="connsiteX12" fmla="*/ 2906182 w 4912050"/>
              <a:gd name="connsiteY12" fmla="*/ 2029474 h 2029474"/>
              <a:gd name="connsiteX13" fmla="*/ 2046524 w 4912050"/>
              <a:gd name="connsiteY13" fmla="*/ 2029474 h 2029474"/>
              <a:gd name="connsiteX14" fmla="*/ 2046524 w 4912050"/>
              <a:gd name="connsiteY14" fmla="*/ 2029474 h 2029474"/>
              <a:gd name="connsiteX15" fmla="*/ 1811671 w 4912050"/>
              <a:gd name="connsiteY15" fmla="*/ 2029474 h 2029474"/>
              <a:gd name="connsiteX16" fmla="*/ 1473419 w 4912050"/>
              <a:gd name="connsiteY16" fmla="*/ 1691222 h 2029474"/>
              <a:gd name="connsiteX17" fmla="*/ 1473419 w 4912050"/>
              <a:gd name="connsiteY17" fmla="*/ 845614 h 2029474"/>
              <a:gd name="connsiteX18" fmla="*/ 0 w 4912050"/>
              <a:gd name="connsiteY18" fmla="*/ 435911 h 2029474"/>
              <a:gd name="connsiteX19" fmla="*/ 1473419 w 4912050"/>
              <a:gd name="connsiteY19" fmla="*/ 338246 h 2029474"/>
              <a:gd name="connsiteX20" fmla="*/ 1473419 w 4912050"/>
              <a:gd name="connsiteY20" fmla="*/ 338252 h 2029474"/>
              <a:gd name="connsiteX0" fmla="*/ 1473419 w 4912050"/>
              <a:gd name="connsiteY0" fmla="*/ 338252 h 2029474"/>
              <a:gd name="connsiteX1" fmla="*/ 1811671 w 4912050"/>
              <a:gd name="connsiteY1" fmla="*/ 0 h 2029474"/>
              <a:gd name="connsiteX2" fmla="*/ 2046524 w 4912050"/>
              <a:gd name="connsiteY2" fmla="*/ 0 h 2029474"/>
              <a:gd name="connsiteX3" fmla="*/ 2046524 w 4912050"/>
              <a:gd name="connsiteY3" fmla="*/ 0 h 2029474"/>
              <a:gd name="connsiteX4" fmla="*/ 2906182 w 4912050"/>
              <a:gd name="connsiteY4" fmla="*/ 0 h 2029474"/>
              <a:gd name="connsiteX5" fmla="*/ 4573798 w 4912050"/>
              <a:gd name="connsiteY5" fmla="*/ 0 h 2029474"/>
              <a:gd name="connsiteX6" fmla="*/ 4912050 w 4912050"/>
              <a:gd name="connsiteY6" fmla="*/ 338252 h 2029474"/>
              <a:gd name="connsiteX7" fmla="*/ 4912050 w 4912050"/>
              <a:gd name="connsiteY7" fmla="*/ 338246 h 2029474"/>
              <a:gd name="connsiteX8" fmla="*/ 4912050 w 4912050"/>
              <a:gd name="connsiteY8" fmla="*/ 338246 h 2029474"/>
              <a:gd name="connsiteX9" fmla="*/ 4912050 w 4912050"/>
              <a:gd name="connsiteY9" fmla="*/ 845614 h 2029474"/>
              <a:gd name="connsiteX10" fmla="*/ 4912050 w 4912050"/>
              <a:gd name="connsiteY10" fmla="*/ 1691222 h 2029474"/>
              <a:gd name="connsiteX11" fmla="*/ 4573798 w 4912050"/>
              <a:gd name="connsiteY11" fmla="*/ 2029474 h 2029474"/>
              <a:gd name="connsiteX12" fmla="*/ 2906182 w 4912050"/>
              <a:gd name="connsiteY12" fmla="*/ 2029474 h 2029474"/>
              <a:gd name="connsiteX13" fmla="*/ 2046524 w 4912050"/>
              <a:gd name="connsiteY13" fmla="*/ 2029474 h 2029474"/>
              <a:gd name="connsiteX14" fmla="*/ 2046524 w 4912050"/>
              <a:gd name="connsiteY14" fmla="*/ 2029474 h 2029474"/>
              <a:gd name="connsiteX15" fmla="*/ 1811671 w 4912050"/>
              <a:gd name="connsiteY15" fmla="*/ 2029474 h 2029474"/>
              <a:gd name="connsiteX16" fmla="*/ 1473419 w 4912050"/>
              <a:gd name="connsiteY16" fmla="*/ 1691222 h 2029474"/>
              <a:gd name="connsiteX17" fmla="*/ 1473419 w 4912050"/>
              <a:gd name="connsiteY17" fmla="*/ 845614 h 2029474"/>
              <a:gd name="connsiteX18" fmla="*/ 0 w 4912050"/>
              <a:gd name="connsiteY18" fmla="*/ 435911 h 2029474"/>
              <a:gd name="connsiteX19" fmla="*/ 1473419 w 4912050"/>
              <a:gd name="connsiteY19" fmla="*/ 338246 h 2029474"/>
              <a:gd name="connsiteX20" fmla="*/ 1473419 w 4912050"/>
              <a:gd name="connsiteY20" fmla="*/ 338252 h 2029474"/>
              <a:gd name="connsiteX0" fmla="*/ 1473419 w 4912050"/>
              <a:gd name="connsiteY0" fmla="*/ 338252 h 2029474"/>
              <a:gd name="connsiteX1" fmla="*/ 1811671 w 4912050"/>
              <a:gd name="connsiteY1" fmla="*/ 0 h 2029474"/>
              <a:gd name="connsiteX2" fmla="*/ 2046524 w 4912050"/>
              <a:gd name="connsiteY2" fmla="*/ 0 h 2029474"/>
              <a:gd name="connsiteX3" fmla="*/ 2046524 w 4912050"/>
              <a:gd name="connsiteY3" fmla="*/ 0 h 2029474"/>
              <a:gd name="connsiteX4" fmla="*/ 2906182 w 4912050"/>
              <a:gd name="connsiteY4" fmla="*/ 0 h 2029474"/>
              <a:gd name="connsiteX5" fmla="*/ 4573798 w 4912050"/>
              <a:gd name="connsiteY5" fmla="*/ 0 h 2029474"/>
              <a:gd name="connsiteX6" fmla="*/ 4912050 w 4912050"/>
              <a:gd name="connsiteY6" fmla="*/ 338252 h 2029474"/>
              <a:gd name="connsiteX7" fmla="*/ 4912050 w 4912050"/>
              <a:gd name="connsiteY7" fmla="*/ 338246 h 2029474"/>
              <a:gd name="connsiteX8" fmla="*/ 4912050 w 4912050"/>
              <a:gd name="connsiteY8" fmla="*/ 338246 h 2029474"/>
              <a:gd name="connsiteX9" fmla="*/ 4912050 w 4912050"/>
              <a:gd name="connsiteY9" fmla="*/ 845614 h 2029474"/>
              <a:gd name="connsiteX10" fmla="*/ 4912050 w 4912050"/>
              <a:gd name="connsiteY10" fmla="*/ 1691222 h 2029474"/>
              <a:gd name="connsiteX11" fmla="*/ 4573798 w 4912050"/>
              <a:gd name="connsiteY11" fmla="*/ 2029474 h 2029474"/>
              <a:gd name="connsiteX12" fmla="*/ 2906182 w 4912050"/>
              <a:gd name="connsiteY12" fmla="*/ 2029474 h 2029474"/>
              <a:gd name="connsiteX13" fmla="*/ 2046524 w 4912050"/>
              <a:gd name="connsiteY13" fmla="*/ 2029474 h 2029474"/>
              <a:gd name="connsiteX14" fmla="*/ 2046524 w 4912050"/>
              <a:gd name="connsiteY14" fmla="*/ 2029474 h 2029474"/>
              <a:gd name="connsiteX15" fmla="*/ 1811671 w 4912050"/>
              <a:gd name="connsiteY15" fmla="*/ 2029474 h 2029474"/>
              <a:gd name="connsiteX16" fmla="*/ 1473419 w 4912050"/>
              <a:gd name="connsiteY16" fmla="*/ 1691222 h 2029474"/>
              <a:gd name="connsiteX17" fmla="*/ 1473419 w 4912050"/>
              <a:gd name="connsiteY17" fmla="*/ 845614 h 2029474"/>
              <a:gd name="connsiteX18" fmla="*/ 0 w 4912050"/>
              <a:gd name="connsiteY18" fmla="*/ 435911 h 2029474"/>
              <a:gd name="connsiteX19" fmla="*/ 1473419 w 4912050"/>
              <a:gd name="connsiteY19" fmla="*/ 338246 h 2029474"/>
              <a:gd name="connsiteX20" fmla="*/ 1473419 w 4912050"/>
              <a:gd name="connsiteY20" fmla="*/ 338252 h 2029474"/>
              <a:gd name="connsiteX0" fmla="*/ 1473419 w 4912050"/>
              <a:gd name="connsiteY0" fmla="*/ 338252 h 2029474"/>
              <a:gd name="connsiteX1" fmla="*/ 1811671 w 4912050"/>
              <a:gd name="connsiteY1" fmla="*/ 0 h 2029474"/>
              <a:gd name="connsiteX2" fmla="*/ 2046524 w 4912050"/>
              <a:gd name="connsiteY2" fmla="*/ 0 h 2029474"/>
              <a:gd name="connsiteX3" fmla="*/ 2046524 w 4912050"/>
              <a:gd name="connsiteY3" fmla="*/ 0 h 2029474"/>
              <a:gd name="connsiteX4" fmla="*/ 2906182 w 4912050"/>
              <a:gd name="connsiteY4" fmla="*/ 0 h 2029474"/>
              <a:gd name="connsiteX5" fmla="*/ 4573798 w 4912050"/>
              <a:gd name="connsiteY5" fmla="*/ 0 h 2029474"/>
              <a:gd name="connsiteX6" fmla="*/ 4912050 w 4912050"/>
              <a:gd name="connsiteY6" fmla="*/ 338252 h 2029474"/>
              <a:gd name="connsiteX7" fmla="*/ 4912050 w 4912050"/>
              <a:gd name="connsiteY7" fmla="*/ 338246 h 2029474"/>
              <a:gd name="connsiteX8" fmla="*/ 4912050 w 4912050"/>
              <a:gd name="connsiteY8" fmla="*/ 338246 h 2029474"/>
              <a:gd name="connsiteX9" fmla="*/ 4912050 w 4912050"/>
              <a:gd name="connsiteY9" fmla="*/ 845614 h 2029474"/>
              <a:gd name="connsiteX10" fmla="*/ 4912050 w 4912050"/>
              <a:gd name="connsiteY10" fmla="*/ 1691222 h 2029474"/>
              <a:gd name="connsiteX11" fmla="*/ 4573798 w 4912050"/>
              <a:gd name="connsiteY11" fmla="*/ 2029474 h 2029474"/>
              <a:gd name="connsiteX12" fmla="*/ 2906182 w 4912050"/>
              <a:gd name="connsiteY12" fmla="*/ 2029474 h 2029474"/>
              <a:gd name="connsiteX13" fmla="*/ 2046524 w 4912050"/>
              <a:gd name="connsiteY13" fmla="*/ 2029474 h 2029474"/>
              <a:gd name="connsiteX14" fmla="*/ 2046524 w 4912050"/>
              <a:gd name="connsiteY14" fmla="*/ 2029474 h 2029474"/>
              <a:gd name="connsiteX15" fmla="*/ 1811671 w 4912050"/>
              <a:gd name="connsiteY15" fmla="*/ 2029474 h 2029474"/>
              <a:gd name="connsiteX16" fmla="*/ 1473419 w 4912050"/>
              <a:gd name="connsiteY16" fmla="*/ 1691222 h 2029474"/>
              <a:gd name="connsiteX17" fmla="*/ 1473419 w 4912050"/>
              <a:gd name="connsiteY17" fmla="*/ 845614 h 2029474"/>
              <a:gd name="connsiteX18" fmla="*/ 0 w 4912050"/>
              <a:gd name="connsiteY18" fmla="*/ 435911 h 2029474"/>
              <a:gd name="connsiteX19" fmla="*/ 1473419 w 4912050"/>
              <a:gd name="connsiteY19" fmla="*/ 338246 h 2029474"/>
              <a:gd name="connsiteX20" fmla="*/ 1473419 w 4912050"/>
              <a:gd name="connsiteY20" fmla="*/ 338252 h 2029474"/>
              <a:gd name="connsiteX0" fmla="*/ 750748 w 4189379"/>
              <a:gd name="connsiteY0" fmla="*/ 338252 h 2029474"/>
              <a:gd name="connsiteX1" fmla="*/ 1089000 w 4189379"/>
              <a:gd name="connsiteY1" fmla="*/ 0 h 2029474"/>
              <a:gd name="connsiteX2" fmla="*/ 1323853 w 4189379"/>
              <a:gd name="connsiteY2" fmla="*/ 0 h 2029474"/>
              <a:gd name="connsiteX3" fmla="*/ 1323853 w 4189379"/>
              <a:gd name="connsiteY3" fmla="*/ 0 h 2029474"/>
              <a:gd name="connsiteX4" fmla="*/ 2183511 w 4189379"/>
              <a:gd name="connsiteY4" fmla="*/ 0 h 2029474"/>
              <a:gd name="connsiteX5" fmla="*/ 3851127 w 4189379"/>
              <a:gd name="connsiteY5" fmla="*/ 0 h 2029474"/>
              <a:gd name="connsiteX6" fmla="*/ 4189379 w 4189379"/>
              <a:gd name="connsiteY6" fmla="*/ 338252 h 2029474"/>
              <a:gd name="connsiteX7" fmla="*/ 4189379 w 4189379"/>
              <a:gd name="connsiteY7" fmla="*/ 338246 h 2029474"/>
              <a:gd name="connsiteX8" fmla="*/ 4189379 w 4189379"/>
              <a:gd name="connsiteY8" fmla="*/ 338246 h 2029474"/>
              <a:gd name="connsiteX9" fmla="*/ 4189379 w 4189379"/>
              <a:gd name="connsiteY9" fmla="*/ 845614 h 2029474"/>
              <a:gd name="connsiteX10" fmla="*/ 4189379 w 4189379"/>
              <a:gd name="connsiteY10" fmla="*/ 1691222 h 2029474"/>
              <a:gd name="connsiteX11" fmla="*/ 3851127 w 4189379"/>
              <a:gd name="connsiteY11" fmla="*/ 2029474 h 2029474"/>
              <a:gd name="connsiteX12" fmla="*/ 2183511 w 4189379"/>
              <a:gd name="connsiteY12" fmla="*/ 2029474 h 2029474"/>
              <a:gd name="connsiteX13" fmla="*/ 1323853 w 4189379"/>
              <a:gd name="connsiteY13" fmla="*/ 2029474 h 2029474"/>
              <a:gd name="connsiteX14" fmla="*/ 1323853 w 4189379"/>
              <a:gd name="connsiteY14" fmla="*/ 2029474 h 2029474"/>
              <a:gd name="connsiteX15" fmla="*/ 1089000 w 4189379"/>
              <a:gd name="connsiteY15" fmla="*/ 2029474 h 2029474"/>
              <a:gd name="connsiteX16" fmla="*/ 750748 w 4189379"/>
              <a:gd name="connsiteY16" fmla="*/ 1691222 h 2029474"/>
              <a:gd name="connsiteX17" fmla="*/ 750748 w 4189379"/>
              <a:gd name="connsiteY17" fmla="*/ 845614 h 2029474"/>
              <a:gd name="connsiteX18" fmla="*/ 0 w 4189379"/>
              <a:gd name="connsiteY18" fmla="*/ 524401 h 2029474"/>
              <a:gd name="connsiteX19" fmla="*/ 750748 w 4189379"/>
              <a:gd name="connsiteY19" fmla="*/ 338246 h 2029474"/>
              <a:gd name="connsiteX20" fmla="*/ 750748 w 4189379"/>
              <a:gd name="connsiteY20" fmla="*/ 338252 h 202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89379" h="2029474">
                <a:moveTo>
                  <a:pt x="750748" y="338252"/>
                </a:moveTo>
                <a:cubicBezTo>
                  <a:pt x="750748" y="151441"/>
                  <a:pt x="902189" y="0"/>
                  <a:pt x="1089000" y="0"/>
                </a:cubicBezTo>
                <a:lnTo>
                  <a:pt x="1323853" y="0"/>
                </a:lnTo>
                <a:lnTo>
                  <a:pt x="1323853" y="0"/>
                </a:lnTo>
                <a:lnTo>
                  <a:pt x="2183511" y="0"/>
                </a:lnTo>
                <a:lnTo>
                  <a:pt x="3851127" y="0"/>
                </a:lnTo>
                <a:cubicBezTo>
                  <a:pt x="4037938" y="0"/>
                  <a:pt x="4189379" y="151441"/>
                  <a:pt x="4189379" y="338252"/>
                </a:cubicBezTo>
                <a:lnTo>
                  <a:pt x="4189379" y="338246"/>
                </a:lnTo>
                <a:lnTo>
                  <a:pt x="4189379" y="338246"/>
                </a:lnTo>
                <a:lnTo>
                  <a:pt x="4189379" y="845614"/>
                </a:lnTo>
                <a:lnTo>
                  <a:pt x="4189379" y="1691222"/>
                </a:lnTo>
                <a:cubicBezTo>
                  <a:pt x="4189379" y="1878033"/>
                  <a:pt x="4037938" y="2029474"/>
                  <a:pt x="3851127" y="2029474"/>
                </a:cubicBezTo>
                <a:lnTo>
                  <a:pt x="2183511" y="2029474"/>
                </a:lnTo>
                <a:lnTo>
                  <a:pt x="1323853" y="2029474"/>
                </a:lnTo>
                <a:lnTo>
                  <a:pt x="1323853" y="2029474"/>
                </a:lnTo>
                <a:lnTo>
                  <a:pt x="1089000" y="2029474"/>
                </a:lnTo>
                <a:cubicBezTo>
                  <a:pt x="902189" y="2029474"/>
                  <a:pt x="750748" y="1878033"/>
                  <a:pt x="750748" y="1691222"/>
                </a:cubicBezTo>
                <a:lnTo>
                  <a:pt x="750748" y="845614"/>
                </a:lnTo>
                <a:cubicBezTo>
                  <a:pt x="259608" y="709046"/>
                  <a:pt x="1066327" y="660970"/>
                  <a:pt x="0" y="524401"/>
                </a:cubicBezTo>
                <a:cubicBezTo>
                  <a:pt x="992586" y="196878"/>
                  <a:pt x="259608" y="370801"/>
                  <a:pt x="750748" y="338246"/>
                </a:cubicBezTo>
                <a:lnTo>
                  <a:pt x="750748" y="338252"/>
                </a:lnTo>
                <a:close/>
              </a:path>
            </a:pathLst>
          </a:custGeom>
          <a:solidFill>
            <a:srgbClr val="F9C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11">
            <a:extLst>
              <a:ext uri="{FF2B5EF4-FFF2-40B4-BE49-F238E27FC236}">
                <a16:creationId xmlns:a16="http://schemas.microsoft.com/office/drawing/2014/main" id="{FB6DB8AE-C6D1-8C82-8D7B-ED9B02AA0E96}"/>
              </a:ext>
            </a:extLst>
          </p:cNvPr>
          <p:cNvSpPr txBox="1"/>
          <p:nvPr/>
        </p:nvSpPr>
        <p:spPr>
          <a:xfrm>
            <a:off x="4491438" y="3391716"/>
            <a:ext cx="2946719" cy="1072025"/>
          </a:xfrm>
          <a:prstGeom prst="rect">
            <a:avLst/>
          </a:prstGeom>
        </p:spPr>
        <p:txBody>
          <a:bodyPr wrap="square" lIns="0" tIns="0" rIns="0" bIns="0" rtlCol="0" anchor="t">
            <a:spAutoFit/>
          </a:bodyPr>
          <a:lstStyle/>
          <a:p>
            <a:pPr algn="ctr">
              <a:lnSpc>
                <a:spcPts val="4399"/>
              </a:lnSpc>
            </a:pPr>
            <a:r>
              <a:rPr lang="vi-VN" sz="2800">
                <a:solidFill>
                  <a:schemeClr val="tx2">
                    <a:lumMod val="50000"/>
                  </a:schemeClr>
                </a:solidFill>
                <a:latin typeface="Bahnschrift Condensed" panose="020B0502040204020203" pitchFamily="34" charset="0"/>
              </a:rPr>
              <a:t>Đây là kế hoạch thực hiện của nhóm tớ</a:t>
            </a:r>
            <a:r>
              <a:rPr lang="en-US" sz="2800">
                <a:solidFill>
                  <a:schemeClr val="tx2">
                    <a:lumMod val="50000"/>
                  </a:schemeClr>
                </a:solidFill>
                <a:latin typeface="Bahnschrift Condensed" panose="020B0502040204020203" pitchFamily="34" charset="0"/>
              </a:rPr>
              <a:t>.</a:t>
            </a:r>
          </a:p>
        </p:txBody>
      </p:sp>
      <p:sp>
        <p:nvSpPr>
          <p:cNvPr id="17" name="TextBox 11">
            <a:extLst>
              <a:ext uri="{FF2B5EF4-FFF2-40B4-BE49-F238E27FC236}">
                <a16:creationId xmlns:a16="http://schemas.microsoft.com/office/drawing/2014/main" id="{392F52A4-A850-5688-ADB7-5C432A82A241}"/>
              </a:ext>
            </a:extLst>
          </p:cNvPr>
          <p:cNvSpPr txBox="1"/>
          <p:nvPr/>
        </p:nvSpPr>
        <p:spPr>
          <a:xfrm>
            <a:off x="11545921" y="3807781"/>
            <a:ext cx="2946719" cy="1072025"/>
          </a:xfrm>
          <a:prstGeom prst="rect">
            <a:avLst/>
          </a:prstGeom>
        </p:spPr>
        <p:txBody>
          <a:bodyPr wrap="square" lIns="0" tIns="0" rIns="0" bIns="0" rtlCol="0" anchor="t">
            <a:spAutoFit/>
          </a:bodyPr>
          <a:lstStyle/>
          <a:p>
            <a:pPr algn="ctr">
              <a:lnSpc>
                <a:spcPts val="4399"/>
              </a:lnSpc>
            </a:pPr>
            <a:r>
              <a:rPr lang="vi-VN" sz="2800">
                <a:solidFill>
                  <a:schemeClr val="tx2">
                    <a:lumMod val="50000"/>
                  </a:schemeClr>
                </a:solidFill>
                <a:latin typeface="Bahnschrift Condensed" panose="020B0502040204020203" pitchFamily="34" charset="0"/>
              </a:rPr>
              <a:t>Chúng tớ sẽ điều chỉnh n</a:t>
            </a:r>
            <a:r>
              <a:rPr lang="en-US" sz="2800">
                <a:solidFill>
                  <a:schemeClr val="tx2">
                    <a:lumMod val="50000"/>
                  </a:schemeClr>
                </a:solidFill>
                <a:latin typeface="Bahnschrift Condensed" panose="020B0502040204020203" pitchFamily="34" charset="0"/>
              </a:rPr>
              <a:t>ế</a:t>
            </a:r>
            <a:r>
              <a:rPr lang="vi-VN" sz="2800">
                <a:solidFill>
                  <a:schemeClr val="tx2">
                    <a:lumMod val="50000"/>
                  </a:schemeClr>
                </a:solidFill>
                <a:latin typeface="Bahnschrift Condensed" panose="020B0502040204020203" pitchFamily="34" charset="0"/>
              </a:rPr>
              <a:t>u lư</a:t>
            </a:r>
            <a:r>
              <a:rPr lang="en-US" sz="2800">
                <a:solidFill>
                  <a:schemeClr val="tx2">
                    <a:lumMod val="50000"/>
                  </a:schemeClr>
                </a:solidFill>
                <a:latin typeface="Bahnschrift Condensed" panose="020B0502040204020203" pitchFamily="34" charset="0"/>
              </a:rPr>
              <a:t>ợ</a:t>
            </a:r>
            <a:r>
              <a:rPr lang="vi-VN" sz="2800">
                <a:solidFill>
                  <a:schemeClr val="tx2">
                    <a:lumMod val="50000"/>
                  </a:schemeClr>
                </a:solidFill>
                <a:latin typeface="Bahnschrift Condensed" panose="020B0502040204020203" pitchFamily="34" charset="0"/>
              </a:rPr>
              <a:t>ng muối quá cao</a:t>
            </a:r>
            <a:r>
              <a:rPr lang="en-US" sz="2800">
                <a:solidFill>
                  <a:schemeClr val="tx2">
                    <a:lumMod val="50000"/>
                  </a:schemeClr>
                </a:solidFill>
                <a:latin typeface="Bahnschrift Condensed" panose="020B0502040204020203" pitchFamily="34" charset="0"/>
              </a:rPr>
              <a:t>.</a:t>
            </a:r>
          </a:p>
        </p:txBody>
      </p:sp>
      <p:sp>
        <p:nvSpPr>
          <p:cNvPr id="18" name="TextBox 11">
            <a:extLst>
              <a:ext uri="{FF2B5EF4-FFF2-40B4-BE49-F238E27FC236}">
                <a16:creationId xmlns:a16="http://schemas.microsoft.com/office/drawing/2014/main" id="{CEC0216C-42EF-7DD6-F537-1CFC60C6F958}"/>
              </a:ext>
            </a:extLst>
          </p:cNvPr>
          <p:cNvSpPr txBox="1"/>
          <p:nvPr/>
        </p:nvSpPr>
        <p:spPr>
          <a:xfrm flipH="1">
            <a:off x="2340509" y="4942399"/>
            <a:ext cx="3353270" cy="1723549"/>
          </a:xfrm>
          <a:prstGeom prst="rect">
            <a:avLst/>
          </a:prstGeom>
        </p:spPr>
        <p:txBody>
          <a:bodyPr wrap="square" lIns="0" tIns="0" rIns="0" bIns="0" rtlCol="0" anchor="t">
            <a:spAutoFit/>
          </a:bodyPr>
          <a:lstStyle/>
          <a:p>
            <a:pPr algn="ctr"/>
            <a:r>
              <a:rPr lang="vi-VN" sz="2800">
                <a:solidFill>
                  <a:schemeClr val="tx2">
                    <a:lumMod val="50000"/>
                  </a:schemeClr>
                </a:solidFill>
                <a:latin typeface="Bahnschrift Condensed" panose="020B0502040204020203" pitchFamily="34" charset="0"/>
              </a:rPr>
              <a:t>Chúng tớ sẽ thảo luận chọn món ăn cho 3 bữa trong một ngày, sau đó sử dụng máy tính để tính lượng muối</a:t>
            </a:r>
            <a:r>
              <a:rPr lang="en-US" sz="2800">
                <a:solidFill>
                  <a:schemeClr val="tx2">
                    <a:lumMod val="50000"/>
                  </a:schemeClr>
                </a:solidFill>
                <a:latin typeface="Bahnschrift Condensed" panose="020B0502040204020203" pitchFamily="34" charset="0"/>
              </a:rPr>
              <a:t>.</a:t>
            </a:r>
          </a:p>
        </p:txBody>
      </p:sp>
    </p:spTree>
    <p:extLst>
      <p:ext uri="{BB962C8B-B14F-4D97-AF65-F5344CB8AC3E}">
        <p14:creationId xmlns:p14="http://schemas.microsoft.com/office/powerpoint/2010/main" val="32800534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rot="5400000">
            <a:off x="7941240" y="-5904022"/>
            <a:ext cx="1783413" cy="13874723"/>
            <a:chOff x="0" y="0"/>
            <a:chExt cx="565577" cy="2100487"/>
          </a:xfrm>
        </p:grpSpPr>
        <p:sp>
          <p:nvSpPr>
            <p:cNvPr id="4" name="Freeform 4"/>
            <p:cNvSpPr/>
            <p:nvPr/>
          </p:nvSpPr>
          <p:spPr>
            <a:xfrm>
              <a:off x="0" y="0"/>
              <a:ext cx="565577" cy="2100487"/>
            </a:xfrm>
            <a:custGeom>
              <a:avLst/>
              <a:gdLst/>
              <a:ahLst/>
              <a:cxnLst/>
              <a:rect l="l" t="t" r="r" b="b"/>
              <a:pathLst>
                <a:path w="565577" h="2100487">
                  <a:moveTo>
                    <a:pt x="183866" y="0"/>
                  </a:moveTo>
                  <a:lnTo>
                    <a:pt x="381711" y="0"/>
                  </a:lnTo>
                  <a:cubicBezTo>
                    <a:pt x="483258" y="0"/>
                    <a:pt x="565577" y="82319"/>
                    <a:pt x="565577" y="183866"/>
                  </a:cubicBezTo>
                  <a:lnTo>
                    <a:pt x="565577" y="1916621"/>
                  </a:lnTo>
                  <a:cubicBezTo>
                    <a:pt x="565577" y="2018167"/>
                    <a:pt x="483258" y="2100487"/>
                    <a:pt x="381711" y="2100487"/>
                  </a:cubicBezTo>
                  <a:lnTo>
                    <a:pt x="183866" y="2100487"/>
                  </a:lnTo>
                  <a:cubicBezTo>
                    <a:pt x="82319" y="2100487"/>
                    <a:pt x="0" y="2018167"/>
                    <a:pt x="0" y="1916621"/>
                  </a:cubicBezTo>
                  <a:lnTo>
                    <a:pt x="0" y="183866"/>
                  </a:lnTo>
                  <a:cubicBezTo>
                    <a:pt x="0" y="82319"/>
                    <a:pt x="82319" y="0"/>
                    <a:pt x="183866" y="0"/>
                  </a:cubicBezTo>
                  <a:close/>
                </a:path>
              </a:pathLst>
            </a:cu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895586" y="1562101"/>
            <a:ext cx="14051905" cy="8724899"/>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345485">
            <a:off x="15914575" y="6753911"/>
            <a:ext cx="2086105" cy="2980755"/>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6"/>
            <a:stretch>
              <a:fillRect/>
            </a:stretch>
          </a:blipFill>
        </p:spPr>
        <p:txBody>
          <a:bodyPr/>
          <a:lstStyle/>
          <a:p>
            <a:endParaRPr lang="en-US"/>
          </a:p>
        </p:txBody>
      </p:sp>
      <p:sp>
        <p:nvSpPr>
          <p:cNvPr id="12" name="TextBox 12"/>
          <p:cNvSpPr txBox="1"/>
          <p:nvPr/>
        </p:nvSpPr>
        <p:spPr>
          <a:xfrm>
            <a:off x="4961744" y="2781300"/>
            <a:ext cx="8056316" cy="492443"/>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3200" b="1" i="0" u="none" strike="noStrike" kern="1200" cap="none" spc="0" normalizeH="0" baseline="0" noProof="0" err="1">
                <a:ln>
                  <a:noFill/>
                </a:ln>
                <a:solidFill>
                  <a:srgbClr val="F07167"/>
                </a:solidFill>
                <a:effectLst/>
                <a:uLnTx/>
                <a:uFillTx/>
                <a:latin typeface="Segoe UI Black" panose="020B0A02040204020203" pitchFamily="34" charset="0"/>
                <a:ea typeface="Segoe UI Black" panose="020B0A02040204020203" pitchFamily="34" charset="0"/>
                <a:cs typeface="+mn-cs"/>
              </a:rPr>
              <a:t>Phác</a:t>
            </a:r>
            <a:r>
              <a:rPr kumimoji="0" lang="en-US" sz="3200" b="1" i="0" u="none" strike="noStrike" kern="1200" cap="none" spc="0" normalizeH="0" baseline="0" noProof="0">
                <a:ln>
                  <a:noFill/>
                </a:ln>
                <a:solidFill>
                  <a:srgbClr val="F07167"/>
                </a:solidFill>
                <a:effectLst/>
                <a:uLnTx/>
                <a:uFillTx/>
                <a:latin typeface="Segoe UI Black" panose="020B0A02040204020203" pitchFamily="34" charset="0"/>
                <a:ea typeface="Segoe UI Black" panose="020B0A02040204020203" pitchFamily="34" charset="0"/>
                <a:cs typeface="+mn-cs"/>
              </a:rPr>
              <a:t> </a:t>
            </a:r>
            <a:r>
              <a:rPr kumimoji="0" lang="en-US" sz="3200" b="1" i="0" u="none" strike="noStrike" kern="1200" cap="none" spc="0" normalizeH="0" baseline="0" noProof="0" err="1">
                <a:ln>
                  <a:noFill/>
                </a:ln>
                <a:solidFill>
                  <a:srgbClr val="F07167"/>
                </a:solidFill>
                <a:effectLst/>
                <a:uLnTx/>
                <a:uFillTx/>
                <a:latin typeface="Segoe UI Black" panose="020B0A02040204020203" pitchFamily="34" charset="0"/>
                <a:ea typeface="Segoe UI Black" panose="020B0A02040204020203" pitchFamily="34" charset="0"/>
                <a:cs typeface="+mn-cs"/>
              </a:rPr>
              <a:t>thảo</a:t>
            </a:r>
            <a:r>
              <a:rPr kumimoji="0" lang="en-US" sz="3200" b="1" i="0" u="none" strike="noStrike" kern="1200" cap="none" spc="0" normalizeH="0" baseline="0" noProof="0">
                <a:ln>
                  <a:noFill/>
                </a:ln>
                <a:solidFill>
                  <a:srgbClr val="F07167"/>
                </a:solidFill>
                <a:effectLst/>
                <a:uLnTx/>
                <a:uFillTx/>
                <a:latin typeface="Segoe UI Black" panose="020B0A02040204020203" pitchFamily="34" charset="0"/>
                <a:ea typeface="Segoe UI Black" panose="020B0A02040204020203" pitchFamily="34" charset="0"/>
                <a:cs typeface="+mn-cs"/>
              </a:rPr>
              <a:t> cách</a:t>
            </a:r>
            <a:r>
              <a:rPr kumimoji="0" lang="en-US" sz="3200" b="1" i="0" u="none" strike="noStrike" kern="1200" cap="none" spc="0" normalizeH="0" noProof="0">
                <a:ln>
                  <a:noFill/>
                </a:ln>
                <a:solidFill>
                  <a:srgbClr val="F07167"/>
                </a:solidFill>
                <a:effectLst/>
                <a:uLnTx/>
                <a:uFillTx/>
                <a:latin typeface="Segoe UI Black" panose="020B0A02040204020203" pitchFamily="34" charset="0"/>
                <a:ea typeface="Segoe UI Black" panose="020B0A02040204020203" pitchFamily="34" charset="0"/>
                <a:cs typeface="+mn-cs"/>
              </a:rPr>
              <a:t> </a:t>
            </a:r>
            <a:r>
              <a:rPr kumimoji="0" lang="en-US" sz="3200" b="1" i="0" u="none" strike="noStrike" kern="1200" cap="none" spc="0" normalizeH="0" baseline="0" noProof="0">
                <a:ln>
                  <a:noFill/>
                </a:ln>
                <a:solidFill>
                  <a:srgbClr val="F07167"/>
                </a:solidFill>
                <a:effectLst/>
                <a:uLnTx/>
                <a:uFillTx/>
                <a:latin typeface="Segoe UI Black" panose="020B0A02040204020203" pitchFamily="34" charset="0"/>
                <a:ea typeface="Segoe UI Black" panose="020B0A02040204020203" pitchFamily="34" charset="0"/>
                <a:cs typeface="+mn-cs"/>
              </a:rPr>
              <a:t>thực </a:t>
            </a:r>
            <a:r>
              <a:rPr kumimoji="0" lang="en-US" sz="3200" b="1" i="0" u="none" strike="noStrike" kern="1200" cap="none" spc="0" normalizeH="0" baseline="0" noProof="0" err="1">
                <a:ln>
                  <a:noFill/>
                </a:ln>
                <a:solidFill>
                  <a:srgbClr val="F07167"/>
                </a:solidFill>
                <a:effectLst/>
                <a:uLnTx/>
                <a:uFillTx/>
                <a:latin typeface="Segoe UI Black" panose="020B0A02040204020203" pitchFamily="34" charset="0"/>
                <a:ea typeface="Segoe UI Black" panose="020B0A02040204020203" pitchFamily="34" charset="0"/>
                <a:cs typeface="+mn-cs"/>
              </a:rPr>
              <a:t>hiện</a:t>
            </a:r>
            <a:endParaRPr kumimoji="0" lang="en-US" sz="3200" b="1" i="0" u="none" strike="noStrike" kern="1200" cap="none" spc="0" normalizeH="0" baseline="0" noProof="0">
              <a:ln>
                <a:noFill/>
              </a:ln>
              <a:solidFill>
                <a:srgbClr val="F07167"/>
              </a:solidFill>
              <a:effectLst/>
              <a:uLnTx/>
              <a:uFillTx/>
              <a:latin typeface="Segoe UI Black" panose="020B0A02040204020203" pitchFamily="34" charset="0"/>
              <a:ea typeface="Segoe UI Black" panose="020B0A02040204020203" pitchFamily="34" charset="0"/>
              <a:cs typeface="+mn-cs"/>
            </a:endParaRPr>
          </a:p>
        </p:txBody>
      </p:sp>
      <p:sp>
        <p:nvSpPr>
          <p:cNvPr id="14" name="TextBox 8">
            <a:extLst>
              <a:ext uri="{FF2B5EF4-FFF2-40B4-BE49-F238E27FC236}">
                <a16:creationId xmlns:a16="http://schemas.microsoft.com/office/drawing/2014/main" id="{4225B879-7D26-49B7-3C90-78CB4A542524}"/>
              </a:ext>
            </a:extLst>
          </p:cNvPr>
          <p:cNvSpPr txBox="1"/>
          <p:nvPr/>
        </p:nvSpPr>
        <p:spPr>
          <a:xfrm>
            <a:off x="2149204" y="648618"/>
            <a:ext cx="13367484" cy="769441"/>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PHIẾU HỌC TẬP SỐ 4</a:t>
            </a:r>
          </a:p>
        </p:txBody>
      </p:sp>
      <p:sp>
        <p:nvSpPr>
          <p:cNvPr id="17" name="TextBox 16">
            <a:extLst>
              <a:ext uri="{FF2B5EF4-FFF2-40B4-BE49-F238E27FC236}">
                <a16:creationId xmlns:a16="http://schemas.microsoft.com/office/drawing/2014/main" id="{E65DE728-3BFD-DE69-14DB-04ED636C9CEB}"/>
              </a:ext>
            </a:extLst>
          </p:cNvPr>
          <p:cNvSpPr txBox="1"/>
          <p:nvPr/>
        </p:nvSpPr>
        <p:spPr>
          <a:xfrm>
            <a:off x="3733800" y="4001512"/>
            <a:ext cx="10896600" cy="575094"/>
          </a:xfrm>
          <a:prstGeom prst="rect">
            <a:avLst/>
          </a:prstGeom>
        </p:spPr>
        <p:txBody>
          <a:bodyPr wrap="square" lIns="0" tIns="0" rIns="0" bIns="0" rtlCol="0" anchor="t">
            <a:spAutoFit/>
          </a:bodyPr>
          <a:lstStyle/>
          <a:p>
            <a:pPr marL="0" marR="0" lvl="0" indent="0" algn="l" defTabSz="914400" rtl="0" eaLnBrk="1" fontAlgn="auto" latinLnBrk="0" hangingPunct="1">
              <a:lnSpc>
                <a:spcPts val="5134"/>
              </a:lnSpc>
              <a:spcBef>
                <a:spcPts val="0"/>
              </a:spcBef>
              <a:spcAft>
                <a:spcPts val="0"/>
              </a:spcAft>
              <a:buClrTx/>
              <a:buSzTx/>
              <a:buFontTx/>
              <a:buNone/>
              <a:tabLst/>
              <a:defRPr/>
            </a:pPr>
            <a:r>
              <a:rPr kumimoji="0" lang="en-US" sz="3200" b="0" i="0" u="none" strike="noStrike" kern="1200" cap="none" spc="0" normalizeH="0" baseline="0" noProof="0">
                <a:ln>
                  <a:noFill/>
                </a:ln>
                <a:solidFill>
                  <a:schemeClr val="tx2">
                    <a:lumMod val="50000"/>
                  </a:schemeClr>
                </a:solidFill>
                <a:effectLst/>
                <a:uLnTx/>
                <a:uFillTx/>
                <a:latin typeface="Bahnschrift Condensed" panose="020B0502040204020203" pitchFamily="34" charset="0"/>
                <a:ea typeface="Segoe UI Black" panose="020B0A02040204020203" pitchFamily="34" charset="0"/>
                <a:cs typeface="Arial" panose="020B0604020202020204" pitchFamily="34" charset="0"/>
              </a:rPr>
              <a:t>2. </a:t>
            </a:r>
            <a:r>
              <a:rPr lang="en-US" sz="3200">
                <a:solidFill>
                  <a:schemeClr val="tx2">
                    <a:lumMod val="50000"/>
                  </a:schemeClr>
                </a:solidFill>
                <a:latin typeface="Bahnschrift Condensed" panose="020B0502040204020203" pitchFamily="34" charset="0"/>
                <a:ea typeface="Segoe UI Black" panose="020B0A02040204020203" pitchFamily="34" charset="0"/>
                <a:cs typeface="Arial" panose="020B0604020202020204" pitchFamily="34" charset="0"/>
              </a:rPr>
              <a:t>Đề xuất m</a:t>
            </a:r>
            <a:r>
              <a:rPr kumimoji="0" lang="en-US" sz="3200" b="0" i="0" u="none" strike="noStrike" kern="1200" cap="none" spc="0" normalizeH="0" baseline="0" noProof="0">
                <a:ln>
                  <a:noFill/>
                </a:ln>
                <a:solidFill>
                  <a:schemeClr val="tx2">
                    <a:lumMod val="50000"/>
                  </a:schemeClr>
                </a:solidFill>
                <a:effectLst/>
                <a:uLnTx/>
                <a:uFillTx/>
                <a:latin typeface="Bahnschrift Condensed" panose="020B0502040204020203" pitchFamily="34" charset="0"/>
                <a:ea typeface="Segoe UI Black" panose="020B0A02040204020203" pitchFamily="34" charset="0"/>
                <a:cs typeface="Arial" panose="020B0604020202020204" pitchFamily="34" charset="0"/>
              </a:rPr>
              <a:t>ón</a:t>
            </a:r>
            <a:r>
              <a:rPr kumimoji="0" lang="en-US" sz="3200" b="0" i="0" u="none" strike="noStrike" kern="1200" cap="none" spc="0" normalizeH="0" noProof="0">
                <a:ln>
                  <a:noFill/>
                </a:ln>
                <a:solidFill>
                  <a:schemeClr val="tx2">
                    <a:lumMod val="50000"/>
                  </a:schemeClr>
                </a:solidFill>
                <a:effectLst/>
                <a:uLnTx/>
                <a:uFillTx/>
                <a:latin typeface="Bahnschrift Condensed" panose="020B0502040204020203" pitchFamily="34" charset="0"/>
                <a:ea typeface="Segoe UI Black" panose="020B0A02040204020203" pitchFamily="34" charset="0"/>
                <a:cs typeface="Arial" panose="020B0604020202020204" pitchFamily="34" charset="0"/>
              </a:rPr>
              <a:t> ăn cho các bữa ăn và tính toán lượng muối theo khuyến cáo. </a:t>
            </a:r>
            <a:endParaRPr kumimoji="0" lang="en-US" sz="3200" b="0" i="0" u="none" strike="noStrike" kern="1200" cap="none" spc="0" normalizeH="0" baseline="0" noProof="0">
              <a:ln>
                <a:noFill/>
              </a:ln>
              <a:solidFill>
                <a:schemeClr val="tx2">
                  <a:lumMod val="50000"/>
                </a:schemeClr>
              </a:solidFill>
              <a:effectLst/>
              <a:uLnTx/>
              <a:uFillTx/>
              <a:latin typeface="Bahnschrift Condensed" panose="020B0502040204020203" pitchFamily="34" charset="0"/>
              <a:ea typeface="Segoe UI Black" panose="020B0A02040204020203" pitchFamily="34" charset="0"/>
              <a:cs typeface="Arial" panose="020B0604020202020204" pitchFamily="34" charset="0"/>
            </a:endParaRPr>
          </a:p>
        </p:txBody>
      </p:sp>
      <p:sp>
        <p:nvSpPr>
          <p:cNvPr id="19" name="TextBox 18">
            <a:extLst>
              <a:ext uri="{FF2B5EF4-FFF2-40B4-BE49-F238E27FC236}">
                <a16:creationId xmlns:a16="http://schemas.microsoft.com/office/drawing/2014/main" id="{F9438A85-062B-C1A3-3EFE-1A97B329628D}"/>
              </a:ext>
            </a:extLst>
          </p:cNvPr>
          <p:cNvSpPr txBox="1"/>
          <p:nvPr/>
        </p:nvSpPr>
        <p:spPr>
          <a:xfrm>
            <a:off x="3733800" y="8192501"/>
            <a:ext cx="6264860" cy="575094"/>
          </a:xfrm>
          <a:prstGeom prst="rect">
            <a:avLst/>
          </a:prstGeom>
        </p:spPr>
        <p:txBody>
          <a:bodyPr wrap="square" lIns="0" tIns="0" rIns="0" bIns="0" rtlCol="0" anchor="t">
            <a:spAutoFit/>
          </a:bodyPr>
          <a:lstStyle/>
          <a:p>
            <a:pPr lvl="0">
              <a:lnSpc>
                <a:spcPts val="5134"/>
              </a:lnSpc>
            </a:pPr>
            <a:r>
              <a:rPr lang="vi-VN" sz="3200">
                <a:solidFill>
                  <a:schemeClr val="tx2">
                    <a:lumMod val="50000"/>
                  </a:schemeClr>
                </a:solidFill>
                <a:latin typeface="Bahnschrift Condensed" panose="020B0502040204020203" pitchFamily="34" charset="0"/>
                <a:ea typeface="Segoe UI Black" panose="020B0A02040204020203" pitchFamily="34" charset="0"/>
                <a:cs typeface="Arial" panose="020B0604020202020204" pitchFamily="34" charset="0"/>
              </a:rPr>
              <a:t>3. Tính tổng lượng muối dùng cho một ngày</a:t>
            </a:r>
            <a:r>
              <a:rPr lang="en-US" sz="3200">
                <a:solidFill>
                  <a:schemeClr val="tx2">
                    <a:lumMod val="50000"/>
                  </a:schemeClr>
                </a:solidFill>
                <a:latin typeface="Bahnschrift Condensed" panose="020B0502040204020203" pitchFamily="34" charset="0"/>
                <a:ea typeface="Segoe UI Black" panose="020B0A02040204020203" pitchFamily="34" charset="0"/>
                <a:cs typeface="Arial" panose="020B0604020202020204" pitchFamily="34" charset="0"/>
              </a:rPr>
              <a:t>.</a:t>
            </a:r>
            <a:endParaRPr lang="vi-VN" sz="3200">
              <a:solidFill>
                <a:schemeClr val="tx2">
                  <a:lumMod val="50000"/>
                </a:schemeClr>
              </a:solidFill>
              <a:latin typeface="Bahnschrift Condensed" panose="020B0502040204020203" pitchFamily="34" charset="0"/>
              <a:ea typeface="Segoe UI Black" panose="020B0A02040204020203" pitchFamily="34" charset="0"/>
              <a:cs typeface="Arial" panose="020B0604020202020204" pitchFamily="34" charset="0"/>
            </a:endParaRPr>
          </a:p>
        </p:txBody>
      </p:sp>
      <p:sp>
        <p:nvSpPr>
          <p:cNvPr id="7" name="TextBox 6">
            <a:extLst>
              <a:ext uri="{FF2B5EF4-FFF2-40B4-BE49-F238E27FC236}">
                <a16:creationId xmlns:a16="http://schemas.microsoft.com/office/drawing/2014/main" id="{09D15590-FA0A-9429-33C2-D38037F20519}"/>
              </a:ext>
            </a:extLst>
          </p:cNvPr>
          <p:cNvSpPr txBox="1"/>
          <p:nvPr/>
        </p:nvSpPr>
        <p:spPr>
          <a:xfrm>
            <a:off x="3733800" y="3319473"/>
            <a:ext cx="3396806" cy="575094"/>
          </a:xfrm>
          <a:prstGeom prst="rect">
            <a:avLst/>
          </a:prstGeom>
        </p:spPr>
        <p:txBody>
          <a:bodyPr wrap="square" lIns="0" tIns="0" rIns="0" bIns="0" rtlCol="0" anchor="t">
            <a:spAutoFit/>
          </a:bodyPr>
          <a:lstStyle/>
          <a:p>
            <a:pPr lvl="0">
              <a:lnSpc>
                <a:spcPts val="5134"/>
              </a:lnSpc>
            </a:pPr>
            <a:r>
              <a:rPr lang="vi-VN" sz="3200">
                <a:solidFill>
                  <a:schemeClr val="tx2">
                    <a:lumMod val="50000"/>
                  </a:schemeClr>
                </a:solidFill>
                <a:latin typeface="Bahnschrift Condensed" panose="020B0502040204020203" pitchFamily="34" charset="0"/>
                <a:ea typeface="Segoe UI Black" panose="020B0A02040204020203" pitchFamily="34" charset="0"/>
                <a:cs typeface="Arial" panose="020B0604020202020204" pitchFamily="34" charset="0"/>
              </a:rPr>
              <a:t>1. Ý tưởng thực đơn: </a:t>
            </a:r>
            <a:endParaRPr kumimoji="0" lang="en-US" sz="3200" b="0" i="0" u="none" strike="noStrike" kern="1200" cap="none" spc="0" normalizeH="0" baseline="0" noProof="0">
              <a:ln>
                <a:noFill/>
              </a:ln>
              <a:solidFill>
                <a:schemeClr val="tx2">
                  <a:lumMod val="50000"/>
                </a:schemeClr>
              </a:solidFill>
              <a:effectLst/>
              <a:uLnTx/>
              <a:uFillTx/>
              <a:latin typeface="Bahnschrift Condensed" panose="020B0502040204020203" pitchFamily="34" charset="0"/>
              <a:ea typeface="Segoe UI Black" panose="020B0A02040204020203"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4DA30494-B719-02E4-44C3-6056E52C5D41}"/>
              </a:ext>
            </a:extLst>
          </p:cNvPr>
          <p:cNvGraphicFramePr>
            <a:graphicFrameLocks noGrp="1"/>
          </p:cNvGraphicFramePr>
          <p:nvPr>
            <p:extLst>
              <p:ext uri="{D42A27DB-BD31-4B8C-83A1-F6EECF244321}">
                <p14:modId xmlns:p14="http://schemas.microsoft.com/office/powerpoint/2010/main" val="3658995281"/>
              </p:ext>
            </p:extLst>
          </p:nvPr>
        </p:nvGraphicFramePr>
        <p:xfrm>
          <a:off x="3598579" y="4826415"/>
          <a:ext cx="10515600" cy="3287079"/>
        </p:xfrm>
        <a:graphic>
          <a:graphicData uri="http://schemas.openxmlformats.org/drawingml/2006/table">
            <a:tbl>
              <a:tblPr firstRow="1" firstCol="1" bandRow="1">
                <a:tableStyleId>{16D9F66E-5EB9-4882-86FB-DCBF35E3C3E4}</a:tableStyleId>
              </a:tblPr>
              <a:tblGrid>
                <a:gridCol w="2314000">
                  <a:extLst>
                    <a:ext uri="{9D8B030D-6E8A-4147-A177-3AD203B41FA5}">
                      <a16:colId xmlns:a16="http://schemas.microsoft.com/office/drawing/2014/main" val="880584036"/>
                    </a:ext>
                  </a:extLst>
                </a:gridCol>
                <a:gridCol w="1233405">
                  <a:extLst>
                    <a:ext uri="{9D8B030D-6E8A-4147-A177-3AD203B41FA5}">
                      <a16:colId xmlns:a16="http://schemas.microsoft.com/office/drawing/2014/main" val="2048171141"/>
                    </a:ext>
                  </a:extLst>
                </a:gridCol>
                <a:gridCol w="2237593">
                  <a:extLst>
                    <a:ext uri="{9D8B030D-6E8A-4147-A177-3AD203B41FA5}">
                      <a16:colId xmlns:a16="http://schemas.microsoft.com/office/drawing/2014/main" val="1546141549"/>
                    </a:ext>
                  </a:extLst>
                </a:gridCol>
                <a:gridCol w="1292347">
                  <a:extLst>
                    <a:ext uri="{9D8B030D-6E8A-4147-A177-3AD203B41FA5}">
                      <a16:colId xmlns:a16="http://schemas.microsoft.com/office/drawing/2014/main" val="4186363607"/>
                    </a:ext>
                  </a:extLst>
                </a:gridCol>
                <a:gridCol w="2217947">
                  <a:extLst>
                    <a:ext uri="{9D8B030D-6E8A-4147-A177-3AD203B41FA5}">
                      <a16:colId xmlns:a16="http://schemas.microsoft.com/office/drawing/2014/main" val="1316064917"/>
                    </a:ext>
                  </a:extLst>
                </a:gridCol>
                <a:gridCol w="1220308">
                  <a:extLst>
                    <a:ext uri="{9D8B030D-6E8A-4147-A177-3AD203B41FA5}">
                      <a16:colId xmlns:a16="http://schemas.microsoft.com/office/drawing/2014/main" val="3778109379"/>
                    </a:ext>
                  </a:extLst>
                </a:gridCol>
              </a:tblGrid>
              <a:tr h="0">
                <a:tc gridSpan="2">
                  <a:txBody>
                    <a:bodyPr/>
                    <a:lstStyle/>
                    <a:p>
                      <a:pPr algn="ctr">
                        <a:lnSpc>
                          <a:spcPct val="115000"/>
                        </a:lnSpc>
                        <a:spcBef>
                          <a:spcPts val="300"/>
                        </a:spcBef>
                        <a:spcAft>
                          <a:spcPts val="300"/>
                        </a:spcAft>
                        <a:tabLst>
                          <a:tab pos="730250" algn="l"/>
                        </a:tabLst>
                      </a:pPr>
                      <a:r>
                        <a:rPr lang="en-US" sz="2400" kern="1200">
                          <a:effectLst/>
                          <a:latin typeface="Bahnschrift Condensed" panose="020B0502040204020203" pitchFamily="34" charset="0"/>
                        </a:rPr>
                        <a:t>Bữa sáng</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2">
                  <a:txBody>
                    <a:bodyPr/>
                    <a:lstStyle/>
                    <a:p>
                      <a:pPr algn="ctr">
                        <a:lnSpc>
                          <a:spcPct val="115000"/>
                        </a:lnSpc>
                        <a:spcBef>
                          <a:spcPts val="300"/>
                        </a:spcBef>
                        <a:spcAft>
                          <a:spcPts val="300"/>
                        </a:spcAft>
                        <a:tabLst>
                          <a:tab pos="730250" algn="l"/>
                        </a:tabLst>
                      </a:pPr>
                      <a:r>
                        <a:rPr lang="en-US" sz="2400" kern="1200">
                          <a:effectLst/>
                          <a:latin typeface="Bahnschrift Condensed" panose="020B0502040204020203" pitchFamily="34" charset="0"/>
                        </a:rPr>
                        <a:t>Bữa trưa</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c gridSpan="2">
                  <a:txBody>
                    <a:bodyPr/>
                    <a:lstStyle/>
                    <a:p>
                      <a:pPr algn="ctr">
                        <a:lnSpc>
                          <a:spcPct val="115000"/>
                        </a:lnSpc>
                        <a:spcBef>
                          <a:spcPts val="300"/>
                        </a:spcBef>
                        <a:spcAft>
                          <a:spcPts val="300"/>
                        </a:spcAft>
                        <a:tabLst>
                          <a:tab pos="730250" algn="l"/>
                        </a:tabLst>
                      </a:pPr>
                      <a:r>
                        <a:rPr lang="en-US" sz="2400" kern="1200">
                          <a:effectLst/>
                          <a:latin typeface="Bahnschrift Condensed" panose="020B0502040204020203" pitchFamily="34" charset="0"/>
                        </a:rPr>
                        <a:t>Bữa tối</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2366468562"/>
                  </a:ext>
                </a:extLst>
              </a:tr>
              <a:tr h="0">
                <a:tc>
                  <a:txBody>
                    <a:bodyPr/>
                    <a:lstStyle/>
                    <a:p>
                      <a:pPr algn="ctr">
                        <a:lnSpc>
                          <a:spcPct val="115000"/>
                        </a:lnSpc>
                        <a:spcBef>
                          <a:spcPts val="300"/>
                        </a:spcBef>
                        <a:spcAft>
                          <a:spcPts val="300"/>
                        </a:spcAft>
                        <a:tabLst>
                          <a:tab pos="730250" algn="l"/>
                        </a:tabLst>
                      </a:pPr>
                      <a:r>
                        <a:rPr lang="en-US" sz="2400" b="0" kern="1200">
                          <a:effectLst/>
                          <a:latin typeface="Bahnschrift Condensed" panose="020B0502040204020203" pitchFamily="34" charset="0"/>
                        </a:rPr>
                        <a:t>Món ăn</a:t>
                      </a:r>
                      <a:endParaRPr lang="en-US" sz="2400" b="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Bef>
                          <a:spcPts val="300"/>
                        </a:spcBef>
                        <a:spcAft>
                          <a:spcPts val="300"/>
                        </a:spcAft>
                        <a:tabLst>
                          <a:tab pos="730250" algn="l"/>
                        </a:tabLst>
                      </a:pPr>
                      <a:r>
                        <a:rPr lang="en-US" sz="2400" kern="1200">
                          <a:effectLst/>
                          <a:latin typeface="Bahnschrift Condensed" panose="020B0502040204020203" pitchFamily="34" charset="0"/>
                        </a:rPr>
                        <a:t>Lượng muối</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Bef>
                          <a:spcPts val="300"/>
                        </a:spcBef>
                        <a:spcAft>
                          <a:spcPts val="300"/>
                        </a:spcAft>
                        <a:tabLst>
                          <a:tab pos="730250" algn="l"/>
                        </a:tabLst>
                      </a:pPr>
                      <a:r>
                        <a:rPr lang="en-US" sz="2400" kern="1200">
                          <a:effectLst/>
                          <a:latin typeface="Bahnschrift Condensed" panose="020B0502040204020203" pitchFamily="34" charset="0"/>
                        </a:rPr>
                        <a:t>Món ăn</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Bef>
                          <a:spcPts val="300"/>
                        </a:spcBef>
                        <a:spcAft>
                          <a:spcPts val="300"/>
                        </a:spcAft>
                        <a:tabLst>
                          <a:tab pos="730250" algn="l"/>
                        </a:tabLst>
                      </a:pPr>
                      <a:r>
                        <a:rPr lang="en-US" sz="2400" kern="1200">
                          <a:effectLst/>
                          <a:latin typeface="Bahnschrift Condensed" panose="020B0502040204020203" pitchFamily="34" charset="0"/>
                        </a:rPr>
                        <a:t>Lượng muối</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Bef>
                          <a:spcPts val="300"/>
                        </a:spcBef>
                        <a:spcAft>
                          <a:spcPts val="300"/>
                        </a:spcAft>
                        <a:tabLst>
                          <a:tab pos="730250" algn="l"/>
                        </a:tabLst>
                      </a:pPr>
                      <a:r>
                        <a:rPr lang="en-US" sz="2400" kern="1200">
                          <a:effectLst/>
                          <a:latin typeface="Bahnschrift Condensed" panose="020B0502040204020203" pitchFamily="34" charset="0"/>
                        </a:rPr>
                        <a:t>Món ăn</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algn="ctr">
                        <a:lnSpc>
                          <a:spcPct val="115000"/>
                        </a:lnSpc>
                        <a:spcBef>
                          <a:spcPts val="300"/>
                        </a:spcBef>
                        <a:spcAft>
                          <a:spcPts val="300"/>
                        </a:spcAft>
                        <a:tabLst>
                          <a:tab pos="730250" algn="l"/>
                        </a:tabLst>
                      </a:pPr>
                      <a:r>
                        <a:rPr lang="en-US" sz="2400" kern="1200">
                          <a:effectLst/>
                          <a:latin typeface="Bahnschrift Condensed" panose="020B0502040204020203" pitchFamily="34" charset="0"/>
                        </a:rPr>
                        <a:t>Lượng muối</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62743788"/>
                  </a:ext>
                </a:extLst>
              </a:tr>
              <a:tr h="0">
                <a:tc>
                  <a:txBody>
                    <a:bodyPr/>
                    <a:lstStyle/>
                    <a:p>
                      <a:pPr>
                        <a:lnSpc>
                          <a:spcPct val="115000"/>
                        </a:lnSpc>
                        <a:spcBef>
                          <a:spcPts val="600"/>
                        </a:spcBef>
                        <a:spcAft>
                          <a:spcPts val="600"/>
                        </a:spcAft>
                        <a:tabLst>
                          <a:tab pos="730250" algn="l"/>
                        </a:tabLst>
                      </a:pPr>
                      <a:r>
                        <a:rPr lang="en-US" sz="2400" b="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b="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b="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b="0">
                          <a:effectLst/>
                          <a:latin typeface="Bahnschrift Condensed" panose="020B0502040204020203" pitchFamily="34" charset="0"/>
                        </a:rPr>
                        <a:t>…………………..……</a:t>
                      </a:r>
                      <a:endParaRPr lang="en-US" sz="2400" b="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tc>
                <a:tc>
                  <a:txBody>
                    <a:bodyPr/>
                    <a:lstStyle/>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p>
                    <a:p>
                      <a:pPr>
                        <a:lnSpc>
                          <a:spcPct val="115000"/>
                        </a:lnSpc>
                        <a:spcBef>
                          <a:spcPts val="600"/>
                        </a:spcBef>
                        <a:spcAft>
                          <a:spcPts val="600"/>
                        </a:spcAft>
                        <a:tabLst>
                          <a:tab pos="730250" algn="l"/>
                        </a:tabLst>
                      </a:pPr>
                      <a:r>
                        <a:rPr lang="en-US" sz="2400">
                          <a:effectLst/>
                          <a:latin typeface="Bahnschrift Condensed" panose="020B0502040204020203" pitchFamily="34" charset="0"/>
                        </a:rPr>
                        <a:t>………….</a:t>
                      </a:r>
                      <a:endParaRPr lang="en-US" sz="2400">
                        <a:effectLst/>
                        <a:latin typeface="Bahnschrift Condensed" panose="020B0502040204020203" pitchFamily="34"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595706716"/>
                  </a:ext>
                </a:extLst>
              </a:tr>
            </a:tbl>
          </a:graphicData>
        </a:graphic>
      </p:graphicFrame>
      <p:sp>
        <p:nvSpPr>
          <p:cNvPr id="18" name="AutoShape 17">
            <a:extLst>
              <a:ext uri="{FF2B5EF4-FFF2-40B4-BE49-F238E27FC236}">
                <a16:creationId xmlns:a16="http://schemas.microsoft.com/office/drawing/2014/main" id="{5EC99551-C768-5AB3-05A0-6EDF24F5B80A}"/>
              </a:ext>
            </a:extLst>
          </p:cNvPr>
          <p:cNvSpPr/>
          <p:nvPr/>
        </p:nvSpPr>
        <p:spPr>
          <a:xfrm>
            <a:off x="6525820" y="3772901"/>
            <a:ext cx="6492240" cy="0"/>
          </a:xfrm>
          <a:prstGeom prst="line">
            <a:avLst/>
          </a:prstGeom>
          <a:ln w="38100" cap="flat">
            <a:solidFill>
              <a:srgbClr val="F07167"/>
            </a:solidFill>
            <a:prstDash val="sysDot"/>
            <a:headEnd type="none" w="sm" len="sm"/>
            <a:tailEnd type="none" w="sm" len="sm"/>
          </a:ln>
        </p:spPr>
        <p:txBody>
          <a:bodyPr/>
          <a:lstStyle/>
          <a:p>
            <a:endParaRPr lang="en-US"/>
          </a:p>
        </p:txBody>
      </p:sp>
      <p:sp>
        <p:nvSpPr>
          <p:cNvPr id="22" name="AutoShape 17">
            <a:extLst>
              <a:ext uri="{FF2B5EF4-FFF2-40B4-BE49-F238E27FC236}">
                <a16:creationId xmlns:a16="http://schemas.microsoft.com/office/drawing/2014/main" id="{3D43B331-9864-04C0-6947-0DA1472761A7}"/>
              </a:ext>
            </a:extLst>
          </p:cNvPr>
          <p:cNvSpPr/>
          <p:nvPr/>
        </p:nvSpPr>
        <p:spPr>
          <a:xfrm>
            <a:off x="3733800" y="9182100"/>
            <a:ext cx="8640000" cy="0"/>
          </a:xfrm>
          <a:prstGeom prst="line">
            <a:avLst/>
          </a:prstGeom>
          <a:ln w="38100" cap="flat">
            <a:solidFill>
              <a:srgbClr val="F07167"/>
            </a:solidFill>
            <a:prstDash val="sysDot"/>
            <a:headEnd type="none" w="sm" len="sm"/>
            <a:tailEnd type="none" w="sm" len="sm"/>
          </a:ln>
        </p:spPr>
        <p:txBody>
          <a:bodyPr/>
          <a:lstStyle/>
          <a:p>
            <a:endParaRPr lang="en-US"/>
          </a:p>
        </p:txBody>
      </p:sp>
    </p:spTree>
    <p:extLst>
      <p:ext uri="{BB962C8B-B14F-4D97-AF65-F5344CB8AC3E}">
        <p14:creationId xmlns:p14="http://schemas.microsoft.com/office/powerpoint/2010/main" val="39438297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anim calcmode="lin" valueType="num">
                                      <p:cBhvr>
                                        <p:cTn id="11" dur="1000" fill="hold"/>
                                        <p:tgtEl>
                                          <p:spTgt spid="17"/>
                                        </p:tgtEl>
                                        <p:attrNameLst>
                                          <p:attrName>ppt_x</p:attrName>
                                        </p:attrNameLst>
                                      </p:cBhvr>
                                      <p:tavLst>
                                        <p:tav tm="0">
                                          <p:val>
                                            <p:strVal val="#ppt_x"/>
                                          </p:val>
                                        </p:tav>
                                        <p:tav tm="100000">
                                          <p:val>
                                            <p:strVal val="#ppt_x"/>
                                          </p:val>
                                        </p:tav>
                                      </p:tavLst>
                                    </p:anim>
                                    <p:anim calcmode="lin" valueType="num">
                                      <p:cBhvr>
                                        <p:cTn id="12" dur="1000" fill="hold"/>
                                        <p:tgtEl>
                                          <p:spTgt spid="1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anim calcmode="lin" valueType="num">
                                      <p:cBhvr>
                                        <p:cTn id="16" dur="1000" fill="hold"/>
                                        <p:tgtEl>
                                          <p:spTgt spid="19"/>
                                        </p:tgtEl>
                                        <p:attrNameLst>
                                          <p:attrName>ppt_x</p:attrName>
                                        </p:attrNameLst>
                                      </p:cBhvr>
                                      <p:tavLst>
                                        <p:tav tm="0">
                                          <p:val>
                                            <p:strVal val="#ppt_x"/>
                                          </p:val>
                                        </p:tav>
                                        <p:tav tm="100000">
                                          <p:val>
                                            <p:strVal val="#ppt_x"/>
                                          </p:val>
                                        </p:tav>
                                      </p:tavLst>
                                    </p:anim>
                                    <p:anim calcmode="lin" valueType="num">
                                      <p:cBhvr>
                                        <p:cTn id="1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par>
                                <p:cTn id="32" presetID="14"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randombar(horizontal)">
                                      <p:cBhvr>
                                        <p:cTn id="34" dur="500"/>
                                        <p:tgtEl>
                                          <p:spTgt spid="18"/>
                                        </p:tgtEl>
                                      </p:cBhvr>
                                    </p:animEffect>
                                  </p:childTnLst>
                                </p:cTn>
                              </p:par>
                              <p:par>
                                <p:cTn id="35" presetID="14" presetClass="entr" presetSubtype="1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randombar(horizontal)">
                                      <p:cBhvr>
                                        <p:cTn id="3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19"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a:off x="847494" y="1049182"/>
            <a:ext cx="15878332" cy="8429584"/>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5978659" y="1822256"/>
            <a:ext cx="2028627" cy="1840784"/>
          </a:xfrm>
          <a:custGeom>
            <a:avLst/>
            <a:gdLst/>
            <a:ahLst/>
            <a:cxnLst/>
            <a:rect l="l" t="t" r="r" b="b"/>
            <a:pathLst>
              <a:path w="2028627" h="1840784">
                <a:moveTo>
                  <a:pt x="0" y="0"/>
                </a:moveTo>
                <a:lnTo>
                  <a:pt x="2028627" y="0"/>
                </a:lnTo>
                <a:lnTo>
                  <a:pt x="2028627" y="1840784"/>
                </a:lnTo>
                <a:lnTo>
                  <a:pt x="0" y="1840784"/>
                </a:lnTo>
                <a:lnTo>
                  <a:pt x="0" y="0"/>
                </a:lnTo>
                <a:close/>
              </a:path>
            </a:pathLst>
          </a:custGeom>
          <a:blipFill>
            <a:blip r:embed="rId4"/>
            <a:stretch>
              <a:fillRect l="-94647" t="-123326" r="-157783"/>
            </a:stretch>
          </a:blipFill>
        </p:spPr>
        <p:txBody>
          <a:bodyPr/>
          <a:lstStyle/>
          <a:p>
            <a:endParaRPr lang="en-US"/>
          </a:p>
        </p:txBody>
      </p:sp>
      <p:sp>
        <p:nvSpPr>
          <p:cNvPr id="19" name="Freeform 19"/>
          <p:cNvSpPr/>
          <p:nvPr/>
        </p:nvSpPr>
        <p:spPr>
          <a:xfrm>
            <a:off x="9375926" y="4027175"/>
            <a:ext cx="6448465" cy="4504923"/>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DD07E"/>
          </a:solidFill>
        </p:spPr>
        <p:txBody>
          <a:bodyPr/>
          <a:lstStyle/>
          <a:p>
            <a:endParaRPr lang="en-US"/>
          </a:p>
        </p:txBody>
      </p:sp>
      <p:sp>
        <p:nvSpPr>
          <p:cNvPr id="27" name="TextBox 27"/>
          <p:cNvSpPr txBox="1"/>
          <p:nvPr/>
        </p:nvSpPr>
        <p:spPr>
          <a:xfrm>
            <a:off x="2423395" y="1354808"/>
            <a:ext cx="13749559" cy="2031325"/>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66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Thiết kế thực đơn các món ăn cho 3 bữa trong một ngày</a:t>
            </a:r>
          </a:p>
        </p:txBody>
      </p:sp>
      <p:sp>
        <p:nvSpPr>
          <p:cNvPr id="28" name="Freeform 28"/>
          <p:cNvSpPr/>
          <p:nvPr/>
        </p:nvSpPr>
        <p:spPr>
          <a:xfrm flipH="1">
            <a:off x="230429" y="8100798"/>
            <a:ext cx="2098217" cy="1903931"/>
          </a:xfrm>
          <a:custGeom>
            <a:avLst/>
            <a:gdLst/>
            <a:ahLst/>
            <a:cxnLst/>
            <a:rect l="l" t="t" r="r" b="b"/>
            <a:pathLst>
              <a:path w="2098217" h="1903931">
                <a:moveTo>
                  <a:pt x="2098217" y="0"/>
                </a:moveTo>
                <a:lnTo>
                  <a:pt x="0" y="0"/>
                </a:lnTo>
                <a:lnTo>
                  <a:pt x="0" y="1903930"/>
                </a:lnTo>
                <a:lnTo>
                  <a:pt x="2098217" y="1903930"/>
                </a:lnTo>
                <a:lnTo>
                  <a:pt x="2098217" y="0"/>
                </a:lnTo>
                <a:close/>
              </a:path>
            </a:pathLst>
          </a:custGeom>
          <a:blipFill>
            <a:blip r:embed="rId4"/>
            <a:stretch>
              <a:fillRect l="-94647" t="-123326" r="-157783"/>
            </a:stretch>
          </a:blipFill>
        </p:spPr>
        <p:txBody>
          <a:bodyPr/>
          <a:lstStyle/>
          <a:p>
            <a:endParaRPr lang="en-US"/>
          </a:p>
        </p:txBody>
      </p:sp>
      <p:sp>
        <p:nvSpPr>
          <p:cNvPr id="29" name="Freeform 29"/>
          <p:cNvSpPr/>
          <p:nvPr/>
        </p:nvSpPr>
        <p:spPr>
          <a:xfrm>
            <a:off x="70198" y="2682296"/>
            <a:ext cx="2406968" cy="1212478"/>
          </a:xfrm>
          <a:custGeom>
            <a:avLst/>
            <a:gdLst/>
            <a:ahLst/>
            <a:cxnLst/>
            <a:rect l="l" t="t" r="r" b="b"/>
            <a:pathLst>
              <a:path w="2406968" h="1212478">
                <a:moveTo>
                  <a:pt x="0" y="0"/>
                </a:moveTo>
                <a:lnTo>
                  <a:pt x="2406968" y="0"/>
                </a:lnTo>
                <a:lnTo>
                  <a:pt x="2406968" y="1212477"/>
                </a:lnTo>
                <a:lnTo>
                  <a:pt x="0" y="1212477"/>
                </a:lnTo>
                <a:lnTo>
                  <a:pt x="0" y="0"/>
                </a:lnTo>
                <a:close/>
              </a:path>
            </a:pathLst>
          </a:custGeom>
          <a:blipFill>
            <a:blip r:embed="rId5"/>
            <a:stretch>
              <a:fillRect r="-21017"/>
            </a:stretch>
          </a:blipFill>
        </p:spPr>
        <p:txBody>
          <a:bodyPr/>
          <a:lstStyle/>
          <a:p>
            <a:endParaRPr lang="en-US"/>
          </a:p>
        </p:txBody>
      </p:sp>
      <p:sp>
        <p:nvSpPr>
          <p:cNvPr id="39" name="Freeform 39"/>
          <p:cNvSpPr/>
          <p:nvPr/>
        </p:nvSpPr>
        <p:spPr>
          <a:xfrm flipH="1">
            <a:off x="15853508" y="8690312"/>
            <a:ext cx="2115177" cy="1065492"/>
          </a:xfrm>
          <a:custGeom>
            <a:avLst/>
            <a:gdLst/>
            <a:ahLst/>
            <a:cxnLst/>
            <a:rect l="l" t="t" r="r" b="b"/>
            <a:pathLst>
              <a:path w="2115177" h="1065492">
                <a:moveTo>
                  <a:pt x="2115178" y="0"/>
                </a:moveTo>
                <a:lnTo>
                  <a:pt x="0" y="0"/>
                </a:lnTo>
                <a:lnTo>
                  <a:pt x="0" y="1065492"/>
                </a:lnTo>
                <a:lnTo>
                  <a:pt x="2115178" y="1065492"/>
                </a:lnTo>
                <a:lnTo>
                  <a:pt x="2115178" y="0"/>
                </a:lnTo>
                <a:close/>
              </a:path>
            </a:pathLst>
          </a:custGeom>
          <a:blipFill>
            <a:blip r:embed="rId5"/>
            <a:stretch>
              <a:fillRect r="-21017"/>
            </a:stretch>
          </a:blipFill>
        </p:spPr>
        <p:txBody>
          <a:bodyPr/>
          <a:lstStyle/>
          <a:p>
            <a:endParaRPr lang="en-US"/>
          </a:p>
        </p:txBody>
      </p:sp>
      <p:sp>
        <p:nvSpPr>
          <p:cNvPr id="74" name="TextBox 27">
            <a:extLst>
              <a:ext uri="{FF2B5EF4-FFF2-40B4-BE49-F238E27FC236}">
                <a16:creationId xmlns:a16="http://schemas.microsoft.com/office/drawing/2014/main" id="{C6B54DD8-3E6C-D21E-9B57-D383FD6986A7}"/>
              </a:ext>
            </a:extLst>
          </p:cNvPr>
          <p:cNvSpPr txBox="1"/>
          <p:nvPr/>
        </p:nvSpPr>
        <p:spPr>
          <a:xfrm>
            <a:off x="0" y="144248"/>
            <a:ext cx="3313435" cy="769441"/>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a:ln>
                  <a:noFill/>
                </a:ln>
                <a:solidFill>
                  <a:srgbClr val="BE636B"/>
                </a:solidFill>
                <a:effectLst/>
                <a:uLnTx/>
                <a:uFillTx/>
                <a:latin typeface="Bahnschrift Condensed" panose="020B0502040204020203" pitchFamily="34" charset="0"/>
                <a:ea typeface="Segoe UI Black" panose="020B0A02040204020203" pitchFamily="34" charset="0"/>
              </a:rPr>
              <a:t>HOẠT ĐỘNG 4</a:t>
            </a:r>
          </a:p>
        </p:txBody>
      </p:sp>
      <p:pic>
        <p:nvPicPr>
          <p:cNvPr id="10" name="Picture 9">
            <a:extLst>
              <a:ext uri="{FF2B5EF4-FFF2-40B4-BE49-F238E27FC236}">
                <a16:creationId xmlns:a16="http://schemas.microsoft.com/office/drawing/2014/main" id="{F5BBCD19-6A41-7608-197F-D98CD6DEBD74}"/>
              </a:ext>
            </a:extLst>
          </p:cNvPr>
          <p:cNvPicPr>
            <a:picLocks noChangeAspect="1"/>
          </p:cNvPicPr>
          <p:nvPr/>
        </p:nvPicPr>
        <p:blipFill>
          <a:blip r:embed="rId6"/>
          <a:stretch>
            <a:fillRect/>
          </a:stretch>
        </p:blipFill>
        <p:spPr>
          <a:xfrm>
            <a:off x="1915585" y="4184095"/>
            <a:ext cx="6192496" cy="4189268"/>
          </a:xfrm>
          <a:prstGeom prst="roundRect">
            <a:avLst>
              <a:gd name="adj" fmla="val 23612"/>
            </a:avLst>
          </a:prstGeom>
        </p:spPr>
      </p:pic>
      <p:sp>
        <p:nvSpPr>
          <p:cNvPr id="26" name="Freeform 9"/>
          <p:cNvSpPr/>
          <p:nvPr/>
        </p:nvSpPr>
        <p:spPr>
          <a:xfrm>
            <a:off x="1877806" y="4011929"/>
            <a:ext cx="6393875" cy="4504923"/>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DD07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Freeform 16">
            <a:extLst>
              <a:ext uri="{FF2B5EF4-FFF2-40B4-BE49-F238E27FC236}">
                <a16:creationId xmlns:a16="http://schemas.microsoft.com/office/drawing/2014/main" id="{6ABA7630-9797-BA32-A851-A1632D4068A4}"/>
              </a:ext>
            </a:extLst>
          </p:cNvPr>
          <p:cNvSpPr/>
          <p:nvPr/>
        </p:nvSpPr>
        <p:spPr>
          <a:xfrm rot="21008624">
            <a:off x="3928817" y="3793789"/>
            <a:ext cx="1822489" cy="608256"/>
          </a:xfrm>
          <a:custGeom>
            <a:avLst/>
            <a:gdLst/>
            <a:ahLst/>
            <a:cxnLst/>
            <a:rect l="l" t="t" r="r" b="b"/>
            <a:pathLst>
              <a:path w="1822489" h="608256">
                <a:moveTo>
                  <a:pt x="0" y="0"/>
                </a:moveTo>
                <a:lnTo>
                  <a:pt x="1822488" y="0"/>
                </a:lnTo>
                <a:lnTo>
                  <a:pt x="1822488" y="608256"/>
                </a:lnTo>
                <a:lnTo>
                  <a:pt x="0" y="6082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Freeform 13">
            <a:extLst>
              <a:ext uri="{FF2B5EF4-FFF2-40B4-BE49-F238E27FC236}">
                <a16:creationId xmlns:a16="http://schemas.microsoft.com/office/drawing/2014/main" id="{79E02983-1DE8-6BA1-F5AB-315556A873F8}"/>
              </a:ext>
            </a:extLst>
          </p:cNvPr>
          <p:cNvSpPr/>
          <p:nvPr/>
        </p:nvSpPr>
        <p:spPr>
          <a:xfrm rot="388340">
            <a:off x="1681578" y="4625440"/>
            <a:ext cx="1083950" cy="738926"/>
          </a:xfrm>
          <a:custGeom>
            <a:avLst/>
            <a:gdLst/>
            <a:ahLst/>
            <a:cxnLst/>
            <a:rect l="l" t="t" r="r" b="b"/>
            <a:pathLst>
              <a:path w="1083950" h="738926">
                <a:moveTo>
                  <a:pt x="0" y="0"/>
                </a:moveTo>
                <a:lnTo>
                  <a:pt x="1083950" y="0"/>
                </a:lnTo>
                <a:lnTo>
                  <a:pt x="1083950" y="738926"/>
                </a:lnTo>
                <a:lnTo>
                  <a:pt x="0" y="7389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3" name="Freeform 15">
            <a:extLst>
              <a:ext uri="{FF2B5EF4-FFF2-40B4-BE49-F238E27FC236}">
                <a16:creationId xmlns:a16="http://schemas.microsoft.com/office/drawing/2014/main" id="{F714F6C9-F67F-6489-B4B0-EFAD49446F06}"/>
              </a:ext>
            </a:extLst>
          </p:cNvPr>
          <p:cNvSpPr/>
          <p:nvPr/>
        </p:nvSpPr>
        <p:spPr>
          <a:xfrm rot="20573481" flipH="1">
            <a:off x="7626465" y="7074119"/>
            <a:ext cx="1083950" cy="738926"/>
          </a:xfrm>
          <a:custGeom>
            <a:avLst/>
            <a:gdLst/>
            <a:ahLst/>
            <a:cxnLst/>
            <a:rect l="l" t="t" r="r" b="b"/>
            <a:pathLst>
              <a:path w="1083950" h="738926">
                <a:moveTo>
                  <a:pt x="1083950" y="0"/>
                </a:moveTo>
                <a:lnTo>
                  <a:pt x="0" y="0"/>
                </a:lnTo>
                <a:lnTo>
                  <a:pt x="0" y="738926"/>
                </a:lnTo>
                <a:lnTo>
                  <a:pt x="1083950" y="738926"/>
                </a:lnTo>
                <a:lnTo>
                  <a:pt x="108395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7" name="Picture 6">
            <a:extLst>
              <a:ext uri="{FF2B5EF4-FFF2-40B4-BE49-F238E27FC236}">
                <a16:creationId xmlns:a16="http://schemas.microsoft.com/office/drawing/2014/main" id="{DDABA224-9258-1022-7A59-2B349A7F6FD7}"/>
              </a:ext>
            </a:extLst>
          </p:cNvPr>
          <p:cNvPicPr>
            <a:picLocks noChangeAspect="1"/>
          </p:cNvPicPr>
          <p:nvPr/>
        </p:nvPicPr>
        <p:blipFill rotWithShape="1">
          <a:blip r:embed="rId11"/>
          <a:srcRect l="2109" t="3489" r="2000" b="2965"/>
          <a:stretch/>
        </p:blipFill>
        <p:spPr>
          <a:xfrm>
            <a:off x="9537885" y="4184096"/>
            <a:ext cx="6124546" cy="4189267"/>
          </a:xfrm>
          <a:prstGeom prst="roundRect">
            <a:avLst>
              <a:gd name="adj" fmla="val 19643"/>
            </a:avLst>
          </a:prstGeom>
        </p:spPr>
      </p:pic>
      <p:sp>
        <p:nvSpPr>
          <p:cNvPr id="9" name="Freeform 26">
            <a:extLst>
              <a:ext uri="{FF2B5EF4-FFF2-40B4-BE49-F238E27FC236}">
                <a16:creationId xmlns:a16="http://schemas.microsoft.com/office/drawing/2014/main" id="{B7A5B50E-B871-D29F-A224-4EF14FBDCA66}"/>
              </a:ext>
            </a:extLst>
          </p:cNvPr>
          <p:cNvSpPr/>
          <p:nvPr/>
        </p:nvSpPr>
        <p:spPr>
          <a:xfrm rot="21008624">
            <a:off x="11587509" y="3793789"/>
            <a:ext cx="1822489" cy="608256"/>
          </a:xfrm>
          <a:custGeom>
            <a:avLst/>
            <a:gdLst/>
            <a:ahLst/>
            <a:cxnLst/>
            <a:rect l="l" t="t" r="r" b="b"/>
            <a:pathLst>
              <a:path w="1822489" h="608256">
                <a:moveTo>
                  <a:pt x="0" y="0"/>
                </a:moveTo>
                <a:lnTo>
                  <a:pt x="1822489" y="0"/>
                </a:lnTo>
                <a:lnTo>
                  <a:pt x="1822489" y="608256"/>
                </a:lnTo>
                <a:lnTo>
                  <a:pt x="0" y="6082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Freeform 23">
            <a:extLst>
              <a:ext uri="{FF2B5EF4-FFF2-40B4-BE49-F238E27FC236}">
                <a16:creationId xmlns:a16="http://schemas.microsoft.com/office/drawing/2014/main" id="{449AA66C-69E9-9F18-D31A-CFA68B94FF6F}"/>
              </a:ext>
            </a:extLst>
          </p:cNvPr>
          <p:cNvSpPr/>
          <p:nvPr/>
        </p:nvSpPr>
        <p:spPr>
          <a:xfrm rot="388340">
            <a:off x="9087171" y="4739091"/>
            <a:ext cx="1083950" cy="738926"/>
          </a:xfrm>
          <a:custGeom>
            <a:avLst/>
            <a:gdLst/>
            <a:ahLst/>
            <a:cxnLst/>
            <a:rect l="l" t="t" r="r" b="b"/>
            <a:pathLst>
              <a:path w="1083950" h="738926">
                <a:moveTo>
                  <a:pt x="0" y="0"/>
                </a:moveTo>
                <a:lnTo>
                  <a:pt x="1083950" y="0"/>
                </a:lnTo>
                <a:lnTo>
                  <a:pt x="1083950" y="738926"/>
                </a:lnTo>
                <a:lnTo>
                  <a:pt x="0" y="7389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25">
            <a:extLst>
              <a:ext uri="{FF2B5EF4-FFF2-40B4-BE49-F238E27FC236}">
                <a16:creationId xmlns:a16="http://schemas.microsoft.com/office/drawing/2014/main" id="{CB3667DC-A5BC-24EF-89F2-92234A788C76}"/>
              </a:ext>
            </a:extLst>
          </p:cNvPr>
          <p:cNvSpPr/>
          <p:nvPr/>
        </p:nvSpPr>
        <p:spPr>
          <a:xfrm rot="20573481" flipH="1">
            <a:off x="15185281" y="7139429"/>
            <a:ext cx="1083950" cy="738926"/>
          </a:xfrm>
          <a:custGeom>
            <a:avLst/>
            <a:gdLst/>
            <a:ahLst/>
            <a:cxnLst/>
            <a:rect l="l" t="t" r="r" b="b"/>
            <a:pathLst>
              <a:path w="1083950" h="738926">
                <a:moveTo>
                  <a:pt x="1083950" y="0"/>
                </a:moveTo>
                <a:lnTo>
                  <a:pt x="0" y="0"/>
                </a:lnTo>
                <a:lnTo>
                  <a:pt x="0" y="738926"/>
                </a:lnTo>
                <a:lnTo>
                  <a:pt x="1083950" y="738926"/>
                </a:lnTo>
                <a:lnTo>
                  <a:pt x="108395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3" name="Picture 12">
            <a:extLst>
              <a:ext uri="{FF2B5EF4-FFF2-40B4-BE49-F238E27FC236}">
                <a16:creationId xmlns:a16="http://schemas.microsoft.com/office/drawing/2014/main" id="{E8A86BB7-8BF8-6020-2AC7-D366A79EE62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68760" y="6068696"/>
            <a:ext cx="3159622" cy="4064203"/>
          </a:xfrm>
          <a:prstGeom prst="rect">
            <a:avLst/>
          </a:prstGeom>
        </p:spPr>
      </p:pic>
    </p:spTree>
    <p:extLst>
      <p:ext uri="{BB962C8B-B14F-4D97-AF65-F5344CB8AC3E}">
        <p14:creationId xmlns:p14="http://schemas.microsoft.com/office/powerpoint/2010/main" val="2453932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rot="5400000">
            <a:off x="7941240" y="-5904022"/>
            <a:ext cx="1783413" cy="13874723"/>
            <a:chOff x="0" y="0"/>
            <a:chExt cx="565577" cy="2100487"/>
          </a:xfrm>
        </p:grpSpPr>
        <p:sp>
          <p:nvSpPr>
            <p:cNvPr id="4" name="Freeform 4"/>
            <p:cNvSpPr/>
            <p:nvPr/>
          </p:nvSpPr>
          <p:spPr>
            <a:xfrm>
              <a:off x="0" y="0"/>
              <a:ext cx="565577" cy="2100487"/>
            </a:xfrm>
            <a:custGeom>
              <a:avLst/>
              <a:gdLst/>
              <a:ahLst/>
              <a:cxnLst/>
              <a:rect l="l" t="t" r="r" b="b"/>
              <a:pathLst>
                <a:path w="565577" h="2100487">
                  <a:moveTo>
                    <a:pt x="183866" y="0"/>
                  </a:moveTo>
                  <a:lnTo>
                    <a:pt x="381711" y="0"/>
                  </a:lnTo>
                  <a:cubicBezTo>
                    <a:pt x="483258" y="0"/>
                    <a:pt x="565577" y="82319"/>
                    <a:pt x="565577" y="183866"/>
                  </a:cubicBezTo>
                  <a:lnTo>
                    <a:pt x="565577" y="1916621"/>
                  </a:lnTo>
                  <a:cubicBezTo>
                    <a:pt x="565577" y="2018167"/>
                    <a:pt x="483258" y="2100487"/>
                    <a:pt x="381711" y="2100487"/>
                  </a:cubicBezTo>
                  <a:lnTo>
                    <a:pt x="183866" y="2100487"/>
                  </a:lnTo>
                  <a:cubicBezTo>
                    <a:pt x="82319" y="2100487"/>
                    <a:pt x="0" y="2018167"/>
                    <a:pt x="0" y="1916621"/>
                  </a:cubicBezTo>
                  <a:lnTo>
                    <a:pt x="0" y="183866"/>
                  </a:lnTo>
                  <a:cubicBezTo>
                    <a:pt x="0" y="82319"/>
                    <a:pt x="82319" y="0"/>
                    <a:pt x="183866" y="0"/>
                  </a:cubicBezTo>
                  <a:close/>
                </a:path>
              </a:pathLst>
            </a:cu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895586" y="2178545"/>
            <a:ext cx="14051905" cy="7653250"/>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345485">
            <a:off x="15914575" y="6753911"/>
            <a:ext cx="2086105" cy="2980755"/>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6"/>
            <a:stretch>
              <a:fillRect/>
            </a:stretch>
          </a:blipFill>
        </p:spPr>
        <p:txBody>
          <a:bodyPr/>
          <a:lstStyle/>
          <a:p>
            <a:endParaRPr lang="en-US"/>
          </a:p>
        </p:txBody>
      </p:sp>
      <p:sp>
        <p:nvSpPr>
          <p:cNvPr id="14" name="TextBox 8">
            <a:extLst>
              <a:ext uri="{FF2B5EF4-FFF2-40B4-BE49-F238E27FC236}">
                <a16:creationId xmlns:a16="http://schemas.microsoft.com/office/drawing/2014/main" id="{4225B879-7D26-49B7-3C90-78CB4A542524}"/>
              </a:ext>
            </a:extLst>
          </p:cNvPr>
          <p:cNvSpPr txBox="1"/>
          <p:nvPr/>
        </p:nvSpPr>
        <p:spPr>
          <a:xfrm>
            <a:off x="2237796" y="648618"/>
            <a:ext cx="13367484" cy="769441"/>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a. </a:t>
            </a:r>
            <a:r>
              <a:rPr kumimoji="0" lang="vi-VN"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Lựa chọn dụng cụ và vật liệu</a:t>
            </a:r>
            <a:endParaRPr kumimoji="0" lang="en-US"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endParaRPr>
          </a:p>
        </p:txBody>
      </p:sp>
      <p:pic>
        <p:nvPicPr>
          <p:cNvPr id="9" name="Picture 8">
            <a:extLst>
              <a:ext uri="{FF2B5EF4-FFF2-40B4-BE49-F238E27FC236}">
                <a16:creationId xmlns:a16="http://schemas.microsoft.com/office/drawing/2014/main" id="{D458B30B-37D0-CE4A-774B-3C76FC4A4AE0}"/>
              </a:ext>
            </a:extLst>
          </p:cNvPr>
          <p:cNvPicPr>
            <a:picLocks noChangeAspect="1"/>
          </p:cNvPicPr>
          <p:nvPr/>
        </p:nvPicPr>
        <p:blipFill rotWithShape="1">
          <a:blip r:embed="rId7"/>
          <a:srcRect t="6294" r="3704" b="10374"/>
          <a:stretch/>
        </p:blipFill>
        <p:spPr>
          <a:xfrm>
            <a:off x="3687449" y="3483475"/>
            <a:ext cx="3048000" cy="2637693"/>
          </a:xfrm>
          <a:prstGeom prst="rect">
            <a:avLst/>
          </a:prstGeom>
        </p:spPr>
      </p:pic>
      <p:pic>
        <p:nvPicPr>
          <p:cNvPr id="12" name="Picture 11">
            <a:extLst>
              <a:ext uri="{FF2B5EF4-FFF2-40B4-BE49-F238E27FC236}">
                <a16:creationId xmlns:a16="http://schemas.microsoft.com/office/drawing/2014/main" id="{ACAD63B5-F0B1-5C14-6EBE-94117C7EA9EA}"/>
              </a:ext>
            </a:extLst>
          </p:cNvPr>
          <p:cNvPicPr>
            <a:picLocks noChangeAspect="1"/>
          </p:cNvPicPr>
          <p:nvPr/>
        </p:nvPicPr>
        <p:blipFill rotWithShape="1">
          <a:blip r:embed="rId8"/>
          <a:srcRect t="6766" b="6766"/>
          <a:stretch/>
        </p:blipFill>
        <p:spPr>
          <a:xfrm>
            <a:off x="7308946" y="3337186"/>
            <a:ext cx="3048000" cy="2635516"/>
          </a:xfrm>
          <a:prstGeom prst="rect">
            <a:avLst/>
          </a:prstGeom>
        </p:spPr>
      </p:pic>
      <p:pic>
        <p:nvPicPr>
          <p:cNvPr id="13" name="Picture 12">
            <a:extLst>
              <a:ext uri="{FF2B5EF4-FFF2-40B4-BE49-F238E27FC236}">
                <a16:creationId xmlns:a16="http://schemas.microsoft.com/office/drawing/2014/main" id="{CF3E2932-F059-8D6B-C210-5397E1AA83C5}"/>
              </a:ext>
            </a:extLst>
          </p:cNvPr>
          <p:cNvPicPr>
            <a:picLocks noChangeAspect="1"/>
          </p:cNvPicPr>
          <p:nvPr/>
        </p:nvPicPr>
        <p:blipFill rotWithShape="1">
          <a:blip r:embed="rId9"/>
          <a:srcRect l="15001" t="14416" r="6999" b="16000"/>
          <a:stretch/>
        </p:blipFill>
        <p:spPr>
          <a:xfrm>
            <a:off x="11049000" y="3543300"/>
            <a:ext cx="2667000" cy="2379224"/>
          </a:xfrm>
          <a:prstGeom prst="rect">
            <a:avLst/>
          </a:prstGeom>
        </p:spPr>
      </p:pic>
      <p:pic>
        <p:nvPicPr>
          <p:cNvPr id="15" name="Picture 14">
            <a:extLst>
              <a:ext uri="{FF2B5EF4-FFF2-40B4-BE49-F238E27FC236}">
                <a16:creationId xmlns:a16="http://schemas.microsoft.com/office/drawing/2014/main" id="{B24E5905-0B65-B498-1CCB-8593DE630555}"/>
              </a:ext>
            </a:extLst>
          </p:cNvPr>
          <p:cNvPicPr>
            <a:picLocks noChangeAspect="1"/>
          </p:cNvPicPr>
          <p:nvPr/>
        </p:nvPicPr>
        <p:blipFill rotWithShape="1">
          <a:blip r:embed="rId10"/>
          <a:srcRect t="13200" b="13200"/>
          <a:stretch/>
        </p:blipFill>
        <p:spPr>
          <a:xfrm>
            <a:off x="4575361" y="6602074"/>
            <a:ext cx="3181837" cy="2341832"/>
          </a:xfrm>
          <a:prstGeom prst="rect">
            <a:avLst/>
          </a:prstGeom>
        </p:spPr>
      </p:pic>
      <p:pic>
        <p:nvPicPr>
          <p:cNvPr id="17" name="Picture 16">
            <a:extLst>
              <a:ext uri="{FF2B5EF4-FFF2-40B4-BE49-F238E27FC236}">
                <a16:creationId xmlns:a16="http://schemas.microsoft.com/office/drawing/2014/main" id="{999E8F64-3986-C304-8C5C-99A9CB2BC096}"/>
              </a:ext>
            </a:extLst>
          </p:cNvPr>
          <p:cNvPicPr>
            <a:picLocks noChangeAspect="1"/>
          </p:cNvPicPr>
          <p:nvPr/>
        </p:nvPicPr>
        <p:blipFill rotWithShape="1">
          <a:blip r:embed="rId11"/>
          <a:srcRect l="19000"/>
          <a:stretch/>
        </p:blipFill>
        <p:spPr>
          <a:xfrm>
            <a:off x="9815557" y="6458521"/>
            <a:ext cx="2023583" cy="2498251"/>
          </a:xfrm>
          <a:prstGeom prst="rect">
            <a:avLst/>
          </a:prstGeom>
        </p:spPr>
      </p:pic>
      <p:sp>
        <p:nvSpPr>
          <p:cNvPr id="18" name="TextBox 13">
            <a:extLst>
              <a:ext uri="{FF2B5EF4-FFF2-40B4-BE49-F238E27FC236}">
                <a16:creationId xmlns:a16="http://schemas.microsoft.com/office/drawing/2014/main" id="{5B4C4237-EF5F-FDCC-6D61-5425A0B0DB39}"/>
              </a:ext>
            </a:extLst>
          </p:cNvPr>
          <p:cNvSpPr txBox="1"/>
          <p:nvPr/>
        </p:nvSpPr>
        <p:spPr>
          <a:xfrm>
            <a:off x="3515939" y="6088495"/>
            <a:ext cx="3313434" cy="500715"/>
          </a:xfrm>
          <a:prstGeom prst="rect">
            <a:avLst/>
          </a:prstGeom>
        </p:spPr>
        <p:txBody>
          <a:bodyPr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3000" b="0" i="0" u="none" strike="noStrike" kern="1200" cap="none" spc="0" normalizeH="0" baseline="0" noProof="0" err="1">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Giấy</a:t>
            </a:r>
            <a:r>
              <a:rPr kumimoji="0" lang="en-US" sz="30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 A4</a:t>
            </a:r>
          </a:p>
        </p:txBody>
      </p:sp>
      <p:sp>
        <p:nvSpPr>
          <p:cNvPr id="19" name="TextBox 13">
            <a:extLst>
              <a:ext uri="{FF2B5EF4-FFF2-40B4-BE49-F238E27FC236}">
                <a16:creationId xmlns:a16="http://schemas.microsoft.com/office/drawing/2014/main" id="{E873E994-0BAD-EF7F-A6FE-19B69C2DD197}"/>
              </a:ext>
            </a:extLst>
          </p:cNvPr>
          <p:cNvSpPr txBox="1"/>
          <p:nvPr/>
        </p:nvSpPr>
        <p:spPr>
          <a:xfrm>
            <a:off x="7315873" y="6088494"/>
            <a:ext cx="3313434" cy="500715"/>
          </a:xfrm>
          <a:prstGeom prst="rect">
            <a:avLst/>
          </a:prstGeom>
        </p:spPr>
        <p:txBody>
          <a:bodyPr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3000" b="0" i="0" u="none" strike="noStrike" kern="1200" cap="none" spc="0" normalizeH="0" baseline="0" noProof="0" err="1">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Bút</a:t>
            </a:r>
            <a:r>
              <a:rPr kumimoji="0" lang="en-US" sz="30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 </a:t>
            </a:r>
            <a:r>
              <a:rPr kumimoji="0" lang="en-US" sz="3000" b="0" i="0" u="none" strike="noStrike" kern="1200" cap="none" spc="0" normalizeH="0" baseline="0" noProof="0" err="1">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màu</a:t>
            </a:r>
            <a:endParaRPr kumimoji="0" lang="en-US" sz="30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endParaRPr>
          </a:p>
        </p:txBody>
      </p:sp>
      <p:sp>
        <p:nvSpPr>
          <p:cNvPr id="20" name="TextBox 13">
            <a:extLst>
              <a:ext uri="{FF2B5EF4-FFF2-40B4-BE49-F238E27FC236}">
                <a16:creationId xmlns:a16="http://schemas.microsoft.com/office/drawing/2014/main" id="{7874EB60-577A-5FFE-8E41-B3E41E972EEA}"/>
              </a:ext>
            </a:extLst>
          </p:cNvPr>
          <p:cNvSpPr txBox="1"/>
          <p:nvPr/>
        </p:nvSpPr>
        <p:spPr>
          <a:xfrm>
            <a:off x="10827349" y="6088494"/>
            <a:ext cx="3313434" cy="500715"/>
          </a:xfrm>
          <a:prstGeom prst="rect">
            <a:avLst/>
          </a:prstGeom>
        </p:spPr>
        <p:txBody>
          <a:bodyPr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3000" b="0" i="0" u="none" strike="noStrike" kern="1200" cap="none" spc="0" normalizeH="0" baseline="0" noProof="0" err="1">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Kéo</a:t>
            </a:r>
            <a:endParaRPr kumimoji="0" lang="en-US" sz="30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endParaRPr>
          </a:p>
        </p:txBody>
      </p:sp>
      <p:sp>
        <p:nvSpPr>
          <p:cNvPr id="21" name="TextBox 13">
            <a:extLst>
              <a:ext uri="{FF2B5EF4-FFF2-40B4-BE49-F238E27FC236}">
                <a16:creationId xmlns:a16="http://schemas.microsoft.com/office/drawing/2014/main" id="{A9E2F909-9982-C720-83DE-39BF97D277F5}"/>
              </a:ext>
            </a:extLst>
          </p:cNvPr>
          <p:cNvSpPr txBox="1"/>
          <p:nvPr/>
        </p:nvSpPr>
        <p:spPr>
          <a:xfrm>
            <a:off x="6748079" y="8112001"/>
            <a:ext cx="3313434" cy="500715"/>
          </a:xfrm>
          <a:prstGeom prst="rect">
            <a:avLst/>
          </a:prstGeom>
        </p:spPr>
        <p:txBody>
          <a:bodyPr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3000" b="0" i="0" u="none" strike="noStrike" kern="1200" cap="none" spc="0" normalizeH="0" baseline="0" noProof="0" err="1">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Giấy</a:t>
            </a:r>
            <a:r>
              <a:rPr kumimoji="0" lang="en-US" sz="30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 </a:t>
            </a:r>
            <a:r>
              <a:rPr kumimoji="0" lang="en-US" sz="3000" b="0" i="0" u="none" strike="noStrike" kern="1200" cap="none" spc="0" normalizeH="0" baseline="0" noProof="0" err="1">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màu</a:t>
            </a:r>
            <a:endParaRPr kumimoji="0" lang="en-US" sz="30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endParaRPr>
          </a:p>
        </p:txBody>
      </p:sp>
      <p:sp>
        <p:nvSpPr>
          <p:cNvPr id="22" name="TextBox 13">
            <a:extLst>
              <a:ext uri="{FF2B5EF4-FFF2-40B4-BE49-F238E27FC236}">
                <a16:creationId xmlns:a16="http://schemas.microsoft.com/office/drawing/2014/main" id="{6EAD202D-0550-7794-4B78-A87D6CCEF8F6}"/>
              </a:ext>
            </a:extLst>
          </p:cNvPr>
          <p:cNvSpPr txBox="1"/>
          <p:nvPr/>
        </p:nvSpPr>
        <p:spPr>
          <a:xfrm>
            <a:off x="11722826" y="7718214"/>
            <a:ext cx="2326101" cy="1052148"/>
          </a:xfrm>
          <a:prstGeom prst="rect">
            <a:avLst/>
          </a:prstGeom>
        </p:spPr>
        <p:txBody>
          <a:bodyPr wrap="square"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3000" b="0" i="0" u="none" strike="noStrike" kern="1200" cap="none" spc="0" normalizeH="0" baseline="0" noProof="0" err="1">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Máy</a:t>
            </a:r>
            <a:r>
              <a:rPr kumimoji="0" lang="en-US" sz="30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 </a:t>
            </a:r>
            <a:r>
              <a:rPr kumimoji="0" lang="en-US" sz="3000" b="0" i="0" u="none" strike="noStrike" kern="1200" cap="none" spc="0" normalizeH="0" baseline="0" noProof="0" err="1">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tính</a:t>
            </a:r>
            <a:r>
              <a:rPr kumimoji="0" lang="en-US" sz="30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 </a:t>
            </a:r>
            <a:r>
              <a:rPr kumimoji="0" lang="en-US" sz="3000" b="0" i="0" u="none" strike="noStrike" kern="1200" cap="none" spc="0" normalizeH="0" baseline="0" noProof="0" err="1">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cầm</a:t>
            </a:r>
            <a:r>
              <a:rPr kumimoji="0" lang="en-US" sz="30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 </a:t>
            </a:r>
            <a:r>
              <a:rPr kumimoji="0" lang="en-US" sz="3000" b="0" i="0" u="none" strike="noStrike" kern="1200" cap="none" spc="0" normalizeH="0" baseline="0" noProof="0" err="1">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tay</a:t>
            </a:r>
            <a:endParaRPr kumimoji="0" lang="en-US" sz="30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endParaRPr>
          </a:p>
        </p:txBody>
      </p:sp>
    </p:spTree>
    <p:extLst>
      <p:ext uri="{BB962C8B-B14F-4D97-AF65-F5344CB8AC3E}">
        <p14:creationId xmlns:p14="http://schemas.microsoft.com/office/powerpoint/2010/main" val="3057652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00"/>
                                        <p:tgtEl>
                                          <p:spTgt spid="19"/>
                                        </p:tgtEl>
                                      </p:cBhvr>
                                    </p:animEffect>
                                  </p:childTnLst>
                                </p:cTn>
                              </p:par>
                              <p:par>
                                <p:cTn id="22" presetID="22" presetClass="entr" presetSubtype="4"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par>
                                <p:cTn id="28" presetID="22" presetClass="entr" presetSubtype="4"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down)">
                                      <p:cBhvr>
                                        <p:cTn id="33" dur="500"/>
                                        <p:tgtEl>
                                          <p:spTgt spid="21"/>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P spid="20" grpId="0"/>
      <p:bldP spid="21" grpId="0"/>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rot="5400000">
            <a:off x="7941240" y="-5904022"/>
            <a:ext cx="1783413" cy="13874723"/>
            <a:chOff x="0" y="0"/>
            <a:chExt cx="565577" cy="2100487"/>
          </a:xfrm>
        </p:grpSpPr>
        <p:sp>
          <p:nvSpPr>
            <p:cNvPr id="4" name="Freeform 4"/>
            <p:cNvSpPr/>
            <p:nvPr/>
          </p:nvSpPr>
          <p:spPr>
            <a:xfrm>
              <a:off x="0" y="0"/>
              <a:ext cx="565577" cy="2100487"/>
            </a:xfrm>
            <a:custGeom>
              <a:avLst/>
              <a:gdLst/>
              <a:ahLst/>
              <a:cxnLst/>
              <a:rect l="l" t="t" r="r" b="b"/>
              <a:pathLst>
                <a:path w="565577" h="2100487">
                  <a:moveTo>
                    <a:pt x="183866" y="0"/>
                  </a:moveTo>
                  <a:lnTo>
                    <a:pt x="381711" y="0"/>
                  </a:lnTo>
                  <a:cubicBezTo>
                    <a:pt x="483258" y="0"/>
                    <a:pt x="565577" y="82319"/>
                    <a:pt x="565577" y="183866"/>
                  </a:cubicBezTo>
                  <a:lnTo>
                    <a:pt x="565577" y="1916621"/>
                  </a:lnTo>
                  <a:cubicBezTo>
                    <a:pt x="565577" y="2018167"/>
                    <a:pt x="483258" y="2100487"/>
                    <a:pt x="381711" y="2100487"/>
                  </a:cubicBezTo>
                  <a:lnTo>
                    <a:pt x="183866" y="2100487"/>
                  </a:lnTo>
                  <a:cubicBezTo>
                    <a:pt x="82319" y="2100487"/>
                    <a:pt x="0" y="2018167"/>
                    <a:pt x="0" y="1916621"/>
                  </a:cubicBezTo>
                  <a:lnTo>
                    <a:pt x="0" y="183866"/>
                  </a:lnTo>
                  <a:cubicBezTo>
                    <a:pt x="0" y="82319"/>
                    <a:pt x="82319" y="0"/>
                    <a:pt x="183866" y="0"/>
                  </a:cubicBezTo>
                  <a:close/>
                </a:path>
              </a:pathLst>
            </a:cu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37103" y="1945938"/>
            <a:ext cx="6041491" cy="7653250"/>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8">
            <a:extLst>
              <a:ext uri="{FF2B5EF4-FFF2-40B4-BE49-F238E27FC236}">
                <a16:creationId xmlns:a16="http://schemas.microsoft.com/office/drawing/2014/main" id="{4225B879-7D26-49B7-3C90-78CB4A542524}"/>
              </a:ext>
            </a:extLst>
          </p:cNvPr>
          <p:cNvSpPr txBox="1"/>
          <p:nvPr/>
        </p:nvSpPr>
        <p:spPr>
          <a:xfrm>
            <a:off x="2149204" y="263897"/>
            <a:ext cx="13367484" cy="1538883"/>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b. Thiết kế thực đơn theo ý tưởng của nhóm em</a:t>
            </a:r>
            <a:endParaRPr kumimoji="0" lang="en-US"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endParaRPr>
          </a:p>
        </p:txBody>
      </p:sp>
      <p:pic>
        <p:nvPicPr>
          <p:cNvPr id="10" name="Picture 9">
            <a:extLst>
              <a:ext uri="{FF2B5EF4-FFF2-40B4-BE49-F238E27FC236}">
                <a16:creationId xmlns:a16="http://schemas.microsoft.com/office/drawing/2014/main" id="{1C9E3822-EF24-B2D7-363E-124C6930E9F7}"/>
              </a:ext>
            </a:extLst>
          </p:cNvPr>
          <p:cNvPicPr>
            <a:picLocks noChangeAspect="1"/>
          </p:cNvPicPr>
          <p:nvPr/>
        </p:nvPicPr>
        <p:blipFill>
          <a:blip r:embed="rId6"/>
          <a:stretch>
            <a:fillRect/>
          </a:stretch>
        </p:blipFill>
        <p:spPr>
          <a:xfrm>
            <a:off x="691893" y="3009900"/>
            <a:ext cx="4731909" cy="5871175"/>
          </a:xfrm>
          <a:prstGeom prst="roundRect">
            <a:avLst>
              <a:gd name="adj" fmla="val 5135"/>
            </a:avLst>
          </a:prstGeom>
        </p:spPr>
      </p:pic>
      <p:sp>
        <p:nvSpPr>
          <p:cNvPr id="13" name="Freeform 6">
            <a:extLst>
              <a:ext uri="{FF2B5EF4-FFF2-40B4-BE49-F238E27FC236}">
                <a16:creationId xmlns:a16="http://schemas.microsoft.com/office/drawing/2014/main" id="{290FA70E-5778-D1C2-29F9-DE4B332C01C3}"/>
              </a:ext>
            </a:extLst>
          </p:cNvPr>
          <p:cNvSpPr/>
          <p:nvPr/>
        </p:nvSpPr>
        <p:spPr>
          <a:xfrm rot="21108386">
            <a:off x="6243645" y="4373383"/>
            <a:ext cx="5933808" cy="5871175"/>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6">
            <a:extLst>
              <a:ext uri="{FF2B5EF4-FFF2-40B4-BE49-F238E27FC236}">
                <a16:creationId xmlns:a16="http://schemas.microsoft.com/office/drawing/2014/main" id="{A4157E7C-DD96-CB96-014A-F87EDBC0D335}"/>
              </a:ext>
            </a:extLst>
          </p:cNvPr>
          <p:cNvSpPr/>
          <p:nvPr/>
        </p:nvSpPr>
        <p:spPr>
          <a:xfrm rot="368932">
            <a:off x="11849837" y="1448351"/>
            <a:ext cx="6041491" cy="5553035"/>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345485">
            <a:off x="15914575" y="6753911"/>
            <a:ext cx="2086105" cy="2980755"/>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7"/>
            <a:stretch>
              <a:fillRect/>
            </a:stretch>
          </a:blipFill>
        </p:spPr>
        <p:txBody>
          <a:bodyPr/>
          <a:lstStyle/>
          <a:p>
            <a:endParaRPr lang="en-US"/>
          </a:p>
        </p:txBody>
      </p:sp>
      <p:pic>
        <p:nvPicPr>
          <p:cNvPr id="17" name="Picture 16">
            <a:extLst>
              <a:ext uri="{FF2B5EF4-FFF2-40B4-BE49-F238E27FC236}">
                <a16:creationId xmlns:a16="http://schemas.microsoft.com/office/drawing/2014/main" id="{90C01ECF-76BA-40F5-1A30-CEBB35514202}"/>
              </a:ext>
            </a:extLst>
          </p:cNvPr>
          <p:cNvPicPr>
            <a:picLocks noChangeAspect="1"/>
          </p:cNvPicPr>
          <p:nvPr/>
        </p:nvPicPr>
        <p:blipFill>
          <a:blip r:embed="rId8"/>
          <a:stretch>
            <a:fillRect/>
          </a:stretch>
        </p:blipFill>
        <p:spPr>
          <a:xfrm rot="21108386">
            <a:off x="6898437" y="5536331"/>
            <a:ext cx="4619048" cy="3904762"/>
          </a:xfrm>
          <a:prstGeom prst="rect">
            <a:avLst/>
          </a:prstGeom>
        </p:spPr>
      </p:pic>
      <p:pic>
        <p:nvPicPr>
          <p:cNvPr id="19" name="Picture 18">
            <a:extLst>
              <a:ext uri="{FF2B5EF4-FFF2-40B4-BE49-F238E27FC236}">
                <a16:creationId xmlns:a16="http://schemas.microsoft.com/office/drawing/2014/main" id="{7127CADF-F6FB-4E8E-CD3D-4297B9B2C783}"/>
              </a:ext>
            </a:extLst>
          </p:cNvPr>
          <p:cNvPicPr>
            <a:picLocks noChangeAspect="1"/>
          </p:cNvPicPr>
          <p:nvPr/>
        </p:nvPicPr>
        <p:blipFill>
          <a:blip r:embed="rId9"/>
          <a:stretch>
            <a:fillRect/>
          </a:stretch>
        </p:blipFill>
        <p:spPr>
          <a:xfrm rot="444274">
            <a:off x="12580007" y="2747574"/>
            <a:ext cx="4581148" cy="3246393"/>
          </a:xfrm>
          <a:prstGeom prst="rect">
            <a:avLst/>
          </a:prstGeom>
        </p:spPr>
      </p:pic>
    </p:spTree>
    <p:extLst>
      <p:ext uri="{BB962C8B-B14F-4D97-AF65-F5344CB8AC3E}">
        <p14:creationId xmlns:p14="http://schemas.microsoft.com/office/powerpoint/2010/main" val="7401556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8229600" y="2984504"/>
            <a:ext cx="7740443" cy="5563825"/>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1189845">
            <a:off x="16087624" y="13335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6"/>
            <a:stretch>
              <a:fillRect/>
            </a:stretch>
          </a:blipFill>
        </p:spPr>
        <p:txBody>
          <a:bodyPr/>
          <a:lstStyle/>
          <a:p>
            <a:endParaRPr lang="en-US"/>
          </a:p>
        </p:txBody>
      </p:sp>
      <p:sp>
        <p:nvSpPr>
          <p:cNvPr id="10" name="Freeform 10"/>
          <p:cNvSpPr/>
          <p:nvPr/>
        </p:nvSpPr>
        <p:spPr>
          <a:xfrm rot="-1189845">
            <a:off x="-909638" y="54483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6"/>
            <a:stretch>
              <a:fillRect/>
            </a:stretch>
          </a:blipFill>
        </p:spPr>
        <p:txBody>
          <a:bodyPr/>
          <a:lstStyle/>
          <a:p>
            <a:endParaRPr lang="en-US"/>
          </a:p>
        </p:txBody>
      </p:sp>
      <p:sp>
        <p:nvSpPr>
          <p:cNvPr id="11" name="Freeform 11"/>
          <p:cNvSpPr/>
          <p:nvPr/>
        </p:nvSpPr>
        <p:spPr>
          <a:xfrm>
            <a:off x="1863384" y="1583052"/>
            <a:ext cx="1201206" cy="1312723"/>
          </a:xfrm>
          <a:custGeom>
            <a:avLst/>
            <a:gdLst/>
            <a:ahLst/>
            <a:cxnLst/>
            <a:rect l="l" t="t" r="r" b="b"/>
            <a:pathLst>
              <a:path w="1201206" h="1312723">
                <a:moveTo>
                  <a:pt x="0" y="0"/>
                </a:moveTo>
                <a:lnTo>
                  <a:pt x="1201205" y="0"/>
                </a:lnTo>
                <a:lnTo>
                  <a:pt x="1201205" y="1312723"/>
                </a:lnTo>
                <a:lnTo>
                  <a:pt x="0" y="1312723"/>
                </a:lnTo>
                <a:lnTo>
                  <a:pt x="0" y="0"/>
                </a:lnTo>
                <a:close/>
              </a:path>
            </a:pathLst>
          </a:custGeom>
          <a:blipFill>
            <a:blip r:embed="rId7"/>
            <a:stretch>
              <a:fillRect l="-101696" r="-56400" b="-104288"/>
            </a:stretch>
          </a:blipFill>
        </p:spPr>
        <p:txBody>
          <a:bodyPr/>
          <a:lstStyle/>
          <a:p>
            <a:endParaRPr lang="en-US"/>
          </a:p>
        </p:txBody>
      </p:sp>
      <p:sp>
        <p:nvSpPr>
          <p:cNvPr id="12" name="TextBox 12"/>
          <p:cNvSpPr txBox="1"/>
          <p:nvPr/>
        </p:nvSpPr>
        <p:spPr>
          <a:xfrm>
            <a:off x="5512325" y="1111197"/>
            <a:ext cx="7263349" cy="1433469"/>
          </a:xfrm>
          <a:prstGeom prst="rect">
            <a:avLst/>
          </a:prstGeom>
        </p:spPr>
        <p:txBody>
          <a:bodyPr lIns="0" tIns="0" rIns="0" bIns="0" rtlCol="0" anchor="t">
            <a:spAutoFit/>
          </a:bodyPr>
          <a:lstStyle/>
          <a:p>
            <a:pPr marL="0" marR="0" lvl="0" indent="0" algn="ctr" defTabSz="914400" rtl="0" eaLnBrk="1" fontAlgn="auto" latinLnBrk="0" hangingPunct="1">
              <a:lnSpc>
                <a:spcPts val="11088"/>
              </a:lnSpc>
              <a:spcBef>
                <a:spcPts val="0"/>
              </a:spcBef>
              <a:spcAft>
                <a:spcPts val="0"/>
              </a:spcAft>
              <a:buClrTx/>
              <a:buSzTx/>
              <a:buFontTx/>
              <a:buNone/>
              <a:tabLst/>
              <a:defRPr/>
            </a:pPr>
            <a:r>
              <a:rPr kumimoji="0" lang="en-US" sz="100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mn-cs"/>
              </a:rPr>
              <a:t>Gợi</a:t>
            </a:r>
            <a:r>
              <a:rPr kumimoji="0" lang="en-US" sz="10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 ý</a:t>
            </a:r>
          </a:p>
        </p:txBody>
      </p:sp>
      <p:sp>
        <p:nvSpPr>
          <p:cNvPr id="16" name="Freeform 16"/>
          <p:cNvSpPr/>
          <p:nvPr/>
        </p:nvSpPr>
        <p:spPr>
          <a:xfrm flipH="1">
            <a:off x="16393790" y="8166043"/>
            <a:ext cx="1201206" cy="1312723"/>
          </a:xfrm>
          <a:custGeom>
            <a:avLst/>
            <a:gdLst/>
            <a:ahLst/>
            <a:cxnLst/>
            <a:rect l="l" t="t" r="r" b="b"/>
            <a:pathLst>
              <a:path w="1201206" h="1312723">
                <a:moveTo>
                  <a:pt x="1201206" y="0"/>
                </a:moveTo>
                <a:lnTo>
                  <a:pt x="0" y="0"/>
                </a:lnTo>
                <a:lnTo>
                  <a:pt x="0" y="1312723"/>
                </a:lnTo>
                <a:lnTo>
                  <a:pt x="1201206" y="1312723"/>
                </a:lnTo>
                <a:lnTo>
                  <a:pt x="1201206" y="0"/>
                </a:lnTo>
                <a:close/>
              </a:path>
            </a:pathLst>
          </a:custGeom>
          <a:blipFill>
            <a:blip r:embed="rId7"/>
            <a:stretch>
              <a:fillRect l="-101696" r="-56400" b="-104288"/>
            </a:stretch>
          </a:blipFill>
        </p:spPr>
        <p:txBody>
          <a:bodyPr/>
          <a:lstStyle/>
          <a:p>
            <a:endParaRPr lang="en-US"/>
          </a:p>
        </p:txBody>
      </p:sp>
      <p:sp>
        <p:nvSpPr>
          <p:cNvPr id="17" name="Freeform 17"/>
          <p:cNvSpPr/>
          <p:nvPr/>
        </p:nvSpPr>
        <p:spPr>
          <a:xfrm>
            <a:off x="4367757" y="8822404"/>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18" name="Freeform 18"/>
          <p:cNvSpPr/>
          <p:nvPr/>
        </p:nvSpPr>
        <p:spPr>
          <a:xfrm>
            <a:off x="12510580" y="1248072"/>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pic>
        <p:nvPicPr>
          <p:cNvPr id="20" name="Picture 19">
            <a:extLst>
              <a:ext uri="{FF2B5EF4-FFF2-40B4-BE49-F238E27FC236}">
                <a16:creationId xmlns:a16="http://schemas.microsoft.com/office/drawing/2014/main" id="{815C46D7-D59F-9FDC-A202-A52C9B7FBC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12389" y="3893583"/>
            <a:ext cx="6490473" cy="4272460"/>
          </a:xfrm>
          <a:prstGeom prst="roundRect">
            <a:avLst>
              <a:gd name="adj" fmla="val 7807"/>
            </a:avLst>
          </a:prstGeom>
        </p:spPr>
      </p:pic>
      <p:sp>
        <p:nvSpPr>
          <p:cNvPr id="23" name="Freeform 6">
            <a:extLst>
              <a:ext uri="{FF2B5EF4-FFF2-40B4-BE49-F238E27FC236}">
                <a16:creationId xmlns:a16="http://schemas.microsoft.com/office/drawing/2014/main" id="{E9DB4A90-6E74-3B97-DF92-407F47EF4ABF}"/>
              </a:ext>
            </a:extLst>
          </p:cNvPr>
          <p:cNvSpPr/>
          <p:nvPr/>
        </p:nvSpPr>
        <p:spPr>
          <a:xfrm>
            <a:off x="2218476" y="2984504"/>
            <a:ext cx="4943642" cy="5563824"/>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TextBox 13"/>
          <p:cNvSpPr txBox="1"/>
          <p:nvPr/>
        </p:nvSpPr>
        <p:spPr>
          <a:xfrm>
            <a:off x="2870632" y="4522482"/>
            <a:ext cx="3577786" cy="2720938"/>
          </a:xfrm>
          <a:prstGeom prst="rect">
            <a:avLst/>
          </a:prstGeom>
        </p:spPr>
        <p:txBody>
          <a:bodyPr wrap="square"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Thu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thập</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thông</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tin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về</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các</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món</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ăn</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cho</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3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bữa</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của</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các</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bạn</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trong</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35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nhóm</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a:t>
            </a:r>
          </a:p>
        </p:txBody>
      </p:sp>
      <p:sp>
        <p:nvSpPr>
          <p:cNvPr id="25" name="Oval 24">
            <a:extLst>
              <a:ext uri="{FF2B5EF4-FFF2-40B4-BE49-F238E27FC236}">
                <a16:creationId xmlns:a16="http://schemas.microsoft.com/office/drawing/2014/main" id="{09330442-292D-CAB8-1DA0-B21A45BA4D8E}"/>
              </a:ext>
            </a:extLst>
          </p:cNvPr>
          <p:cNvSpPr/>
          <p:nvPr/>
        </p:nvSpPr>
        <p:spPr>
          <a:xfrm>
            <a:off x="4230676" y="2544666"/>
            <a:ext cx="870253" cy="85320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13">
            <a:extLst>
              <a:ext uri="{FF2B5EF4-FFF2-40B4-BE49-F238E27FC236}">
                <a16:creationId xmlns:a16="http://schemas.microsoft.com/office/drawing/2014/main" id="{C6D7C699-BD1F-A3FA-0792-116C3B5ED302}"/>
              </a:ext>
            </a:extLst>
          </p:cNvPr>
          <p:cNvSpPr txBox="1"/>
          <p:nvPr/>
        </p:nvSpPr>
        <p:spPr>
          <a:xfrm>
            <a:off x="4151849" y="2749382"/>
            <a:ext cx="848253" cy="551433"/>
          </a:xfrm>
          <a:prstGeom prst="rect">
            <a:avLst/>
          </a:prstGeom>
        </p:spPr>
        <p:txBody>
          <a:bodyPr wrap="square"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4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4500" b="0" i="0" u="none" strike="noStrike" kern="1200" cap="none" spc="0" normalizeH="0" baseline="0" noProof="0">
                <a:ln>
                  <a:noFill/>
                </a:ln>
                <a:solidFill>
                  <a:srgbClr val="F79646">
                    <a:lumMod val="50000"/>
                  </a:srgbClr>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1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8229600" y="2984504"/>
            <a:ext cx="7740443" cy="5563825"/>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1189845">
            <a:off x="16087624" y="13335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6"/>
            <a:stretch>
              <a:fillRect/>
            </a:stretch>
          </a:blipFill>
        </p:spPr>
        <p:txBody>
          <a:bodyPr/>
          <a:lstStyle/>
          <a:p>
            <a:endParaRPr lang="en-US"/>
          </a:p>
        </p:txBody>
      </p:sp>
      <p:sp>
        <p:nvSpPr>
          <p:cNvPr id="10" name="Freeform 10"/>
          <p:cNvSpPr/>
          <p:nvPr/>
        </p:nvSpPr>
        <p:spPr>
          <a:xfrm rot="-1189845">
            <a:off x="-909638" y="54483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6"/>
            <a:stretch>
              <a:fillRect/>
            </a:stretch>
          </a:blipFill>
        </p:spPr>
        <p:txBody>
          <a:bodyPr/>
          <a:lstStyle/>
          <a:p>
            <a:endParaRPr lang="en-US"/>
          </a:p>
        </p:txBody>
      </p:sp>
      <p:sp>
        <p:nvSpPr>
          <p:cNvPr id="11" name="Freeform 11"/>
          <p:cNvSpPr/>
          <p:nvPr/>
        </p:nvSpPr>
        <p:spPr>
          <a:xfrm>
            <a:off x="1863384" y="1583052"/>
            <a:ext cx="1201206" cy="1312723"/>
          </a:xfrm>
          <a:custGeom>
            <a:avLst/>
            <a:gdLst/>
            <a:ahLst/>
            <a:cxnLst/>
            <a:rect l="l" t="t" r="r" b="b"/>
            <a:pathLst>
              <a:path w="1201206" h="1312723">
                <a:moveTo>
                  <a:pt x="0" y="0"/>
                </a:moveTo>
                <a:lnTo>
                  <a:pt x="1201205" y="0"/>
                </a:lnTo>
                <a:lnTo>
                  <a:pt x="1201205" y="1312723"/>
                </a:lnTo>
                <a:lnTo>
                  <a:pt x="0" y="1312723"/>
                </a:lnTo>
                <a:lnTo>
                  <a:pt x="0" y="0"/>
                </a:lnTo>
                <a:close/>
              </a:path>
            </a:pathLst>
          </a:custGeom>
          <a:blipFill>
            <a:blip r:embed="rId7"/>
            <a:stretch>
              <a:fillRect l="-101696" r="-56400" b="-104288"/>
            </a:stretch>
          </a:blipFill>
        </p:spPr>
        <p:txBody>
          <a:bodyPr/>
          <a:lstStyle/>
          <a:p>
            <a:endParaRPr lang="en-US"/>
          </a:p>
        </p:txBody>
      </p:sp>
      <p:sp>
        <p:nvSpPr>
          <p:cNvPr id="12" name="TextBox 12"/>
          <p:cNvSpPr txBox="1"/>
          <p:nvPr/>
        </p:nvSpPr>
        <p:spPr>
          <a:xfrm>
            <a:off x="5512325" y="1111197"/>
            <a:ext cx="7263349" cy="1433469"/>
          </a:xfrm>
          <a:prstGeom prst="rect">
            <a:avLst/>
          </a:prstGeom>
        </p:spPr>
        <p:txBody>
          <a:bodyPr lIns="0" tIns="0" rIns="0" bIns="0" rtlCol="0" anchor="t">
            <a:spAutoFit/>
          </a:bodyPr>
          <a:lstStyle/>
          <a:p>
            <a:pPr marL="0" marR="0" lvl="0" indent="0" algn="ctr" defTabSz="914400" rtl="0" eaLnBrk="1" fontAlgn="auto" latinLnBrk="0" hangingPunct="1">
              <a:lnSpc>
                <a:spcPts val="11088"/>
              </a:lnSpc>
              <a:spcBef>
                <a:spcPts val="0"/>
              </a:spcBef>
              <a:spcAft>
                <a:spcPts val="0"/>
              </a:spcAft>
              <a:buClrTx/>
              <a:buSzTx/>
              <a:buFontTx/>
              <a:buNone/>
              <a:tabLst/>
              <a:defRPr/>
            </a:pPr>
            <a:r>
              <a:rPr kumimoji="0" lang="en-US" sz="100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mn-cs"/>
              </a:rPr>
              <a:t>Gợi</a:t>
            </a:r>
            <a:r>
              <a:rPr kumimoji="0" lang="en-US" sz="10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 ý</a:t>
            </a:r>
          </a:p>
        </p:txBody>
      </p:sp>
      <p:sp>
        <p:nvSpPr>
          <p:cNvPr id="16" name="Freeform 16"/>
          <p:cNvSpPr/>
          <p:nvPr/>
        </p:nvSpPr>
        <p:spPr>
          <a:xfrm flipH="1">
            <a:off x="16393790" y="8166043"/>
            <a:ext cx="1201206" cy="1312723"/>
          </a:xfrm>
          <a:custGeom>
            <a:avLst/>
            <a:gdLst/>
            <a:ahLst/>
            <a:cxnLst/>
            <a:rect l="l" t="t" r="r" b="b"/>
            <a:pathLst>
              <a:path w="1201206" h="1312723">
                <a:moveTo>
                  <a:pt x="1201206" y="0"/>
                </a:moveTo>
                <a:lnTo>
                  <a:pt x="0" y="0"/>
                </a:lnTo>
                <a:lnTo>
                  <a:pt x="0" y="1312723"/>
                </a:lnTo>
                <a:lnTo>
                  <a:pt x="1201206" y="1312723"/>
                </a:lnTo>
                <a:lnTo>
                  <a:pt x="1201206" y="0"/>
                </a:lnTo>
                <a:close/>
              </a:path>
            </a:pathLst>
          </a:custGeom>
          <a:blipFill>
            <a:blip r:embed="rId7"/>
            <a:stretch>
              <a:fillRect l="-101696" r="-56400" b="-104288"/>
            </a:stretch>
          </a:blipFill>
        </p:spPr>
        <p:txBody>
          <a:bodyPr/>
          <a:lstStyle/>
          <a:p>
            <a:endParaRPr lang="en-US"/>
          </a:p>
        </p:txBody>
      </p:sp>
      <p:sp>
        <p:nvSpPr>
          <p:cNvPr id="17" name="Freeform 17"/>
          <p:cNvSpPr/>
          <p:nvPr/>
        </p:nvSpPr>
        <p:spPr>
          <a:xfrm>
            <a:off x="4367757" y="8822404"/>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18" name="Freeform 18"/>
          <p:cNvSpPr/>
          <p:nvPr/>
        </p:nvSpPr>
        <p:spPr>
          <a:xfrm>
            <a:off x="12510580" y="1248072"/>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23" name="Freeform 6">
            <a:extLst>
              <a:ext uri="{FF2B5EF4-FFF2-40B4-BE49-F238E27FC236}">
                <a16:creationId xmlns:a16="http://schemas.microsoft.com/office/drawing/2014/main" id="{E9DB4A90-6E74-3B97-DF92-407F47EF4ABF}"/>
              </a:ext>
            </a:extLst>
          </p:cNvPr>
          <p:cNvSpPr/>
          <p:nvPr/>
        </p:nvSpPr>
        <p:spPr>
          <a:xfrm>
            <a:off x="2218476" y="2984503"/>
            <a:ext cx="4943642" cy="5563825"/>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TextBox 13"/>
          <p:cNvSpPr txBox="1"/>
          <p:nvPr/>
        </p:nvSpPr>
        <p:spPr>
          <a:xfrm>
            <a:off x="2745781" y="4324710"/>
            <a:ext cx="3889032" cy="3272371"/>
          </a:xfrm>
          <a:prstGeom prst="rect">
            <a:avLst/>
          </a:prstGeom>
        </p:spPr>
        <p:txBody>
          <a:bodyPr wrap="square"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vi-VN"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Thống nhất chọn thực đơn cho 3 bữa trong một ngày có ghi rõ lượng thực phẩm từng món.</a:t>
            </a:r>
            <a:endPar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5" name="Oval 24">
            <a:extLst>
              <a:ext uri="{FF2B5EF4-FFF2-40B4-BE49-F238E27FC236}">
                <a16:creationId xmlns:a16="http://schemas.microsoft.com/office/drawing/2014/main" id="{09330442-292D-CAB8-1DA0-B21A45BA4D8E}"/>
              </a:ext>
            </a:extLst>
          </p:cNvPr>
          <p:cNvSpPr/>
          <p:nvPr/>
        </p:nvSpPr>
        <p:spPr>
          <a:xfrm>
            <a:off x="4230676" y="2544666"/>
            <a:ext cx="870253" cy="85320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13">
            <a:extLst>
              <a:ext uri="{FF2B5EF4-FFF2-40B4-BE49-F238E27FC236}">
                <a16:creationId xmlns:a16="http://schemas.microsoft.com/office/drawing/2014/main" id="{C6D7C699-BD1F-A3FA-0792-116C3B5ED302}"/>
              </a:ext>
            </a:extLst>
          </p:cNvPr>
          <p:cNvSpPr txBox="1"/>
          <p:nvPr/>
        </p:nvSpPr>
        <p:spPr>
          <a:xfrm>
            <a:off x="4132072" y="2748527"/>
            <a:ext cx="848253" cy="551433"/>
          </a:xfrm>
          <a:prstGeom prst="rect">
            <a:avLst/>
          </a:prstGeom>
        </p:spPr>
        <p:txBody>
          <a:bodyPr wrap="square"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4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4500" b="0" i="0" u="none" strike="noStrike" kern="1200" cap="none" spc="0" normalizeH="0" baseline="0" noProof="0">
                <a:ln>
                  <a:noFill/>
                </a:ln>
                <a:solidFill>
                  <a:srgbClr val="F79646">
                    <a:lumMod val="50000"/>
                  </a:srgbClr>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2 </a:t>
            </a:r>
          </a:p>
        </p:txBody>
      </p:sp>
      <p:pic>
        <p:nvPicPr>
          <p:cNvPr id="8" name="Picture 7">
            <a:extLst>
              <a:ext uri="{FF2B5EF4-FFF2-40B4-BE49-F238E27FC236}">
                <a16:creationId xmlns:a16="http://schemas.microsoft.com/office/drawing/2014/main" id="{6440D30F-7AB7-FF9C-4219-CA940BF5A8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22673" y="3849115"/>
            <a:ext cx="6280708" cy="4276711"/>
          </a:xfrm>
          <a:prstGeom prst="roundRect">
            <a:avLst>
              <a:gd name="adj" fmla="val 9378"/>
            </a:avLst>
          </a:prstGeom>
        </p:spPr>
      </p:pic>
    </p:spTree>
    <p:extLst>
      <p:ext uri="{BB962C8B-B14F-4D97-AF65-F5344CB8AC3E}">
        <p14:creationId xmlns:p14="http://schemas.microsoft.com/office/powerpoint/2010/main" val="37645084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Freeform 9"/>
          <p:cNvSpPr/>
          <p:nvPr/>
        </p:nvSpPr>
        <p:spPr>
          <a:xfrm rot="-1189845">
            <a:off x="16087624" y="13335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4"/>
            <a:stretch>
              <a:fillRect/>
            </a:stretch>
          </a:blipFill>
        </p:spPr>
        <p:txBody>
          <a:bodyPr/>
          <a:lstStyle/>
          <a:p>
            <a:endParaRPr lang="en-US"/>
          </a:p>
        </p:txBody>
      </p:sp>
      <p:sp>
        <p:nvSpPr>
          <p:cNvPr id="10" name="Freeform 10"/>
          <p:cNvSpPr/>
          <p:nvPr/>
        </p:nvSpPr>
        <p:spPr>
          <a:xfrm rot="-1189845">
            <a:off x="-909638" y="54483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4"/>
            <a:stretch>
              <a:fillRect/>
            </a:stretch>
          </a:blipFill>
        </p:spPr>
        <p:txBody>
          <a:bodyPr/>
          <a:lstStyle/>
          <a:p>
            <a:endParaRPr lang="en-US"/>
          </a:p>
        </p:txBody>
      </p:sp>
      <p:sp>
        <p:nvSpPr>
          <p:cNvPr id="11" name="Freeform 11"/>
          <p:cNvSpPr/>
          <p:nvPr/>
        </p:nvSpPr>
        <p:spPr>
          <a:xfrm>
            <a:off x="1863384" y="1583052"/>
            <a:ext cx="1201206" cy="1312723"/>
          </a:xfrm>
          <a:custGeom>
            <a:avLst/>
            <a:gdLst/>
            <a:ahLst/>
            <a:cxnLst/>
            <a:rect l="l" t="t" r="r" b="b"/>
            <a:pathLst>
              <a:path w="1201206" h="1312723">
                <a:moveTo>
                  <a:pt x="0" y="0"/>
                </a:moveTo>
                <a:lnTo>
                  <a:pt x="1201205" y="0"/>
                </a:lnTo>
                <a:lnTo>
                  <a:pt x="1201205" y="1312723"/>
                </a:lnTo>
                <a:lnTo>
                  <a:pt x="0" y="1312723"/>
                </a:lnTo>
                <a:lnTo>
                  <a:pt x="0" y="0"/>
                </a:lnTo>
                <a:close/>
              </a:path>
            </a:pathLst>
          </a:custGeom>
          <a:blipFill>
            <a:blip r:embed="rId5"/>
            <a:stretch>
              <a:fillRect l="-101696" r="-56400" b="-104288"/>
            </a:stretch>
          </a:blipFill>
        </p:spPr>
        <p:txBody>
          <a:bodyPr/>
          <a:lstStyle/>
          <a:p>
            <a:endParaRPr lang="en-US"/>
          </a:p>
        </p:txBody>
      </p:sp>
      <p:sp>
        <p:nvSpPr>
          <p:cNvPr id="12" name="TextBox 12"/>
          <p:cNvSpPr txBox="1"/>
          <p:nvPr/>
        </p:nvSpPr>
        <p:spPr>
          <a:xfrm>
            <a:off x="5512325" y="1111197"/>
            <a:ext cx="7263349" cy="1433469"/>
          </a:xfrm>
          <a:prstGeom prst="rect">
            <a:avLst/>
          </a:prstGeom>
        </p:spPr>
        <p:txBody>
          <a:bodyPr lIns="0" tIns="0" rIns="0" bIns="0" rtlCol="0" anchor="t">
            <a:spAutoFit/>
          </a:bodyPr>
          <a:lstStyle/>
          <a:p>
            <a:pPr marL="0" marR="0" lvl="0" indent="0" algn="ctr" defTabSz="914400" rtl="0" eaLnBrk="1" fontAlgn="auto" latinLnBrk="0" hangingPunct="1">
              <a:lnSpc>
                <a:spcPts val="11088"/>
              </a:lnSpc>
              <a:spcBef>
                <a:spcPts val="0"/>
              </a:spcBef>
              <a:spcAft>
                <a:spcPts val="0"/>
              </a:spcAft>
              <a:buClrTx/>
              <a:buSzTx/>
              <a:buFontTx/>
              <a:buNone/>
              <a:tabLst/>
              <a:defRPr/>
            </a:pPr>
            <a:r>
              <a:rPr kumimoji="0" lang="en-US" sz="100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mn-cs"/>
              </a:rPr>
              <a:t>Gợi</a:t>
            </a:r>
            <a:r>
              <a:rPr kumimoji="0" lang="en-US" sz="10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 ý</a:t>
            </a:r>
          </a:p>
        </p:txBody>
      </p:sp>
      <p:sp>
        <p:nvSpPr>
          <p:cNvPr id="16" name="Freeform 16"/>
          <p:cNvSpPr/>
          <p:nvPr/>
        </p:nvSpPr>
        <p:spPr>
          <a:xfrm flipH="1">
            <a:off x="16393790" y="8166043"/>
            <a:ext cx="1201206" cy="1312723"/>
          </a:xfrm>
          <a:custGeom>
            <a:avLst/>
            <a:gdLst/>
            <a:ahLst/>
            <a:cxnLst/>
            <a:rect l="l" t="t" r="r" b="b"/>
            <a:pathLst>
              <a:path w="1201206" h="1312723">
                <a:moveTo>
                  <a:pt x="1201206" y="0"/>
                </a:moveTo>
                <a:lnTo>
                  <a:pt x="0" y="0"/>
                </a:lnTo>
                <a:lnTo>
                  <a:pt x="0" y="1312723"/>
                </a:lnTo>
                <a:lnTo>
                  <a:pt x="1201206" y="1312723"/>
                </a:lnTo>
                <a:lnTo>
                  <a:pt x="1201206" y="0"/>
                </a:lnTo>
                <a:close/>
              </a:path>
            </a:pathLst>
          </a:custGeom>
          <a:blipFill>
            <a:blip r:embed="rId5"/>
            <a:stretch>
              <a:fillRect l="-101696" r="-56400" b="-104288"/>
            </a:stretch>
          </a:blipFill>
        </p:spPr>
        <p:txBody>
          <a:bodyPr/>
          <a:lstStyle/>
          <a:p>
            <a:endParaRPr lang="en-US"/>
          </a:p>
        </p:txBody>
      </p:sp>
      <p:sp>
        <p:nvSpPr>
          <p:cNvPr id="17" name="Freeform 17"/>
          <p:cNvSpPr/>
          <p:nvPr/>
        </p:nvSpPr>
        <p:spPr>
          <a:xfrm>
            <a:off x="4367757" y="8822404"/>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6"/>
            <a:stretch>
              <a:fillRect/>
            </a:stretch>
          </a:blipFill>
        </p:spPr>
        <p:txBody>
          <a:bodyPr/>
          <a:lstStyle/>
          <a:p>
            <a:endParaRPr lang="en-US"/>
          </a:p>
        </p:txBody>
      </p:sp>
      <p:sp>
        <p:nvSpPr>
          <p:cNvPr id="18" name="Freeform 18"/>
          <p:cNvSpPr/>
          <p:nvPr/>
        </p:nvSpPr>
        <p:spPr>
          <a:xfrm>
            <a:off x="12510580" y="1248072"/>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6"/>
            <a:stretch>
              <a:fillRect/>
            </a:stretch>
          </a:blipFill>
        </p:spPr>
        <p:txBody>
          <a:bodyPr/>
          <a:lstStyle/>
          <a:p>
            <a:endParaRPr lang="en-US"/>
          </a:p>
        </p:txBody>
      </p:sp>
      <p:sp>
        <p:nvSpPr>
          <p:cNvPr id="23" name="Freeform 6">
            <a:extLst>
              <a:ext uri="{FF2B5EF4-FFF2-40B4-BE49-F238E27FC236}">
                <a16:creationId xmlns:a16="http://schemas.microsoft.com/office/drawing/2014/main" id="{E9DB4A90-6E74-3B97-DF92-407F47EF4ABF}"/>
              </a:ext>
            </a:extLst>
          </p:cNvPr>
          <p:cNvSpPr/>
          <p:nvPr/>
        </p:nvSpPr>
        <p:spPr>
          <a:xfrm>
            <a:off x="2218476" y="2984503"/>
            <a:ext cx="9440124" cy="5563825"/>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TextBox 13"/>
          <p:cNvSpPr txBox="1"/>
          <p:nvPr/>
        </p:nvSpPr>
        <p:spPr>
          <a:xfrm>
            <a:off x="3296973" y="4404870"/>
            <a:ext cx="7283129" cy="3272371"/>
          </a:xfrm>
          <a:prstGeom prst="rect">
            <a:avLst/>
          </a:prstGeom>
        </p:spPr>
        <p:txBody>
          <a:bodyPr wrap="square"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vi-VN"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Sử dụng bảng ở mục 2</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e</a:t>
            </a:r>
            <a:r>
              <a:rPr kumimoji="0" lang="vi-VN"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và b</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ả</a:t>
            </a:r>
            <a:r>
              <a:rPr kumimoji="0" lang="vi-VN"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ng </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dưới đây</a:t>
            </a:r>
            <a:r>
              <a:rPr kumimoji="0" lang="vi-VN"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tra cứu thông tin lượng natri tương ứng với lượng thực phẩm đã chọn ở từng bữa, sử dụng máy tính để tính lượng muối có thể có trong thực phẩm</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a:t>
            </a:r>
          </a:p>
        </p:txBody>
      </p:sp>
      <p:sp>
        <p:nvSpPr>
          <p:cNvPr id="25" name="Oval 24">
            <a:extLst>
              <a:ext uri="{FF2B5EF4-FFF2-40B4-BE49-F238E27FC236}">
                <a16:creationId xmlns:a16="http://schemas.microsoft.com/office/drawing/2014/main" id="{09330442-292D-CAB8-1DA0-B21A45BA4D8E}"/>
              </a:ext>
            </a:extLst>
          </p:cNvPr>
          <p:cNvSpPr/>
          <p:nvPr/>
        </p:nvSpPr>
        <p:spPr>
          <a:xfrm>
            <a:off x="6347198" y="2544666"/>
            <a:ext cx="870253" cy="85320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13">
            <a:extLst>
              <a:ext uri="{FF2B5EF4-FFF2-40B4-BE49-F238E27FC236}">
                <a16:creationId xmlns:a16="http://schemas.microsoft.com/office/drawing/2014/main" id="{C6D7C699-BD1F-A3FA-0792-116C3B5ED302}"/>
              </a:ext>
            </a:extLst>
          </p:cNvPr>
          <p:cNvSpPr txBox="1"/>
          <p:nvPr/>
        </p:nvSpPr>
        <p:spPr>
          <a:xfrm>
            <a:off x="6274606" y="2765302"/>
            <a:ext cx="848253" cy="551433"/>
          </a:xfrm>
          <a:prstGeom prst="rect">
            <a:avLst/>
          </a:prstGeom>
        </p:spPr>
        <p:txBody>
          <a:bodyPr wrap="square"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4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4500" b="0" i="0" u="none" strike="noStrike" kern="1200" cap="none" spc="0" normalizeH="0" baseline="0" noProof="0">
                <a:ln>
                  <a:noFill/>
                </a:ln>
                <a:solidFill>
                  <a:srgbClr val="F79646">
                    <a:lumMod val="50000"/>
                  </a:srgbClr>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3 </a:t>
            </a:r>
          </a:p>
        </p:txBody>
      </p:sp>
      <p:pic>
        <p:nvPicPr>
          <p:cNvPr id="7" name="Picture 6">
            <a:extLst>
              <a:ext uri="{FF2B5EF4-FFF2-40B4-BE49-F238E27FC236}">
                <a16:creationId xmlns:a16="http://schemas.microsoft.com/office/drawing/2014/main" id="{F1FA3C6A-3373-568F-EC27-CB48692BE327}"/>
              </a:ext>
            </a:extLst>
          </p:cNvPr>
          <p:cNvPicPr>
            <a:picLocks noChangeAspect="1"/>
          </p:cNvPicPr>
          <p:nvPr/>
        </p:nvPicPr>
        <p:blipFill>
          <a:blip r:embed="rId9"/>
          <a:stretch>
            <a:fillRect/>
          </a:stretch>
        </p:blipFill>
        <p:spPr>
          <a:xfrm>
            <a:off x="12201097" y="2236225"/>
            <a:ext cx="4408471" cy="6312103"/>
          </a:xfrm>
          <a:prstGeom prst="rect">
            <a:avLst/>
          </a:prstGeom>
        </p:spPr>
      </p:pic>
      <p:pic>
        <p:nvPicPr>
          <p:cNvPr id="13" name="Picture 12">
            <a:extLst>
              <a:ext uri="{FF2B5EF4-FFF2-40B4-BE49-F238E27FC236}">
                <a16:creationId xmlns:a16="http://schemas.microsoft.com/office/drawing/2014/main" id="{261F2E52-5D02-9C6F-339A-0F92BA4728DB}"/>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17442" y1="14161" x2="18837" y2="22815"/>
                        <a14:foregroundMark x1="27907" y1="18182" x2="17907" y2="24126"/>
                        <a14:foregroundMark x1="17907" y1="24126" x2="18023" y2="26224"/>
                        <a14:foregroundMark x1="48140" y1="19580" x2="54070" y2="27448"/>
                        <a14:foregroundMark x1="47326" y1="11888" x2="47326" y2="12500"/>
                        <a14:foregroundMark x1="87326" y1="14336" x2="76279" y2="22203"/>
                        <a14:foregroundMark x1="23721" y1="47028" x2="27907" y2="54545"/>
                        <a14:foregroundMark x1="52093" y1="49301" x2="45930" y2="52710"/>
                        <a14:foregroundMark x1="59186" y1="43269" x2="54884" y2="44668"/>
                        <a14:foregroundMark x1="84884" y1="42395" x2="81744" y2="47640"/>
                        <a14:foregroundMark x1="69651" y1="54545" x2="69651" y2="55944"/>
                        <a14:foregroundMark x1="18837" y1="77360" x2="21279" y2="82867"/>
                        <a14:foregroundMark x1="47093" y1="79633" x2="47093" y2="85490"/>
                        <a14:foregroundMark x1="49419" y1="70542" x2="49419" y2="71503"/>
                        <a14:foregroundMark x1="81163" y1="78584" x2="82209" y2="84441"/>
                        <a14:foregroundMark x1="49186" y1="71678" x2="48140" y2="73514"/>
                      </a14:backgroundRemoval>
                    </a14:imgEffect>
                  </a14:imgLayer>
                </a14:imgProps>
              </a:ext>
              <a:ext uri="{28A0092B-C50C-407E-A947-70E740481C1C}">
                <a14:useLocalDpi xmlns:a14="http://schemas.microsoft.com/office/drawing/2010/main" val="0"/>
              </a:ext>
            </a:extLst>
          </a:blip>
          <a:srcRect r="62826" b="65067"/>
          <a:stretch/>
        </p:blipFill>
        <p:spPr>
          <a:xfrm rot="217830">
            <a:off x="12689847" y="3135279"/>
            <a:ext cx="1455414" cy="1819306"/>
          </a:xfrm>
          <a:prstGeom prst="rect">
            <a:avLst/>
          </a:prstGeom>
        </p:spPr>
      </p:pic>
      <p:pic>
        <p:nvPicPr>
          <p:cNvPr id="14" name="Picture 13">
            <a:extLst>
              <a:ext uri="{FF2B5EF4-FFF2-40B4-BE49-F238E27FC236}">
                <a16:creationId xmlns:a16="http://schemas.microsoft.com/office/drawing/2014/main" id="{A8333456-F41C-53EE-FCA1-5A25A0E62DB1}"/>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17442" y1="14161" x2="18837" y2="22815"/>
                        <a14:foregroundMark x1="27907" y1="18182" x2="17907" y2="24126"/>
                        <a14:foregroundMark x1="17907" y1="24126" x2="18023" y2="26224"/>
                        <a14:foregroundMark x1="48140" y1="19580" x2="54070" y2="27448"/>
                        <a14:foregroundMark x1="47326" y1="11888" x2="47326" y2="12500"/>
                        <a14:foregroundMark x1="87326" y1="14336" x2="76279" y2="22203"/>
                        <a14:foregroundMark x1="23721" y1="47028" x2="27907" y2="54545"/>
                        <a14:foregroundMark x1="52093" y1="49301" x2="45930" y2="52710"/>
                        <a14:foregroundMark x1="59186" y1="43269" x2="54884" y2="44668"/>
                        <a14:foregroundMark x1="84884" y1="42395" x2="81744" y2="47640"/>
                        <a14:foregroundMark x1="69651" y1="54545" x2="69651" y2="55944"/>
                        <a14:foregroundMark x1="18837" y1="77360" x2="21279" y2="82867"/>
                        <a14:foregroundMark x1="47093" y1="79633" x2="47093" y2="85490"/>
                        <a14:foregroundMark x1="49419" y1="70542" x2="49419" y2="71503"/>
                        <a14:foregroundMark x1="81163" y1="78584" x2="82209" y2="84441"/>
                        <a14:foregroundMark x1="49186" y1="71678" x2="48140" y2="73514"/>
                      </a14:backgroundRemoval>
                    </a14:imgEffect>
                  </a14:imgLayer>
                </a14:imgProps>
              </a:ext>
              <a:ext uri="{28A0092B-C50C-407E-A947-70E740481C1C}">
                <a14:useLocalDpi xmlns:a14="http://schemas.microsoft.com/office/drawing/2010/main" val="0"/>
              </a:ext>
            </a:extLst>
          </a:blip>
          <a:srcRect l="32617" t="66780" r="37572" b="8308"/>
          <a:stretch/>
        </p:blipFill>
        <p:spPr>
          <a:xfrm rot="217830">
            <a:off x="14007162" y="3594381"/>
            <a:ext cx="1229609" cy="1366900"/>
          </a:xfrm>
          <a:prstGeom prst="rect">
            <a:avLst/>
          </a:prstGeom>
        </p:spPr>
      </p:pic>
      <p:pic>
        <p:nvPicPr>
          <p:cNvPr id="15" name="Picture 14">
            <a:extLst>
              <a:ext uri="{FF2B5EF4-FFF2-40B4-BE49-F238E27FC236}">
                <a16:creationId xmlns:a16="http://schemas.microsoft.com/office/drawing/2014/main" id="{2C6FD777-64F5-8160-1035-58393514FA52}"/>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17442" y1="14161" x2="18837" y2="22815"/>
                        <a14:foregroundMark x1="27907" y1="18182" x2="17907" y2="24126"/>
                        <a14:foregroundMark x1="17907" y1="24126" x2="18023" y2="26224"/>
                        <a14:foregroundMark x1="48140" y1="19580" x2="54070" y2="27448"/>
                        <a14:foregroundMark x1="47326" y1="11888" x2="47326" y2="12500"/>
                        <a14:foregroundMark x1="87326" y1="14336" x2="76279" y2="22203"/>
                        <a14:foregroundMark x1="23721" y1="47028" x2="27907" y2="54545"/>
                        <a14:foregroundMark x1="52093" y1="49301" x2="45930" y2="52710"/>
                        <a14:foregroundMark x1="59186" y1="43269" x2="54884" y2="44668"/>
                        <a14:foregroundMark x1="84884" y1="42395" x2="81744" y2="47640"/>
                        <a14:foregroundMark x1="69651" y1="54545" x2="69651" y2="55944"/>
                        <a14:foregroundMark x1="18837" y1="77360" x2="21279" y2="82867"/>
                        <a14:foregroundMark x1="47093" y1="79633" x2="47093" y2="85490"/>
                        <a14:foregroundMark x1="49419" y1="70542" x2="49419" y2="71503"/>
                        <a14:foregroundMark x1="81163" y1="78584" x2="82209" y2="84441"/>
                        <a14:foregroundMark x1="49186" y1="71678" x2="48140" y2="73514"/>
                      </a14:backgroundRemoval>
                    </a14:imgEffect>
                  </a14:imgLayer>
                </a14:imgProps>
              </a:ext>
              <a:ext uri="{28A0092B-C50C-407E-A947-70E740481C1C}">
                <a14:useLocalDpi xmlns:a14="http://schemas.microsoft.com/office/drawing/2010/main" val="0"/>
              </a:ext>
            </a:extLst>
          </a:blip>
          <a:srcRect l="65639" r="221" b="66426"/>
          <a:stretch/>
        </p:blipFill>
        <p:spPr>
          <a:xfrm rot="17240513">
            <a:off x="14602707" y="3082187"/>
            <a:ext cx="1518973" cy="1987129"/>
          </a:xfrm>
          <a:prstGeom prst="rect">
            <a:avLst/>
          </a:prstGeom>
        </p:spPr>
      </p:pic>
      <p:pic>
        <p:nvPicPr>
          <p:cNvPr id="19" name="Picture 18">
            <a:extLst>
              <a:ext uri="{FF2B5EF4-FFF2-40B4-BE49-F238E27FC236}">
                <a16:creationId xmlns:a16="http://schemas.microsoft.com/office/drawing/2014/main" id="{7B4BEF5C-CE83-14F1-3897-F28EA660504B}"/>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10000" b="90000" l="10000" r="90000">
                        <a14:foregroundMark x1="17442" y1="14161" x2="18837" y2="22815"/>
                        <a14:foregroundMark x1="27907" y1="18182" x2="17907" y2="24126"/>
                        <a14:foregroundMark x1="17907" y1="24126" x2="18023" y2="26224"/>
                        <a14:foregroundMark x1="48140" y1="19580" x2="54070" y2="27448"/>
                        <a14:foregroundMark x1="47326" y1="11888" x2="47326" y2="12500"/>
                        <a14:foregroundMark x1="87326" y1="14336" x2="76279" y2="22203"/>
                        <a14:foregroundMark x1="23721" y1="47028" x2="27907" y2="54545"/>
                        <a14:foregroundMark x1="52093" y1="49301" x2="45930" y2="52710"/>
                        <a14:foregroundMark x1="59186" y1="43269" x2="54884" y2="44668"/>
                        <a14:foregroundMark x1="84884" y1="42395" x2="81744" y2="47640"/>
                        <a14:foregroundMark x1="69651" y1="54545" x2="69651" y2="55944"/>
                        <a14:foregroundMark x1="18837" y1="77360" x2="21279" y2="82867"/>
                        <a14:foregroundMark x1="47093" y1="79633" x2="47093" y2="85490"/>
                        <a14:foregroundMark x1="49419" y1="70542" x2="49419" y2="71503"/>
                        <a14:foregroundMark x1="81163" y1="78584" x2="82209" y2="84441"/>
                        <a14:foregroundMark x1="49186" y1="71678" x2="48140" y2="73514"/>
                      </a14:backgroundRemoval>
                    </a14:imgEffect>
                  </a14:imgLayer>
                </a14:imgProps>
              </a:ext>
              <a:ext uri="{28A0092B-C50C-407E-A947-70E740481C1C}">
                <a14:useLocalDpi xmlns:a14="http://schemas.microsoft.com/office/drawing/2010/main" val="0"/>
              </a:ext>
            </a:extLst>
          </a:blip>
          <a:srcRect l="-1" t="37823" r="64460" b="38375"/>
          <a:stretch/>
        </p:blipFill>
        <p:spPr>
          <a:xfrm rot="217830">
            <a:off x="12897706" y="4707619"/>
            <a:ext cx="1243417" cy="1107763"/>
          </a:xfrm>
          <a:prstGeom prst="rect">
            <a:avLst/>
          </a:prstGeom>
        </p:spPr>
      </p:pic>
      <p:pic>
        <p:nvPicPr>
          <p:cNvPr id="20" name="Picture 19">
            <a:extLst>
              <a:ext uri="{FF2B5EF4-FFF2-40B4-BE49-F238E27FC236}">
                <a16:creationId xmlns:a16="http://schemas.microsoft.com/office/drawing/2014/main" id="{F8ED7B0E-31A2-7373-6102-A2D63B3736DB}"/>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ackgroundRemoval t="10000" b="90000" l="10000" r="92250">
                        <a14:foregroundMark x1="13667" y1="39167" x2="14833" y2="45667"/>
                        <a14:foregroundMark x1="14833" y1="45667" x2="14833" y2="45667"/>
                        <a14:foregroundMark x1="17500" y1="48500" x2="20500" y2="51917"/>
                        <a14:foregroundMark x1="91250" y1="49500" x2="92250" y2="55750"/>
                      </a14:backgroundRemoval>
                    </a14:imgEffect>
                  </a14:imgLayer>
                </a14:imgProps>
              </a:ext>
              <a:ext uri="{28A0092B-C50C-407E-A947-70E740481C1C}">
                <a14:useLocalDpi xmlns:a14="http://schemas.microsoft.com/office/drawing/2010/main" val="0"/>
              </a:ext>
            </a:extLst>
          </a:blip>
          <a:srcRect l="4855" t="16232" r="4645" b="27102"/>
          <a:stretch/>
        </p:blipFill>
        <p:spPr>
          <a:xfrm rot="352119">
            <a:off x="14599379" y="5006430"/>
            <a:ext cx="1176874" cy="736899"/>
          </a:xfrm>
          <a:prstGeom prst="rect">
            <a:avLst/>
          </a:prstGeom>
        </p:spPr>
      </p:pic>
      <p:pic>
        <p:nvPicPr>
          <p:cNvPr id="21" name="Picture 20">
            <a:extLst>
              <a:ext uri="{FF2B5EF4-FFF2-40B4-BE49-F238E27FC236}">
                <a16:creationId xmlns:a16="http://schemas.microsoft.com/office/drawing/2014/main" id="{2A13B5E4-7523-2F61-553F-39BA1E39CFD1}"/>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l="18620" t="22879" r="11990" b="31606"/>
          <a:stretch/>
        </p:blipFill>
        <p:spPr>
          <a:xfrm>
            <a:off x="12737097" y="6035987"/>
            <a:ext cx="1191730" cy="781688"/>
          </a:xfrm>
          <a:prstGeom prst="rect">
            <a:avLst/>
          </a:prstGeom>
        </p:spPr>
      </p:pic>
      <p:pic>
        <p:nvPicPr>
          <p:cNvPr id="22" name="Picture 21">
            <a:extLst>
              <a:ext uri="{FF2B5EF4-FFF2-40B4-BE49-F238E27FC236}">
                <a16:creationId xmlns:a16="http://schemas.microsoft.com/office/drawing/2014/main" id="{48D50C11-A014-CB31-894C-4E01D7E67A6C}"/>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0000" b="90000" l="10000" r="90000">
                        <a14:foregroundMark x1="17442" y1="14161" x2="18837" y2="22815"/>
                        <a14:foregroundMark x1="27907" y1="18182" x2="17907" y2="24126"/>
                        <a14:foregroundMark x1="17907" y1="24126" x2="18023" y2="26224"/>
                        <a14:foregroundMark x1="48140" y1="19580" x2="54070" y2="27448"/>
                        <a14:foregroundMark x1="47326" y1="11888" x2="47326" y2="12500"/>
                        <a14:foregroundMark x1="87326" y1="14336" x2="76279" y2="22203"/>
                        <a14:foregroundMark x1="23721" y1="47028" x2="27907" y2="54545"/>
                        <a14:foregroundMark x1="52093" y1="49301" x2="45930" y2="52710"/>
                        <a14:foregroundMark x1="59186" y1="43269" x2="54884" y2="44668"/>
                        <a14:foregroundMark x1="84884" y1="42395" x2="81744" y2="47640"/>
                        <a14:foregroundMark x1="69651" y1="54545" x2="69651" y2="55944"/>
                        <a14:foregroundMark x1="18837" y1="77360" x2="21279" y2="82867"/>
                        <a14:foregroundMark x1="47093" y1="79633" x2="47093" y2="85490"/>
                        <a14:foregroundMark x1="49419" y1="70542" x2="49419" y2="71503"/>
                        <a14:foregroundMark x1="81163" y1="78584" x2="82209" y2="84441"/>
                        <a14:foregroundMark x1="49186" y1="71678" x2="48140" y2="73514"/>
                      </a14:backgroundRemoval>
                    </a14:imgEffect>
                  </a14:imgLayer>
                </a14:imgProps>
              </a:ext>
              <a:ext uri="{28A0092B-C50C-407E-A947-70E740481C1C}">
                <a14:useLocalDpi xmlns:a14="http://schemas.microsoft.com/office/drawing/2010/main" val="0"/>
              </a:ext>
            </a:extLst>
          </a:blip>
          <a:srcRect l="32159" t="33761" r="34518" b="38853"/>
          <a:stretch/>
        </p:blipFill>
        <p:spPr>
          <a:xfrm rot="21027987">
            <a:off x="13798471" y="5706960"/>
            <a:ext cx="1277149" cy="1396303"/>
          </a:xfrm>
          <a:prstGeom prst="rect">
            <a:avLst/>
          </a:prstGeom>
        </p:spPr>
      </p:pic>
      <p:pic>
        <p:nvPicPr>
          <p:cNvPr id="27" name="Picture 26">
            <a:extLst>
              <a:ext uri="{FF2B5EF4-FFF2-40B4-BE49-F238E27FC236}">
                <a16:creationId xmlns:a16="http://schemas.microsoft.com/office/drawing/2014/main" id="{48A48D14-CFCF-E693-B83A-13C66297E24D}"/>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l="10311" t="23251" r="7484" b="25489"/>
          <a:stretch/>
        </p:blipFill>
        <p:spPr>
          <a:xfrm>
            <a:off x="14880034" y="6232712"/>
            <a:ext cx="1253605" cy="781688"/>
          </a:xfrm>
          <a:prstGeom prst="rect">
            <a:avLst/>
          </a:prstGeom>
        </p:spPr>
      </p:pic>
      <p:pic>
        <p:nvPicPr>
          <p:cNvPr id="28" name="Picture 27">
            <a:extLst>
              <a:ext uri="{FF2B5EF4-FFF2-40B4-BE49-F238E27FC236}">
                <a16:creationId xmlns:a16="http://schemas.microsoft.com/office/drawing/2014/main" id="{415A4857-AFBC-EA11-3E45-DE6591E00956}"/>
              </a:ext>
            </a:extLst>
          </p:cNvPr>
          <p:cNvPicPr>
            <a:picLocks noChangeAspect="1"/>
          </p:cNvPicPr>
          <p:nvPr/>
        </p:nvPicPr>
        <p:blipFill>
          <a:blip r:embed="rId18"/>
          <a:stretch>
            <a:fillRect/>
          </a:stretch>
        </p:blipFill>
        <p:spPr>
          <a:xfrm rot="384835">
            <a:off x="14219241" y="6772872"/>
            <a:ext cx="1440934" cy="1440934"/>
          </a:xfrm>
          <a:prstGeom prst="rect">
            <a:avLst/>
          </a:prstGeom>
        </p:spPr>
      </p:pic>
      <p:pic>
        <p:nvPicPr>
          <p:cNvPr id="29" name="Picture 28">
            <a:extLst>
              <a:ext uri="{FF2B5EF4-FFF2-40B4-BE49-F238E27FC236}">
                <a16:creationId xmlns:a16="http://schemas.microsoft.com/office/drawing/2014/main" id="{DF34377C-9D0B-C034-95A7-877BBD757108}"/>
              </a:ext>
            </a:extLst>
          </p:cNvPr>
          <p:cNvPicPr>
            <a:picLocks noChangeAspect="1"/>
          </p:cNvPicPr>
          <p:nvPr/>
        </p:nvPicPr>
        <p:blipFill>
          <a:blip r:embed="rId19"/>
          <a:stretch>
            <a:fillRect/>
          </a:stretch>
        </p:blipFill>
        <p:spPr>
          <a:xfrm>
            <a:off x="13149071" y="7000054"/>
            <a:ext cx="1248140" cy="1248140"/>
          </a:xfrm>
          <a:prstGeom prst="rect">
            <a:avLst/>
          </a:prstGeom>
        </p:spPr>
      </p:pic>
    </p:spTree>
    <p:extLst>
      <p:ext uri="{BB962C8B-B14F-4D97-AF65-F5344CB8AC3E}">
        <p14:creationId xmlns:p14="http://schemas.microsoft.com/office/powerpoint/2010/main" val="1765430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sp>
        <p:nvSpPr>
          <p:cNvPr id="10" name="Freeform 10"/>
          <p:cNvSpPr/>
          <p:nvPr/>
        </p:nvSpPr>
        <p:spPr>
          <a:xfrm rot="-1189845">
            <a:off x="-909638" y="54483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4"/>
            <a:stretch>
              <a:fillRect/>
            </a:stretch>
          </a:blipFill>
        </p:spPr>
        <p:txBody>
          <a:bodyPr/>
          <a:lstStyle/>
          <a:p>
            <a:endParaRPr lang="en-US"/>
          </a:p>
        </p:txBody>
      </p:sp>
      <p:sp>
        <p:nvSpPr>
          <p:cNvPr id="17" name="Freeform 17"/>
          <p:cNvSpPr/>
          <p:nvPr/>
        </p:nvSpPr>
        <p:spPr>
          <a:xfrm>
            <a:off x="4367757" y="8822404"/>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5"/>
            <a:stretch>
              <a:fillRect/>
            </a:stretch>
          </a:blipFill>
        </p:spPr>
        <p:txBody>
          <a:bodyPr/>
          <a:lstStyle/>
          <a:p>
            <a:endParaRPr lang="en-US"/>
          </a:p>
        </p:txBody>
      </p:sp>
      <p:sp>
        <p:nvSpPr>
          <p:cNvPr id="18" name="Freeform 18"/>
          <p:cNvSpPr/>
          <p:nvPr/>
        </p:nvSpPr>
        <p:spPr>
          <a:xfrm>
            <a:off x="12510580" y="1248072"/>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5"/>
            <a:stretch>
              <a:fillRect/>
            </a:stretch>
          </a:blipFill>
        </p:spPr>
        <p:txBody>
          <a:bodyPr/>
          <a:lstStyle/>
          <a:p>
            <a:endParaRPr lang="en-US"/>
          </a:p>
        </p:txBody>
      </p:sp>
      <p:sp>
        <p:nvSpPr>
          <p:cNvPr id="6" name="TextBox 8">
            <a:extLst>
              <a:ext uri="{FF2B5EF4-FFF2-40B4-BE49-F238E27FC236}">
                <a16:creationId xmlns:a16="http://schemas.microsoft.com/office/drawing/2014/main" id="{A7EA0687-4657-8697-F750-FD5244776FC3}"/>
              </a:ext>
            </a:extLst>
          </p:cNvPr>
          <p:cNvSpPr txBox="1"/>
          <p:nvPr/>
        </p:nvSpPr>
        <p:spPr>
          <a:xfrm>
            <a:off x="1211794" y="361926"/>
            <a:ext cx="15697201" cy="738664"/>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8064A2">
                    <a:lumMod val="75000"/>
                  </a:srgbClr>
                </a:solidFill>
                <a:effectLst/>
                <a:uLnTx/>
                <a:uFillTx/>
                <a:latin typeface="Bahnschrift" panose="020B0502040204020203" pitchFamily="34" charset="0"/>
                <a:ea typeface="Segoe UI Black" panose="020B0A02040204020203" pitchFamily="34" charset="0"/>
                <a:cs typeface="Arial" panose="020B0604020202020204" pitchFamily="34" charset="0"/>
              </a:rPr>
              <a:t>LƯỢNG NATRI TRONG MỘT SỐ THỰC PHẨM THÔNG DỤNG</a:t>
            </a:r>
          </a:p>
        </p:txBody>
      </p:sp>
      <p:graphicFrame>
        <p:nvGraphicFramePr>
          <p:cNvPr id="7" name="Table 6">
            <a:extLst>
              <a:ext uri="{FF2B5EF4-FFF2-40B4-BE49-F238E27FC236}">
                <a16:creationId xmlns:a16="http://schemas.microsoft.com/office/drawing/2014/main" id="{553BFED9-DEEE-5FE2-4BF9-D653F542663C}"/>
              </a:ext>
            </a:extLst>
          </p:cNvPr>
          <p:cNvGraphicFramePr>
            <a:graphicFrameLocks noGrp="1"/>
          </p:cNvGraphicFramePr>
          <p:nvPr/>
        </p:nvGraphicFramePr>
        <p:xfrm>
          <a:off x="1361168" y="2170803"/>
          <a:ext cx="15697201" cy="7680960"/>
        </p:xfrm>
        <a:graphic>
          <a:graphicData uri="http://schemas.openxmlformats.org/drawingml/2006/table">
            <a:tbl>
              <a:tblPr firstRow="1" bandRow="1">
                <a:tableStyleId>{00A15C55-8517-42AA-B614-E9B94910E393}</a:tableStyleId>
              </a:tblPr>
              <a:tblGrid>
                <a:gridCol w="1055167">
                  <a:extLst>
                    <a:ext uri="{9D8B030D-6E8A-4147-A177-3AD203B41FA5}">
                      <a16:colId xmlns:a16="http://schemas.microsoft.com/office/drawing/2014/main" val="3350991658"/>
                    </a:ext>
                  </a:extLst>
                </a:gridCol>
                <a:gridCol w="4360557">
                  <a:extLst>
                    <a:ext uri="{9D8B030D-6E8A-4147-A177-3AD203B41FA5}">
                      <a16:colId xmlns:a16="http://schemas.microsoft.com/office/drawing/2014/main" val="99639361"/>
                    </a:ext>
                  </a:extLst>
                </a:gridCol>
                <a:gridCol w="4876800">
                  <a:extLst>
                    <a:ext uri="{9D8B030D-6E8A-4147-A177-3AD203B41FA5}">
                      <a16:colId xmlns:a16="http://schemas.microsoft.com/office/drawing/2014/main" val="1825579773"/>
                    </a:ext>
                  </a:extLst>
                </a:gridCol>
                <a:gridCol w="5404677">
                  <a:extLst>
                    <a:ext uri="{9D8B030D-6E8A-4147-A177-3AD203B41FA5}">
                      <a16:colId xmlns:a16="http://schemas.microsoft.com/office/drawing/2014/main" val="2753292296"/>
                    </a:ext>
                  </a:extLst>
                </a:gridCol>
              </a:tblGrid>
              <a:tr h="0">
                <a:tc>
                  <a:txBody>
                    <a:bodyPr/>
                    <a:lstStyle/>
                    <a:p>
                      <a:pPr algn="ctr"/>
                      <a:r>
                        <a:rPr lang="en-US" sz="2800">
                          <a:latin typeface="Arial" panose="020B0604020202020204" pitchFamily="34" charset="0"/>
                          <a:cs typeface="Arial" panose="020B0604020202020204" pitchFamily="34" charset="0"/>
                        </a:rPr>
                        <a:t>TT</a:t>
                      </a:r>
                    </a:p>
                  </a:txBody>
                  <a:tcPr/>
                </a:tc>
                <a:tc>
                  <a:txBody>
                    <a:bodyPr/>
                    <a:lstStyle/>
                    <a:p>
                      <a:pPr algn="ctr"/>
                      <a:r>
                        <a:rPr lang="en-US" sz="2800">
                          <a:latin typeface="Arial" panose="020B0604020202020204" pitchFamily="34" charset="0"/>
                          <a:cs typeface="Arial" panose="020B0604020202020204" pitchFamily="34" charset="0"/>
                        </a:rPr>
                        <a:t>Món ăn</a:t>
                      </a:r>
                    </a:p>
                  </a:txBody>
                  <a:tcPr/>
                </a:tc>
                <a:tc>
                  <a:txBody>
                    <a:bodyPr/>
                    <a:lstStyle/>
                    <a:p>
                      <a:pPr algn="ctr"/>
                      <a:r>
                        <a:rPr lang="en-US" sz="2800">
                          <a:latin typeface="Arial" panose="020B0604020202020204" pitchFamily="34" charset="0"/>
                          <a:cs typeface="Arial" panose="020B0604020202020204" pitchFamily="34" charset="0"/>
                        </a:rPr>
                        <a:t>Hàm lượng natri (mg) trên mỗi khẩu phần (100g)</a:t>
                      </a:r>
                    </a:p>
                  </a:txBody>
                  <a:tcPr/>
                </a:tc>
                <a:tc>
                  <a:txBody>
                    <a:bodyPr/>
                    <a:lstStyle/>
                    <a:p>
                      <a:pPr algn="ctr"/>
                      <a:r>
                        <a:rPr lang="en-US" sz="2800">
                          <a:latin typeface="Arial" panose="020B0604020202020204" pitchFamily="34" charset="0"/>
                          <a:cs typeface="Arial" panose="020B0604020202020204" pitchFamily="34" charset="0"/>
                        </a:rPr>
                        <a:t>Ghi chú</a:t>
                      </a:r>
                    </a:p>
                  </a:txBody>
                  <a:tcPr/>
                </a:tc>
                <a:extLst>
                  <a:ext uri="{0D108BD9-81ED-4DB2-BD59-A6C34878D82A}">
                    <a16:rowId xmlns:a16="http://schemas.microsoft.com/office/drawing/2014/main" val="3373548505"/>
                  </a:ext>
                </a:extLst>
              </a:tr>
              <a:tr h="370840">
                <a:tc>
                  <a:txBody>
                    <a:bodyPr/>
                    <a:lstStyle/>
                    <a:p>
                      <a:pPr algn="ctr"/>
                      <a:r>
                        <a:rPr lang="en-US" sz="2800">
                          <a:latin typeface="Arial" panose="020B0604020202020204" pitchFamily="34" charset="0"/>
                          <a:cs typeface="Arial" panose="020B0604020202020204" pitchFamily="34" charset="0"/>
                        </a:rPr>
                        <a:t>1</a:t>
                      </a:r>
                    </a:p>
                  </a:txBody>
                  <a:tcPr/>
                </a:tc>
                <a:tc>
                  <a:txBody>
                    <a:bodyPr/>
                    <a:lstStyle/>
                    <a:p>
                      <a:r>
                        <a:rPr lang="en-US" sz="2800">
                          <a:latin typeface="Arial" panose="020B0604020202020204" pitchFamily="34" charset="0"/>
                          <a:cs typeface="Arial" panose="020B0604020202020204" pitchFamily="34" charset="0"/>
                        </a:rPr>
                        <a:t>Bánh cuốn</a:t>
                      </a:r>
                    </a:p>
                  </a:txBody>
                  <a:tcPr/>
                </a:tc>
                <a:tc>
                  <a:txBody>
                    <a:bodyPr/>
                    <a:lstStyle/>
                    <a:p>
                      <a:pPr algn="ctr"/>
                      <a:r>
                        <a:rPr lang="en-US" sz="2800">
                          <a:latin typeface="Arial" panose="020B0604020202020204" pitchFamily="34" charset="0"/>
                          <a:cs typeface="Arial" panose="020B0604020202020204" pitchFamily="34" charset="0"/>
                        </a:rPr>
                        <a:t>242</a:t>
                      </a:r>
                    </a:p>
                  </a:txBody>
                  <a:tcPr/>
                </a:tc>
                <a:tc>
                  <a:txBody>
                    <a:bodyPr/>
                    <a:lstStyle/>
                    <a:p>
                      <a:r>
                        <a:rPr lang="en-US" sz="2800">
                          <a:latin typeface="Arial" panose="020B0604020202020204" pitchFamily="34" charset="0"/>
                          <a:cs typeface="Arial" panose="020B0604020202020204" pitchFamily="34" charset="0"/>
                        </a:rPr>
                        <a:t>1 đĩa khoảng 2 khẩu phần ăn</a:t>
                      </a:r>
                    </a:p>
                  </a:txBody>
                  <a:tcPr/>
                </a:tc>
                <a:extLst>
                  <a:ext uri="{0D108BD9-81ED-4DB2-BD59-A6C34878D82A}">
                    <a16:rowId xmlns:a16="http://schemas.microsoft.com/office/drawing/2014/main" val="2256538084"/>
                  </a:ext>
                </a:extLst>
              </a:tr>
              <a:tr h="370840">
                <a:tc>
                  <a:txBody>
                    <a:bodyPr/>
                    <a:lstStyle/>
                    <a:p>
                      <a:pPr algn="ctr"/>
                      <a:r>
                        <a:rPr lang="en-US" sz="2800">
                          <a:latin typeface="Arial" panose="020B0604020202020204" pitchFamily="34" charset="0"/>
                          <a:cs typeface="Arial" panose="020B0604020202020204" pitchFamily="34" charset="0"/>
                        </a:rPr>
                        <a:t>2</a:t>
                      </a:r>
                    </a:p>
                  </a:txBody>
                  <a:tcPr/>
                </a:tc>
                <a:tc>
                  <a:txBody>
                    <a:bodyPr/>
                    <a:lstStyle/>
                    <a:p>
                      <a:r>
                        <a:rPr lang="en-US" sz="2800">
                          <a:latin typeface="Arial" panose="020B0604020202020204" pitchFamily="34" charset="0"/>
                          <a:cs typeface="Arial" panose="020B0604020202020204" pitchFamily="34" charset="0"/>
                        </a:rPr>
                        <a:t>Cháo trứng thịt nạc</a:t>
                      </a:r>
                    </a:p>
                  </a:txBody>
                  <a:tcPr/>
                </a:tc>
                <a:tc>
                  <a:txBody>
                    <a:bodyPr/>
                    <a:lstStyle/>
                    <a:p>
                      <a:pPr algn="ctr"/>
                      <a:r>
                        <a:rPr lang="en-US" sz="2800">
                          <a:latin typeface="Arial" panose="020B0604020202020204" pitchFamily="34" charset="0"/>
                          <a:cs typeface="Arial" panose="020B0604020202020204" pitchFamily="34" charset="0"/>
                        </a:rPr>
                        <a:t>283</a:t>
                      </a:r>
                    </a:p>
                  </a:txBody>
                  <a:tcPr/>
                </a:tc>
                <a:tc>
                  <a:txBody>
                    <a:bodyPr/>
                    <a:lstStyle/>
                    <a:p>
                      <a:r>
                        <a:rPr lang="en-US" sz="2800">
                          <a:latin typeface="Arial" panose="020B0604020202020204" pitchFamily="34" charset="0"/>
                          <a:cs typeface="Arial" panose="020B0604020202020204" pitchFamily="34" charset="0"/>
                        </a:rPr>
                        <a:t>1 bát khoảng 3 khẩu phần ăn</a:t>
                      </a:r>
                    </a:p>
                  </a:txBody>
                  <a:tcPr/>
                </a:tc>
                <a:extLst>
                  <a:ext uri="{0D108BD9-81ED-4DB2-BD59-A6C34878D82A}">
                    <a16:rowId xmlns:a16="http://schemas.microsoft.com/office/drawing/2014/main" val="1279537202"/>
                  </a:ext>
                </a:extLst>
              </a:tr>
              <a:tr h="370840">
                <a:tc>
                  <a:txBody>
                    <a:bodyPr/>
                    <a:lstStyle/>
                    <a:p>
                      <a:pPr algn="ctr"/>
                      <a:r>
                        <a:rPr lang="en-US" sz="2800">
                          <a:latin typeface="Arial" panose="020B0604020202020204" pitchFamily="34" charset="0"/>
                          <a:cs typeface="Arial" panose="020B0604020202020204" pitchFamily="34" charset="0"/>
                        </a:rPr>
                        <a:t>3</a:t>
                      </a:r>
                    </a:p>
                  </a:txBody>
                  <a:tcPr/>
                </a:tc>
                <a:tc>
                  <a:txBody>
                    <a:bodyPr/>
                    <a:lstStyle/>
                    <a:p>
                      <a:r>
                        <a:rPr lang="en-US" sz="2800">
                          <a:latin typeface="Arial" panose="020B0604020202020204" pitchFamily="34" charset="0"/>
                          <a:cs typeface="Arial" panose="020B0604020202020204" pitchFamily="34" charset="0"/>
                        </a:rPr>
                        <a:t>Bánh mì không nhân</a:t>
                      </a:r>
                    </a:p>
                  </a:txBody>
                  <a:tcPr/>
                </a:tc>
                <a:tc>
                  <a:txBody>
                    <a:bodyPr/>
                    <a:lstStyle/>
                    <a:p>
                      <a:pPr algn="ctr"/>
                      <a:r>
                        <a:rPr lang="en-US" sz="2800">
                          <a:latin typeface="Arial" panose="020B0604020202020204" pitchFamily="34" charset="0"/>
                          <a:cs typeface="Arial" panose="020B0604020202020204" pitchFamily="34" charset="0"/>
                        </a:rPr>
                        <a:t>350</a:t>
                      </a:r>
                    </a:p>
                  </a:txBody>
                  <a:tcPr/>
                </a:tc>
                <a:tc>
                  <a:txBody>
                    <a:bodyPr/>
                    <a:lstStyle/>
                    <a:p>
                      <a:r>
                        <a:rPr lang="en-US" sz="2800">
                          <a:latin typeface="Arial" panose="020B0604020202020204" pitchFamily="34" charset="0"/>
                          <a:cs typeface="Arial" panose="020B0604020202020204" pitchFamily="34" charset="0"/>
                        </a:rPr>
                        <a:t>1 chiếc khoảng 2 khẩu phần ăn</a:t>
                      </a:r>
                    </a:p>
                  </a:txBody>
                  <a:tcPr/>
                </a:tc>
                <a:extLst>
                  <a:ext uri="{0D108BD9-81ED-4DB2-BD59-A6C34878D82A}">
                    <a16:rowId xmlns:a16="http://schemas.microsoft.com/office/drawing/2014/main" val="3733118564"/>
                  </a:ext>
                </a:extLst>
              </a:tr>
              <a:tr h="370840">
                <a:tc>
                  <a:txBody>
                    <a:bodyPr/>
                    <a:lstStyle/>
                    <a:p>
                      <a:pPr algn="ctr"/>
                      <a:r>
                        <a:rPr lang="en-US" sz="2800">
                          <a:latin typeface="Arial" panose="020B0604020202020204" pitchFamily="34" charset="0"/>
                          <a:cs typeface="Arial" panose="020B0604020202020204" pitchFamily="34" charset="0"/>
                        </a:rPr>
                        <a:t>4</a:t>
                      </a:r>
                    </a:p>
                  </a:txBody>
                  <a:tcPr/>
                </a:tc>
                <a:tc>
                  <a:txBody>
                    <a:bodyPr/>
                    <a:lstStyle/>
                    <a:p>
                      <a:r>
                        <a:rPr lang="en-US" sz="2800">
                          <a:latin typeface="Arial" panose="020B0604020202020204" pitchFamily="34" charset="0"/>
                          <a:cs typeface="Arial" panose="020B0604020202020204" pitchFamily="34" charset="0"/>
                        </a:rPr>
                        <a:t>Bánh hăm-bơ-gơ</a:t>
                      </a:r>
                    </a:p>
                  </a:txBody>
                  <a:tcPr/>
                </a:tc>
                <a:tc>
                  <a:txBody>
                    <a:bodyPr/>
                    <a:lstStyle/>
                    <a:p>
                      <a:pPr algn="ctr"/>
                      <a:r>
                        <a:rPr lang="en-US" sz="2800">
                          <a:latin typeface="Arial" panose="020B0604020202020204" pitchFamily="34" charset="0"/>
                          <a:cs typeface="Arial" panose="020B0604020202020204" pitchFamily="34" charset="0"/>
                        </a:rPr>
                        <a:t>528</a:t>
                      </a:r>
                    </a:p>
                  </a:txBody>
                  <a:tcPr/>
                </a:tc>
                <a:tc>
                  <a:txBody>
                    <a:bodyPr/>
                    <a:lstStyle/>
                    <a:p>
                      <a:r>
                        <a:rPr lang="en-US" sz="2800">
                          <a:latin typeface="Arial" panose="020B0604020202020204" pitchFamily="34" charset="0"/>
                          <a:cs typeface="Arial" panose="020B0604020202020204" pitchFamily="34" charset="0"/>
                        </a:rPr>
                        <a:t>1 chiếc khoảng 3 khẩu phần ăn</a:t>
                      </a:r>
                    </a:p>
                  </a:txBody>
                  <a:tcPr/>
                </a:tc>
                <a:extLst>
                  <a:ext uri="{0D108BD9-81ED-4DB2-BD59-A6C34878D82A}">
                    <a16:rowId xmlns:a16="http://schemas.microsoft.com/office/drawing/2014/main" val="1293194388"/>
                  </a:ext>
                </a:extLst>
              </a:tr>
              <a:tr h="370840">
                <a:tc>
                  <a:txBody>
                    <a:bodyPr/>
                    <a:lstStyle/>
                    <a:p>
                      <a:pPr algn="ctr"/>
                      <a:r>
                        <a:rPr lang="en-US" sz="2800">
                          <a:latin typeface="Arial" panose="020B0604020202020204" pitchFamily="34" charset="0"/>
                          <a:cs typeface="Arial" panose="020B0604020202020204" pitchFamily="34" charset="0"/>
                        </a:rPr>
                        <a:t>5</a:t>
                      </a:r>
                    </a:p>
                  </a:txBody>
                  <a:tcPr/>
                </a:tc>
                <a:tc>
                  <a:txBody>
                    <a:bodyPr/>
                    <a:lstStyle/>
                    <a:p>
                      <a:r>
                        <a:rPr lang="en-US" sz="2800">
                          <a:latin typeface="Arial" panose="020B0604020202020204" pitchFamily="34" charset="0"/>
                          <a:cs typeface="Arial" panose="020B0604020202020204" pitchFamily="34" charset="0"/>
                        </a:rPr>
                        <a:t>Rau luộc</a:t>
                      </a:r>
                    </a:p>
                  </a:txBody>
                  <a:tcPr/>
                </a:tc>
                <a:tc>
                  <a:txBody>
                    <a:bodyPr/>
                    <a:lstStyle/>
                    <a:p>
                      <a:pPr algn="ctr"/>
                      <a:r>
                        <a:rPr lang="en-US" sz="2800">
                          <a:latin typeface="Arial" panose="020B0604020202020204" pitchFamily="34" charset="0"/>
                          <a:cs typeface="Arial" panose="020B0604020202020204" pitchFamily="34" charset="0"/>
                        </a:rPr>
                        <a:t>140</a:t>
                      </a:r>
                    </a:p>
                  </a:txBody>
                  <a:tcPr/>
                </a:tc>
                <a:tc>
                  <a:txBody>
                    <a:bodyPr/>
                    <a:lstStyle/>
                    <a:p>
                      <a:r>
                        <a:rPr lang="en-US" sz="2800">
                          <a:latin typeface="Arial" panose="020B0604020202020204" pitchFamily="34" charset="0"/>
                          <a:cs typeface="Arial" panose="020B0604020202020204" pitchFamily="34" charset="0"/>
                        </a:rPr>
                        <a:t>1 đĩa khoảng 3 khẩu phần ăn</a:t>
                      </a:r>
                    </a:p>
                  </a:txBody>
                  <a:tcPr/>
                </a:tc>
                <a:extLst>
                  <a:ext uri="{0D108BD9-81ED-4DB2-BD59-A6C34878D82A}">
                    <a16:rowId xmlns:a16="http://schemas.microsoft.com/office/drawing/2014/main" val="4112762445"/>
                  </a:ext>
                </a:extLst>
              </a:tr>
              <a:tr h="370840">
                <a:tc>
                  <a:txBody>
                    <a:bodyPr/>
                    <a:lstStyle/>
                    <a:p>
                      <a:pPr algn="ctr"/>
                      <a:r>
                        <a:rPr lang="en-US" sz="2800">
                          <a:latin typeface="Arial" panose="020B0604020202020204" pitchFamily="34" charset="0"/>
                          <a:cs typeface="Arial" panose="020B0604020202020204" pitchFamily="34" charset="0"/>
                        </a:rPr>
                        <a:t>6</a:t>
                      </a:r>
                    </a:p>
                  </a:txBody>
                  <a:tcPr/>
                </a:tc>
                <a:tc>
                  <a:txBody>
                    <a:bodyPr/>
                    <a:lstStyle/>
                    <a:p>
                      <a:r>
                        <a:rPr lang="en-US" sz="2800">
                          <a:latin typeface="Arial" panose="020B0604020202020204" pitchFamily="34" charset="0"/>
                          <a:cs typeface="Arial" panose="020B0604020202020204" pitchFamily="34" charset="0"/>
                        </a:rPr>
                        <a:t>Cơm trắng</a:t>
                      </a:r>
                    </a:p>
                  </a:txBody>
                  <a:tcPr/>
                </a:tc>
                <a:tc>
                  <a:txBody>
                    <a:bodyPr/>
                    <a:lstStyle/>
                    <a:p>
                      <a:pPr algn="ctr"/>
                      <a:r>
                        <a:rPr lang="en-US" sz="2800">
                          <a:latin typeface="Arial" panose="020B0604020202020204" pitchFamily="34" charset="0"/>
                          <a:cs typeface="Arial" panose="020B0604020202020204" pitchFamily="34" charset="0"/>
                        </a:rPr>
                        <a:t>206</a:t>
                      </a:r>
                    </a:p>
                  </a:txBody>
                  <a:tcPr/>
                </a:tc>
                <a:tc>
                  <a:txBody>
                    <a:bodyPr/>
                    <a:lstStyle/>
                    <a:p>
                      <a:r>
                        <a:rPr lang="en-US" sz="2800">
                          <a:latin typeface="Arial" panose="020B0604020202020204" pitchFamily="34" charset="0"/>
                          <a:cs typeface="Arial" panose="020B0604020202020204" pitchFamily="34" charset="0"/>
                        </a:rPr>
                        <a:t>1 bát khoảng 3 khẩu phần ăn</a:t>
                      </a:r>
                    </a:p>
                  </a:txBody>
                  <a:tcPr/>
                </a:tc>
                <a:extLst>
                  <a:ext uri="{0D108BD9-81ED-4DB2-BD59-A6C34878D82A}">
                    <a16:rowId xmlns:a16="http://schemas.microsoft.com/office/drawing/2014/main" val="4084868945"/>
                  </a:ext>
                </a:extLst>
              </a:tr>
              <a:tr h="370840">
                <a:tc>
                  <a:txBody>
                    <a:bodyPr/>
                    <a:lstStyle/>
                    <a:p>
                      <a:pPr algn="ctr"/>
                      <a:r>
                        <a:rPr lang="en-US" sz="2800">
                          <a:latin typeface="Arial" panose="020B0604020202020204" pitchFamily="34" charset="0"/>
                          <a:cs typeface="Arial" panose="020B0604020202020204" pitchFamily="34" charset="0"/>
                        </a:rPr>
                        <a:t>7</a:t>
                      </a:r>
                    </a:p>
                  </a:txBody>
                  <a:tcPr/>
                </a:tc>
                <a:tc>
                  <a:txBody>
                    <a:bodyPr/>
                    <a:lstStyle/>
                    <a:p>
                      <a:r>
                        <a:rPr lang="en-US" sz="2800">
                          <a:latin typeface="Arial" panose="020B0604020202020204" pitchFamily="34" charset="0"/>
                          <a:cs typeface="Arial" panose="020B0604020202020204" pitchFamily="34" charset="0"/>
                        </a:rPr>
                        <a:t>Mỳ ý dạng ống</a:t>
                      </a:r>
                    </a:p>
                  </a:txBody>
                  <a:tcPr/>
                </a:tc>
                <a:tc>
                  <a:txBody>
                    <a:bodyPr/>
                    <a:lstStyle/>
                    <a:p>
                      <a:pPr algn="ctr"/>
                      <a:r>
                        <a:rPr lang="en-US" sz="2800">
                          <a:latin typeface="Arial" panose="020B0604020202020204" pitchFamily="34" charset="0"/>
                          <a:cs typeface="Arial" panose="020B0604020202020204" pitchFamily="34" charset="0"/>
                        </a:rPr>
                        <a:t>336</a:t>
                      </a:r>
                    </a:p>
                  </a:txBody>
                  <a:tcPr/>
                </a:tc>
                <a:tc>
                  <a:txBody>
                    <a:bodyPr/>
                    <a:lstStyle/>
                    <a:p>
                      <a:r>
                        <a:rPr lang="en-US" sz="2800">
                          <a:latin typeface="Arial" panose="020B0604020202020204" pitchFamily="34" charset="0"/>
                          <a:cs typeface="Arial" panose="020B0604020202020204" pitchFamily="34" charset="0"/>
                        </a:rPr>
                        <a:t>1 đĩa khoảng 4 khẩu phần ăn</a:t>
                      </a:r>
                    </a:p>
                  </a:txBody>
                  <a:tcPr/>
                </a:tc>
                <a:extLst>
                  <a:ext uri="{0D108BD9-81ED-4DB2-BD59-A6C34878D82A}">
                    <a16:rowId xmlns:a16="http://schemas.microsoft.com/office/drawing/2014/main" val="3945731939"/>
                  </a:ext>
                </a:extLst>
              </a:tr>
              <a:tr h="370840">
                <a:tc>
                  <a:txBody>
                    <a:bodyPr/>
                    <a:lstStyle/>
                    <a:p>
                      <a:pPr algn="ctr"/>
                      <a:r>
                        <a:rPr lang="en-US" sz="2800">
                          <a:latin typeface="Arial" panose="020B0604020202020204" pitchFamily="34" charset="0"/>
                          <a:cs typeface="Arial" panose="020B0604020202020204" pitchFamily="34" charset="0"/>
                        </a:rPr>
                        <a:t>8</a:t>
                      </a:r>
                    </a:p>
                  </a:txBody>
                  <a:tcPr/>
                </a:tc>
                <a:tc>
                  <a:txBody>
                    <a:bodyPr/>
                    <a:lstStyle/>
                    <a:p>
                      <a:r>
                        <a:rPr lang="en-US" sz="2800">
                          <a:latin typeface="Arial" panose="020B0604020202020204" pitchFamily="34" charset="0"/>
                          <a:cs typeface="Arial" panose="020B0604020202020204" pitchFamily="34" charset="0"/>
                        </a:rPr>
                        <a:t>Mì tôm</a:t>
                      </a:r>
                    </a:p>
                  </a:txBody>
                  <a:tcPr/>
                </a:tc>
                <a:tc>
                  <a:txBody>
                    <a:bodyPr/>
                    <a:lstStyle/>
                    <a:p>
                      <a:pPr algn="ctr"/>
                      <a:r>
                        <a:rPr lang="en-US" sz="2800">
                          <a:latin typeface="Arial" panose="020B0604020202020204" pitchFamily="34" charset="0"/>
                          <a:cs typeface="Arial" panose="020B0604020202020204" pitchFamily="34" charset="0"/>
                        </a:rPr>
                        <a:t>100 – 940</a:t>
                      </a:r>
                    </a:p>
                  </a:txBody>
                  <a:tcPr/>
                </a:tc>
                <a:tc>
                  <a:txBody>
                    <a:bodyPr/>
                    <a:lstStyle/>
                    <a:p>
                      <a:r>
                        <a:rPr lang="en-US" sz="2800">
                          <a:latin typeface="Arial" panose="020B0604020202020204" pitchFamily="34" charset="0"/>
                          <a:cs typeface="Arial" panose="020B0604020202020204" pitchFamily="34" charset="0"/>
                        </a:rPr>
                        <a:t>1 bát khoảng 3 khẩu phần ăn</a:t>
                      </a:r>
                    </a:p>
                  </a:txBody>
                  <a:tcPr/>
                </a:tc>
                <a:extLst>
                  <a:ext uri="{0D108BD9-81ED-4DB2-BD59-A6C34878D82A}">
                    <a16:rowId xmlns:a16="http://schemas.microsoft.com/office/drawing/2014/main" val="3530289223"/>
                  </a:ext>
                </a:extLst>
              </a:tr>
              <a:tr h="370840">
                <a:tc>
                  <a:txBody>
                    <a:bodyPr/>
                    <a:lstStyle/>
                    <a:p>
                      <a:pPr algn="ctr"/>
                      <a:r>
                        <a:rPr lang="en-US" sz="2800">
                          <a:latin typeface="Arial" panose="020B0604020202020204" pitchFamily="34" charset="0"/>
                          <a:cs typeface="Arial" panose="020B0604020202020204" pitchFamily="34" charset="0"/>
                        </a:rPr>
                        <a:t>9</a:t>
                      </a:r>
                    </a:p>
                  </a:txBody>
                  <a:tcPr/>
                </a:tc>
                <a:tc>
                  <a:txBody>
                    <a:bodyPr/>
                    <a:lstStyle/>
                    <a:p>
                      <a:r>
                        <a:rPr lang="en-US" sz="2800">
                          <a:latin typeface="Arial" panose="020B0604020202020204" pitchFamily="34" charset="0"/>
                          <a:cs typeface="Arial" panose="020B0604020202020204" pitchFamily="34" charset="0"/>
                        </a:rPr>
                        <a:t>Nước lọc</a:t>
                      </a:r>
                    </a:p>
                  </a:txBody>
                  <a:tcPr/>
                </a:tc>
                <a:tc>
                  <a:txBody>
                    <a:bodyPr/>
                    <a:lstStyle/>
                    <a:p>
                      <a:pPr algn="ctr"/>
                      <a:r>
                        <a:rPr lang="en-US" sz="2800">
                          <a:latin typeface="Arial" panose="020B0604020202020204" pitchFamily="34" charset="0"/>
                          <a:cs typeface="Arial" panose="020B0604020202020204" pitchFamily="34" charset="0"/>
                        </a:rPr>
                        <a:t>0</a:t>
                      </a:r>
                    </a:p>
                  </a:txBody>
                  <a:tcPr/>
                </a:tc>
                <a:tc>
                  <a:txBody>
                    <a:bodyPr/>
                    <a:lstStyle/>
                    <a:p>
                      <a:r>
                        <a:rPr lang="en-US" sz="2800">
                          <a:latin typeface="Arial" panose="020B0604020202020204" pitchFamily="34" charset="0"/>
                          <a:cs typeface="Arial" panose="020B0604020202020204" pitchFamily="34" charset="0"/>
                        </a:rPr>
                        <a:t>1 cốc khoảng 3 khẩu phần ăn</a:t>
                      </a:r>
                    </a:p>
                  </a:txBody>
                  <a:tcPr/>
                </a:tc>
                <a:extLst>
                  <a:ext uri="{0D108BD9-81ED-4DB2-BD59-A6C34878D82A}">
                    <a16:rowId xmlns:a16="http://schemas.microsoft.com/office/drawing/2014/main" val="2602936146"/>
                  </a:ext>
                </a:extLst>
              </a:tr>
              <a:tr h="370840">
                <a:tc>
                  <a:txBody>
                    <a:bodyPr/>
                    <a:lstStyle/>
                    <a:p>
                      <a:pPr algn="ctr"/>
                      <a:r>
                        <a:rPr lang="en-US" sz="2800">
                          <a:latin typeface="Arial" panose="020B0604020202020204" pitchFamily="34" charset="0"/>
                          <a:cs typeface="Arial" panose="020B0604020202020204" pitchFamily="34" charset="0"/>
                        </a:rPr>
                        <a:t>10</a:t>
                      </a:r>
                    </a:p>
                  </a:txBody>
                  <a:tcPr/>
                </a:tc>
                <a:tc>
                  <a:txBody>
                    <a:bodyPr/>
                    <a:lstStyle/>
                    <a:p>
                      <a:r>
                        <a:rPr lang="en-US" sz="2800">
                          <a:latin typeface="Arial" panose="020B0604020202020204" pitchFamily="34" charset="0"/>
                          <a:cs typeface="Arial" panose="020B0604020202020204" pitchFamily="34" charset="0"/>
                        </a:rPr>
                        <a:t>Nước cam nguyên chất</a:t>
                      </a:r>
                    </a:p>
                  </a:txBody>
                  <a:tcPr/>
                </a:tc>
                <a:tc>
                  <a:txBody>
                    <a:bodyPr/>
                    <a:lstStyle/>
                    <a:p>
                      <a:pPr algn="ctr"/>
                      <a:r>
                        <a:rPr lang="en-US" sz="2800">
                          <a:latin typeface="Arial" panose="020B0604020202020204" pitchFamily="34" charset="0"/>
                          <a:cs typeface="Arial" panose="020B0604020202020204" pitchFamily="34" charset="0"/>
                        </a:rPr>
                        <a:t>4</a:t>
                      </a:r>
                    </a:p>
                  </a:txBody>
                  <a:tcPr/>
                </a:tc>
                <a:tc>
                  <a:txBody>
                    <a:bodyPr/>
                    <a:lstStyle/>
                    <a:p>
                      <a:r>
                        <a:rPr lang="en-US" sz="2800">
                          <a:latin typeface="Arial" panose="020B0604020202020204" pitchFamily="34" charset="0"/>
                          <a:cs typeface="Arial" panose="020B0604020202020204" pitchFamily="34" charset="0"/>
                        </a:rPr>
                        <a:t>1 cốc khoảng 3 khẩu phần ăn</a:t>
                      </a:r>
                    </a:p>
                  </a:txBody>
                  <a:tcPr/>
                </a:tc>
                <a:extLst>
                  <a:ext uri="{0D108BD9-81ED-4DB2-BD59-A6C34878D82A}">
                    <a16:rowId xmlns:a16="http://schemas.microsoft.com/office/drawing/2014/main" val="2692584344"/>
                  </a:ext>
                </a:extLst>
              </a:tr>
              <a:tr h="370840">
                <a:tc>
                  <a:txBody>
                    <a:bodyPr/>
                    <a:lstStyle/>
                    <a:p>
                      <a:pPr algn="ctr"/>
                      <a:r>
                        <a:rPr lang="en-US" sz="2800">
                          <a:latin typeface="Arial" panose="020B0604020202020204" pitchFamily="34" charset="0"/>
                          <a:cs typeface="Arial" panose="020B0604020202020204" pitchFamily="34" charset="0"/>
                        </a:rPr>
                        <a:t>11</a:t>
                      </a:r>
                    </a:p>
                  </a:txBody>
                  <a:tcPr/>
                </a:tc>
                <a:tc>
                  <a:txBody>
                    <a:bodyPr/>
                    <a:lstStyle/>
                    <a:p>
                      <a:r>
                        <a:rPr lang="en-US" sz="2800">
                          <a:latin typeface="Arial" panose="020B0604020202020204" pitchFamily="34" charset="0"/>
                          <a:cs typeface="Arial" panose="020B0604020202020204" pitchFamily="34" charset="0"/>
                        </a:rPr>
                        <a:t>Sô-cô-la nóng</a:t>
                      </a:r>
                    </a:p>
                  </a:txBody>
                  <a:tcPr/>
                </a:tc>
                <a:tc>
                  <a:txBody>
                    <a:bodyPr/>
                    <a:lstStyle/>
                    <a:p>
                      <a:pPr algn="ctr"/>
                      <a:r>
                        <a:rPr lang="en-US" sz="2800">
                          <a:latin typeface="Arial" panose="020B0604020202020204" pitchFamily="34" charset="0"/>
                          <a:cs typeface="Arial" panose="020B0604020202020204" pitchFamily="34" charset="0"/>
                        </a:rPr>
                        <a:t>55</a:t>
                      </a:r>
                    </a:p>
                  </a:txBody>
                  <a:tcPr/>
                </a:tc>
                <a:tc>
                  <a:txBody>
                    <a:bodyPr/>
                    <a:lstStyle/>
                    <a:p>
                      <a:r>
                        <a:rPr lang="en-US" sz="2800">
                          <a:latin typeface="Arial" panose="020B0604020202020204" pitchFamily="34" charset="0"/>
                          <a:cs typeface="Arial" panose="020B0604020202020204" pitchFamily="34" charset="0"/>
                        </a:rPr>
                        <a:t>1 cốc khoảng 2 khẩu phần ăn</a:t>
                      </a:r>
                    </a:p>
                  </a:txBody>
                  <a:tcPr/>
                </a:tc>
                <a:extLst>
                  <a:ext uri="{0D108BD9-81ED-4DB2-BD59-A6C34878D82A}">
                    <a16:rowId xmlns:a16="http://schemas.microsoft.com/office/drawing/2014/main" val="1847097305"/>
                  </a:ext>
                </a:extLst>
              </a:tr>
              <a:tr h="370840">
                <a:tc>
                  <a:txBody>
                    <a:bodyPr/>
                    <a:lstStyle/>
                    <a:p>
                      <a:pPr algn="ctr"/>
                      <a:r>
                        <a:rPr lang="en-US" sz="2800">
                          <a:latin typeface="Arial" panose="020B0604020202020204" pitchFamily="34" charset="0"/>
                          <a:cs typeface="Arial" panose="020B0604020202020204" pitchFamily="34" charset="0"/>
                        </a:rPr>
                        <a:t>12</a:t>
                      </a:r>
                    </a:p>
                  </a:txBody>
                  <a:tcPr/>
                </a:tc>
                <a:tc>
                  <a:txBody>
                    <a:bodyPr/>
                    <a:lstStyle/>
                    <a:p>
                      <a:r>
                        <a:rPr lang="en-US" sz="2800">
                          <a:latin typeface="Arial" panose="020B0604020202020204" pitchFamily="34" charset="0"/>
                          <a:cs typeface="Arial" panose="020B0604020202020204" pitchFamily="34" charset="0"/>
                        </a:rPr>
                        <a:t>Sữa bò tươi không đường</a:t>
                      </a:r>
                    </a:p>
                  </a:txBody>
                  <a:tcPr/>
                </a:tc>
                <a:tc>
                  <a:txBody>
                    <a:bodyPr/>
                    <a:lstStyle/>
                    <a:p>
                      <a:pPr algn="ctr"/>
                      <a:r>
                        <a:rPr lang="en-US" sz="2800">
                          <a:latin typeface="Arial" panose="020B0604020202020204" pitchFamily="34" charset="0"/>
                          <a:cs typeface="Arial" panose="020B0604020202020204" pitchFamily="34" charset="0"/>
                        </a:rPr>
                        <a:t>380</a:t>
                      </a:r>
                    </a:p>
                  </a:txBody>
                  <a:tcPr/>
                </a:tc>
                <a:tc>
                  <a:txBody>
                    <a:bodyPr/>
                    <a:lstStyle/>
                    <a:p>
                      <a:r>
                        <a:rPr lang="en-US" sz="2800">
                          <a:latin typeface="Arial" panose="020B0604020202020204" pitchFamily="34" charset="0"/>
                          <a:cs typeface="Arial" panose="020B0604020202020204" pitchFamily="34" charset="0"/>
                        </a:rPr>
                        <a:t>1 cốc khoảng 2 khẩu phần ăn</a:t>
                      </a:r>
                    </a:p>
                  </a:txBody>
                  <a:tcPr/>
                </a:tc>
                <a:extLst>
                  <a:ext uri="{0D108BD9-81ED-4DB2-BD59-A6C34878D82A}">
                    <a16:rowId xmlns:a16="http://schemas.microsoft.com/office/drawing/2014/main" val="1173844598"/>
                  </a:ext>
                </a:extLst>
              </a:tr>
              <a:tr h="370840">
                <a:tc>
                  <a:txBody>
                    <a:bodyPr/>
                    <a:lstStyle/>
                    <a:p>
                      <a:pPr algn="ctr"/>
                      <a:r>
                        <a:rPr lang="en-US" sz="2800">
                          <a:latin typeface="Arial" panose="020B0604020202020204" pitchFamily="34" charset="0"/>
                          <a:cs typeface="Arial" panose="020B0604020202020204" pitchFamily="34" charset="0"/>
                        </a:rPr>
                        <a:t>13</a:t>
                      </a:r>
                    </a:p>
                  </a:txBody>
                  <a:tcPr/>
                </a:tc>
                <a:tc>
                  <a:txBody>
                    <a:bodyPr/>
                    <a:lstStyle/>
                    <a:p>
                      <a:r>
                        <a:rPr lang="en-US" sz="2800">
                          <a:latin typeface="Arial" panose="020B0604020202020204" pitchFamily="34" charset="0"/>
                          <a:cs typeface="Arial" panose="020B0604020202020204" pitchFamily="34" charset="0"/>
                        </a:rPr>
                        <a:t>Khoai tây chiên</a:t>
                      </a:r>
                    </a:p>
                  </a:txBody>
                  <a:tcPr/>
                </a:tc>
                <a:tc>
                  <a:txBody>
                    <a:bodyPr/>
                    <a:lstStyle/>
                    <a:p>
                      <a:pPr algn="ctr"/>
                      <a:r>
                        <a:rPr lang="en-US" sz="2800">
                          <a:latin typeface="Arial" panose="020B0604020202020204" pitchFamily="34" charset="0"/>
                          <a:cs typeface="Arial" panose="020B0604020202020204" pitchFamily="34" charset="0"/>
                        </a:rPr>
                        <a:t>200</a:t>
                      </a:r>
                    </a:p>
                  </a:txBody>
                  <a:tcPr/>
                </a:tc>
                <a:tc>
                  <a:txBody>
                    <a:bodyPr/>
                    <a:lstStyle/>
                    <a:p>
                      <a:r>
                        <a:rPr lang="en-US" sz="2800">
                          <a:latin typeface="Arial" panose="020B0604020202020204" pitchFamily="34" charset="0"/>
                          <a:cs typeface="Arial" panose="020B0604020202020204" pitchFamily="34" charset="0"/>
                        </a:rPr>
                        <a:t>1 đĩa khoảng 2 khẩu phần ăn</a:t>
                      </a:r>
                    </a:p>
                  </a:txBody>
                  <a:tcPr/>
                </a:tc>
                <a:extLst>
                  <a:ext uri="{0D108BD9-81ED-4DB2-BD59-A6C34878D82A}">
                    <a16:rowId xmlns:a16="http://schemas.microsoft.com/office/drawing/2014/main" val="334135962"/>
                  </a:ext>
                </a:extLst>
              </a:tr>
            </a:tbl>
          </a:graphicData>
        </a:graphic>
      </p:graphicFrame>
      <p:sp>
        <p:nvSpPr>
          <p:cNvPr id="9" name="Freeform 9"/>
          <p:cNvSpPr/>
          <p:nvPr/>
        </p:nvSpPr>
        <p:spPr>
          <a:xfrm rot="-1189845">
            <a:off x="16919746" y="1333541"/>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4"/>
            <a:stretch>
              <a:fillRect/>
            </a:stretch>
          </a:blipFill>
        </p:spPr>
        <p:txBody>
          <a:bodyPr/>
          <a:lstStyle/>
          <a:p>
            <a:endParaRPr lang="en-US"/>
          </a:p>
        </p:txBody>
      </p:sp>
      <p:sp>
        <p:nvSpPr>
          <p:cNvPr id="11" name="Freeform 11"/>
          <p:cNvSpPr/>
          <p:nvPr/>
        </p:nvSpPr>
        <p:spPr>
          <a:xfrm>
            <a:off x="1863384" y="1583052"/>
            <a:ext cx="1201206" cy="1312723"/>
          </a:xfrm>
          <a:custGeom>
            <a:avLst/>
            <a:gdLst/>
            <a:ahLst/>
            <a:cxnLst/>
            <a:rect l="l" t="t" r="r" b="b"/>
            <a:pathLst>
              <a:path w="1201206" h="1312723">
                <a:moveTo>
                  <a:pt x="0" y="0"/>
                </a:moveTo>
                <a:lnTo>
                  <a:pt x="1201205" y="0"/>
                </a:lnTo>
                <a:lnTo>
                  <a:pt x="1201205" y="1312723"/>
                </a:lnTo>
                <a:lnTo>
                  <a:pt x="0" y="1312723"/>
                </a:lnTo>
                <a:lnTo>
                  <a:pt x="0" y="0"/>
                </a:lnTo>
                <a:close/>
              </a:path>
            </a:pathLst>
          </a:custGeom>
          <a:blipFill>
            <a:blip r:embed="rId6"/>
            <a:stretch>
              <a:fillRect l="-101696" r="-56400" b="-104288"/>
            </a:stretch>
          </a:blipFill>
        </p:spPr>
        <p:txBody>
          <a:bodyPr/>
          <a:lstStyle/>
          <a:p>
            <a:endParaRPr lang="en-US"/>
          </a:p>
        </p:txBody>
      </p:sp>
      <p:sp>
        <p:nvSpPr>
          <p:cNvPr id="16" name="Freeform 16"/>
          <p:cNvSpPr/>
          <p:nvPr/>
        </p:nvSpPr>
        <p:spPr>
          <a:xfrm flipH="1">
            <a:off x="16393790" y="8166043"/>
            <a:ext cx="1201206" cy="1312723"/>
          </a:xfrm>
          <a:custGeom>
            <a:avLst/>
            <a:gdLst/>
            <a:ahLst/>
            <a:cxnLst/>
            <a:rect l="l" t="t" r="r" b="b"/>
            <a:pathLst>
              <a:path w="1201206" h="1312723">
                <a:moveTo>
                  <a:pt x="1201206" y="0"/>
                </a:moveTo>
                <a:lnTo>
                  <a:pt x="0" y="0"/>
                </a:lnTo>
                <a:lnTo>
                  <a:pt x="0" y="1312723"/>
                </a:lnTo>
                <a:lnTo>
                  <a:pt x="1201206" y="1312723"/>
                </a:lnTo>
                <a:lnTo>
                  <a:pt x="1201206" y="0"/>
                </a:lnTo>
                <a:close/>
              </a:path>
            </a:pathLst>
          </a:custGeom>
          <a:blipFill>
            <a:blip r:embed="rId6"/>
            <a:stretch>
              <a:fillRect l="-101696" r="-56400" b="-104288"/>
            </a:stretch>
          </a:blipFill>
        </p:spPr>
        <p:txBody>
          <a:bodyPr/>
          <a:lstStyle/>
          <a:p>
            <a:endParaRPr lang="en-US"/>
          </a:p>
        </p:txBody>
      </p:sp>
    </p:spTree>
    <p:extLst>
      <p:ext uri="{BB962C8B-B14F-4D97-AF65-F5344CB8AC3E}">
        <p14:creationId xmlns:p14="http://schemas.microsoft.com/office/powerpoint/2010/main" val="11085077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sp>
        <p:nvSpPr>
          <p:cNvPr id="9" name="Freeform 9"/>
          <p:cNvSpPr/>
          <p:nvPr/>
        </p:nvSpPr>
        <p:spPr>
          <a:xfrm rot="-1189845">
            <a:off x="16919746" y="1333541"/>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4"/>
            <a:stretch>
              <a:fillRect/>
            </a:stretch>
          </a:blipFill>
        </p:spPr>
        <p:txBody>
          <a:bodyPr/>
          <a:lstStyle/>
          <a:p>
            <a:endParaRPr lang="en-US"/>
          </a:p>
        </p:txBody>
      </p:sp>
      <p:sp>
        <p:nvSpPr>
          <p:cNvPr id="10" name="Freeform 10"/>
          <p:cNvSpPr/>
          <p:nvPr/>
        </p:nvSpPr>
        <p:spPr>
          <a:xfrm rot="-1189845">
            <a:off x="-571178" y="5200167"/>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4"/>
            <a:stretch>
              <a:fillRect/>
            </a:stretch>
          </a:blipFill>
        </p:spPr>
        <p:txBody>
          <a:bodyPr/>
          <a:lstStyle/>
          <a:p>
            <a:endParaRPr lang="en-US"/>
          </a:p>
        </p:txBody>
      </p:sp>
      <p:sp>
        <p:nvSpPr>
          <p:cNvPr id="11" name="Freeform 11"/>
          <p:cNvSpPr/>
          <p:nvPr/>
        </p:nvSpPr>
        <p:spPr>
          <a:xfrm>
            <a:off x="1863384" y="1583052"/>
            <a:ext cx="1201206" cy="1312723"/>
          </a:xfrm>
          <a:custGeom>
            <a:avLst/>
            <a:gdLst/>
            <a:ahLst/>
            <a:cxnLst/>
            <a:rect l="l" t="t" r="r" b="b"/>
            <a:pathLst>
              <a:path w="1201206" h="1312723">
                <a:moveTo>
                  <a:pt x="0" y="0"/>
                </a:moveTo>
                <a:lnTo>
                  <a:pt x="1201205" y="0"/>
                </a:lnTo>
                <a:lnTo>
                  <a:pt x="1201205" y="1312723"/>
                </a:lnTo>
                <a:lnTo>
                  <a:pt x="0" y="1312723"/>
                </a:lnTo>
                <a:lnTo>
                  <a:pt x="0" y="0"/>
                </a:lnTo>
                <a:close/>
              </a:path>
            </a:pathLst>
          </a:custGeom>
          <a:blipFill>
            <a:blip r:embed="rId5"/>
            <a:stretch>
              <a:fillRect l="-101696" r="-56400" b="-104288"/>
            </a:stretch>
          </a:blipFill>
        </p:spPr>
        <p:txBody>
          <a:bodyPr/>
          <a:lstStyle/>
          <a:p>
            <a:endParaRPr lang="en-US"/>
          </a:p>
        </p:txBody>
      </p:sp>
      <p:sp>
        <p:nvSpPr>
          <p:cNvPr id="17" name="Freeform 17"/>
          <p:cNvSpPr/>
          <p:nvPr/>
        </p:nvSpPr>
        <p:spPr>
          <a:xfrm>
            <a:off x="4367757" y="8822404"/>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6"/>
            <a:stretch>
              <a:fillRect/>
            </a:stretch>
          </a:blipFill>
        </p:spPr>
        <p:txBody>
          <a:bodyPr/>
          <a:lstStyle/>
          <a:p>
            <a:endParaRPr lang="en-US"/>
          </a:p>
        </p:txBody>
      </p:sp>
      <p:sp>
        <p:nvSpPr>
          <p:cNvPr id="18" name="Freeform 18"/>
          <p:cNvSpPr/>
          <p:nvPr/>
        </p:nvSpPr>
        <p:spPr>
          <a:xfrm>
            <a:off x="12510580" y="1248072"/>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6"/>
            <a:stretch>
              <a:fillRect/>
            </a:stretch>
          </a:blipFill>
        </p:spPr>
        <p:txBody>
          <a:bodyPr/>
          <a:lstStyle/>
          <a:p>
            <a:endParaRPr lang="en-US"/>
          </a:p>
        </p:txBody>
      </p:sp>
      <p:graphicFrame>
        <p:nvGraphicFramePr>
          <p:cNvPr id="7" name="Table 6">
            <a:extLst>
              <a:ext uri="{FF2B5EF4-FFF2-40B4-BE49-F238E27FC236}">
                <a16:creationId xmlns:a16="http://schemas.microsoft.com/office/drawing/2014/main" id="{2B6E1D27-C8B7-DCBB-A2AA-EBA4EBDBC504}"/>
              </a:ext>
            </a:extLst>
          </p:cNvPr>
          <p:cNvGraphicFramePr>
            <a:graphicFrameLocks noGrp="1"/>
          </p:cNvGraphicFramePr>
          <p:nvPr/>
        </p:nvGraphicFramePr>
        <p:xfrm>
          <a:off x="1600200" y="876300"/>
          <a:ext cx="6936792" cy="9052560"/>
        </p:xfrm>
        <a:graphic>
          <a:graphicData uri="http://schemas.openxmlformats.org/drawingml/2006/table">
            <a:tbl>
              <a:tblPr firstRow="1" bandRow="1">
                <a:tableStyleId>{F5AB1C69-6EDB-4FF4-983F-18BD219EF322}</a:tableStyleId>
              </a:tblPr>
              <a:tblGrid>
                <a:gridCol w="841692">
                  <a:extLst>
                    <a:ext uri="{9D8B030D-6E8A-4147-A177-3AD203B41FA5}">
                      <a16:colId xmlns:a16="http://schemas.microsoft.com/office/drawing/2014/main" val="466177227"/>
                    </a:ext>
                  </a:extLst>
                </a:gridCol>
                <a:gridCol w="3809100">
                  <a:extLst>
                    <a:ext uri="{9D8B030D-6E8A-4147-A177-3AD203B41FA5}">
                      <a16:colId xmlns:a16="http://schemas.microsoft.com/office/drawing/2014/main" val="154147774"/>
                    </a:ext>
                  </a:extLst>
                </a:gridCol>
                <a:gridCol w="2286000">
                  <a:extLst>
                    <a:ext uri="{9D8B030D-6E8A-4147-A177-3AD203B41FA5}">
                      <a16:colId xmlns:a16="http://schemas.microsoft.com/office/drawing/2014/main" val="815682965"/>
                    </a:ext>
                  </a:extLst>
                </a:gridCol>
              </a:tblGrid>
              <a:tr h="774710">
                <a:tc>
                  <a:txBody>
                    <a:bodyPr/>
                    <a:lstStyle/>
                    <a:p>
                      <a:pPr algn="ctr"/>
                      <a:r>
                        <a:rPr lang="en-US" sz="2400">
                          <a:latin typeface="Arial" panose="020B0604020202020204" pitchFamily="34" charset="0"/>
                          <a:cs typeface="Arial" panose="020B0604020202020204" pitchFamily="34" charset="0"/>
                        </a:rPr>
                        <a:t>STT</a:t>
                      </a:r>
                    </a:p>
                  </a:txBody>
                  <a:tcPr/>
                </a:tc>
                <a:tc>
                  <a:txBody>
                    <a:bodyPr/>
                    <a:lstStyle/>
                    <a:p>
                      <a:pPr algn="ctr"/>
                      <a:r>
                        <a:rPr lang="en-US" sz="2400" err="1">
                          <a:latin typeface="Arial" panose="020B0604020202020204" pitchFamily="34" charset="0"/>
                          <a:cs typeface="Arial" panose="020B0604020202020204" pitchFamily="34" charset="0"/>
                        </a:rPr>
                        <a:t>Thực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phẩm</a:t>
                      </a:r>
                      <a:endParaRPr lang="en-US" sz="2400">
                        <a:latin typeface="Arial" panose="020B0604020202020204" pitchFamily="34" charset="0"/>
                        <a:cs typeface="Arial" panose="020B0604020202020204" pitchFamily="34" charset="0"/>
                      </a:endParaRPr>
                    </a:p>
                  </a:txBody>
                  <a:tcPr/>
                </a:tc>
                <a:tc>
                  <a:txBody>
                    <a:bodyPr/>
                    <a:lstStyle/>
                    <a:p>
                      <a:pPr algn="ctr"/>
                      <a:r>
                        <a:rPr lang="en-US" sz="2400" err="1">
                          <a:latin typeface="Arial" panose="020B0604020202020204" pitchFamily="34" charset="0"/>
                          <a:cs typeface="Arial" panose="020B0604020202020204" pitchFamily="34" charset="0"/>
                        </a:rPr>
                        <a:t>Natri</a:t>
                      </a:r>
                      <a:r>
                        <a:rPr lang="en-US" sz="2400">
                          <a:latin typeface="Arial" panose="020B0604020202020204" pitchFamily="34" charset="0"/>
                          <a:cs typeface="Arial" panose="020B0604020202020204" pitchFamily="34" charset="0"/>
                        </a:rPr>
                        <a:t> </a:t>
                      </a:r>
                    </a:p>
                    <a:p>
                      <a:pPr algn="ctr"/>
                      <a:r>
                        <a:rPr lang="en-US" sz="2400">
                          <a:latin typeface="Arial" panose="020B0604020202020204" pitchFamily="34" charset="0"/>
                          <a:cs typeface="Arial" panose="020B0604020202020204" pitchFamily="34" charset="0"/>
                        </a:rPr>
                        <a:t>(mg/100g)</a:t>
                      </a:r>
                    </a:p>
                  </a:txBody>
                  <a:tcPr/>
                </a:tc>
                <a:extLst>
                  <a:ext uri="{0D108BD9-81ED-4DB2-BD59-A6C34878D82A}">
                    <a16:rowId xmlns:a16="http://schemas.microsoft.com/office/drawing/2014/main" val="2651663287"/>
                  </a:ext>
                </a:extLst>
              </a:tr>
              <a:tr h="444741">
                <a:tc>
                  <a:txBody>
                    <a:bodyPr/>
                    <a:lstStyle/>
                    <a:p>
                      <a:pPr algn="ctr"/>
                      <a:r>
                        <a:rPr lang="en-US" sz="2400">
                          <a:latin typeface="Arial" panose="020B0604020202020204" pitchFamily="34" charset="0"/>
                          <a:cs typeface="Arial" panose="020B0604020202020204" pitchFamily="34" charset="0"/>
                        </a:rPr>
                        <a:t>1</a:t>
                      </a:r>
                    </a:p>
                  </a:txBody>
                  <a:tcPr/>
                </a:tc>
                <a:tc>
                  <a:txBody>
                    <a:bodyPr/>
                    <a:lstStyle/>
                    <a:p>
                      <a:pPr algn="l"/>
                      <a:r>
                        <a:rPr lang="en-US" sz="2400" err="1">
                          <a:latin typeface="Arial" panose="020B0604020202020204" pitchFamily="34" charset="0"/>
                          <a:cs typeface="Arial" panose="020B0604020202020204" pitchFamily="34" charset="0"/>
                        </a:rPr>
                        <a:t>Mực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khô</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2019</a:t>
                      </a:r>
                    </a:p>
                  </a:txBody>
                  <a:tcPr/>
                </a:tc>
                <a:extLst>
                  <a:ext uri="{0D108BD9-81ED-4DB2-BD59-A6C34878D82A}">
                    <a16:rowId xmlns:a16="http://schemas.microsoft.com/office/drawing/2014/main" val="3265952025"/>
                  </a:ext>
                </a:extLst>
              </a:tr>
              <a:tr h="444741">
                <a:tc>
                  <a:txBody>
                    <a:bodyPr/>
                    <a:lstStyle/>
                    <a:p>
                      <a:pPr algn="ctr"/>
                      <a:r>
                        <a:rPr lang="en-US" sz="2400">
                          <a:latin typeface="Arial" panose="020B0604020202020204" pitchFamily="34" charset="0"/>
                          <a:cs typeface="Arial" panose="020B0604020202020204" pitchFamily="34" charset="0"/>
                        </a:rPr>
                        <a:t>2</a:t>
                      </a:r>
                    </a:p>
                  </a:txBody>
                  <a:tcPr/>
                </a:tc>
                <a:tc>
                  <a:txBody>
                    <a:bodyPr/>
                    <a:lstStyle/>
                    <a:p>
                      <a:pPr algn="l"/>
                      <a:r>
                        <a:rPr lang="en-US" sz="2400" err="1">
                          <a:latin typeface="Arial" panose="020B0604020202020204" pitchFamily="34" charset="0"/>
                          <a:cs typeface="Arial" panose="020B0604020202020204" pitchFamily="34" charset="0"/>
                        </a:rPr>
                        <a:t>Lạp</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xưởng</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1600</a:t>
                      </a:r>
                    </a:p>
                  </a:txBody>
                  <a:tcPr/>
                </a:tc>
                <a:extLst>
                  <a:ext uri="{0D108BD9-81ED-4DB2-BD59-A6C34878D82A}">
                    <a16:rowId xmlns:a16="http://schemas.microsoft.com/office/drawing/2014/main" val="3991125689"/>
                  </a:ext>
                </a:extLst>
              </a:tr>
              <a:tr h="444741">
                <a:tc>
                  <a:txBody>
                    <a:bodyPr/>
                    <a:lstStyle/>
                    <a:p>
                      <a:pPr algn="ctr"/>
                      <a:r>
                        <a:rPr lang="en-US" sz="2400">
                          <a:latin typeface="Arial" panose="020B0604020202020204" pitchFamily="34" charset="0"/>
                          <a:cs typeface="Arial" panose="020B0604020202020204" pitchFamily="34" charset="0"/>
                        </a:rPr>
                        <a:t>3</a:t>
                      </a:r>
                    </a:p>
                  </a:txBody>
                  <a:tcPr/>
                </a:tc>
                <a:tc>
                  <a:txBody>
                    <a:bodyPr/>
                    <a:lstStyle/>
                    <a:p>
                      <a:pPr algn="l"/>
                      <a:r>
                        <a:rPr lang="en-US" sz="2400" err="1">
                          <a:latin typeface="Arial" panose="020B0604020202020204" pitchFamily="34" charset="0"/>
                          <a:cs typeface="Arial" panose="020B0604020202020204" pitchFamily="34" charset="0"/>
                        </a:rPr>
                        <a:t>Xúc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xích</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1600</a:t>
                      </a:r>
                    </a:p>
                  </a:txBody>
                  <a:tcPr/>
                </a:tc>
                <a:extLst>
                  <a:ext uri="{0D108BD9-81ED-4DB2-BD59-A6C34878D82A}">
                    <a16:rowId xmlns:a16="http://schemas.microsoft.com/office/drawing/2014/main" val="861306802"/>
                  </a:ext>
                </a:extLst>
              </a:tr>
              <a:tr h="444741">
                <a:tc>
                  <a:txBody>
                    <a:bodyPr/>
                    <a:lstStyle/>
                    <a:p>
                      <a:pPr algn="ctr"/>
                      <a:r>
                        <a:rPr lang="en-US" sz="2400">
                          <a:latin typeface="Arial" panose="020B0604020202020204" pitchFamily="34" charset="0"/>
                          <a:cs typeface="Arial" panose="020B0604020202020204" pitchFamily="34" charset="0"/>
                        </a:rPr>
                        <a:t>4</a:t>
                      </a:r>
                    </a:p>
                  </a:txBody>
                  <a:tcPr/>
                </a:tc>
                <a:tc>
                  <a:txBody>
                    <a:bodyPr/>
                    <a:lstStyle/>
                    <a:p>
                      <a:pPr algn="l"/>
                      <a:r>
                        <a:rPr lang="en-US" sz="2400" err="1">
                          <a:latin typeface="Arial" panose="020B0604020202020204" pitchFamily="34" charset="0"/>
                          <a:cs typeface="Arial" panose="020B0604020202020204" pitchFamily="34" charset="0"/>
                        </a:rPr>
                        <a:t>Mì</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gói</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1600</a:t>
                      </a:r>
                    </a:p>
                  </a:txBody>
                  <a:tcPr/>
                </a:tc>
                <a:extLst>
                  <a:ext uri="{0D108BD9-81ED-4DB2-BD59-A6C34878D82A}">
                    <a16:rowId xmlns:a16="http://schemas.microsoft.com/office/drawing/2014/main" val="196773273"/>
                  </a:ext>
                </a:extLst>
              </a:tr>
              <a:tr h="444741">
                <a:tc>
                  <a:txBody>
                    <a:bodyPr/>
                    <a:lstStyle/>
                    <a:p>
                      <a:pPr algn="ctr"/>
                      <a:r>
                        <a:rPr lang="en-US" sz="2400">
                          <a:latin typeface="Arial" panose="020B0604020202020204" pitchFamily="34" charset="0"/>
                          <a:cs typeface="Arial" panose="020B0604020202020204" pitchFamily="34" charset="0"/>
                        </a:rPr>
                        <a:t>5</a:t>
                      </a:r>
                    </a:p>
                  </a:txBody>
                  <a:tcPr/>
                </a:tc>
                <a:tc>
                  <a:txBody>
                    <a:bodyPr/>
                    <a:lstStyle/>
                    <a:p>
                      <a:pPr algn="l"/>
                      <a:r>
                        <a:rPr lang="en-US" sz="2400">
                          <a:latin typeface="Arial" panose="020B0604020202020204" pitchFamily="34" charset="0"/>
                          <a:cs typeface="Arial" panose="020B0604020202020204" pitchFamily="34" charset="0"/>
                        </a:rPr>
                        <a:t>Heo quay</a:t>
                      </a:r>
                    </a:p>
                  </a:txBody>
                  <a:tcPr/>
                </a:tc>
                <a:tc>
                  <a:txBody>
                    <a:bodyPr/>
                    <a:lstStyle/>
                    <a:p>
                      <a:pPr algn="ctr"/>
                      <a:r>
                        <a:rPr lang="en-US" sz="2400">
                          <a:latin typeface="Arial" panose="020B0604020202020204" pitchFamily="34" charset="0"/>
                          <a:cs typeface="Arial" panose="020B0604020202020204" pitchFamily="34" charset="0"/>
                        </a:rPr>
                        <a:t>1433</a:t>
                      </a:r>
                    </a:p>
                  </a:txBody>
                  <a:tcPr/>
                </a:tc>
                <a:extLst>
                  <a:ext uri="{0D108BD9-81ED-4DB2-BD59-A6C34878D82A}">
                    <a16:rowId xmlns:a16="http://schemas.microsoft.com/office/drawing/2014/main" val="1840707492"/>
                  </a:ext>
                </a:extLst>
              </a:tr>
              <a:tr h="444741">
                <a:tc>
                  <a:txBody>
                    <a:bodyPr/>
                    <a:lstStyle/>
                    <a:p>
                      <a:pPr algn="ctr"/>
                      <a:r>
                        <a:rPr lang="en-US" sz="2400">
                          <a:latin typeface="Arial" panose="020B0604020202020204" pitchFamily="34" charset="0"/>
                          <a:cs typeface="Arial" panose="020B0604020202020204" pitchFamily="34" charset="0"/>
                        </a:rPr>
                        <a:t>6</a:t>
                      </a:r>
                    </a:p>
                  </a:txBody>
                  <a:tcPr/>
                </a:tc>
                <a:tc>
                  <a:txBody>
                    <a:bodyPr/>
                    <a:lstStyle/>
                    <a:p>
                      <a:pPr algn="l"/>
                      <a:r>
                        <a:rPr lang="en-US" sz="2400" err="1">
                          <a:latin typeface="Arial" panose="020B0604020202020204" pitchFamily="34" charset="0"/>
                          <a:cs typeface="Arial" panose="020B0604020202020204" pitchFamily="34" charset="0"/>
                        </a:rPr>
                        <a:t>Phô</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mai</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1100</a:t>
                      </a:r>
                    </a:p>
                  </a:txBody>
                  <a:tcPr/>
                </a:tc>
                <a:extLst>
                  <a:ext uri="{0D108BD9-81ED-4DB2-BD59-A6C34878D82A}">
                    <a16:rowId xmlns:a16="http://schemas.microsoft.com/office/drawing/2014/main" val="4120921789"/>
                  </a:ext>
                </a:extLst>
              </a:tr>
              <a:tr h="444741">
                <a:tc>
                  <a:txBody>
                    <a:bodyPr/>
                    <a:lstStyle/>
                    <a:p>
                      <a:pPr algn="ctr"/>
                      <a:r>
                        <a:rPr lang="en-US" sz="2400">
                          <a:latin typeface="Arial" panose="020B0604020202020204" pitchFamily="34" charset="0"/>
                          <a:cs typeface="Arial" panose="020B0604020202020204" pitchFamily="34" charset="0"/>
                        </a:rPr>
                        <a:t>7</a:t>
                      </a:r>
                    </a:p>
                  </a:txBody>
                  <a:tcPr/>
                </a:tc>
                <a:tc>
                  <a:txBody>
                    <a:bodyPr/>
                    <a:lstStyle/>
                    <a:p>
                      <a:pPr algn="l"/>
                      <a:r>
                        <a:rPr lang="en-US" sz="2400" err="1">
                          <a:latin typeface="Arial" panose="020B0604020202020204" pitchFamily="34" charset="0"/>
                          <a:cs typeface="Arial" panose="020B0604020202020204" pitchFamily="34" charset="0"/>
                        </a:rPr>
                        <a:t>Thịt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heo</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muối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xông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khói</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860</a:t>
                      </a:r>
                    </a:p>
                  </a:txBody>
                  <a:tcPr/>
                </a:tc>
                <a:extLst>
                  <a:ext uri="{0D108BD9-81ED-4DB2-BD59-A6C34878D82A}">
                    <a16:rowId xmlns:a16="http://schemas.microsoft.com/office/drawing/2014/main" val="495776246"/>
                  </a:ext>
                </a:extLst>
              </a:tr>
              <a:tr h="444741">
                <a:tc>
                  <a:txBody>
                    <a:bodyPr/>
                    <a:lstStyle/>
                    <a:p>
                      <a:pPr algn="ctr"/>
                      <a:r>
                        <a:rPr lang="en-US" sz="2400">
                          <a:latin typeface="Arial" panose="020B0604020202020204" pitchFamily="34" charset="0"/>
                          <a:cs typeface="Arial" panose="020B0604020202020204" pitchFamily="34" charset="0"/>
                        </a:rPr>
                        <a:t>8</a:t>
                      </a:r>
                    </a:p>
                  </a:txBody>
                  <a:tcPr/>
                </a:tc>
                <a:tc>
                  <a:txBody>
                    <a:bodyPr/>
                    <a:lstStyle/>
                    <a:p>
                      <a:pPr algn="l"/>
                      <a:r>
                        <a:rPr lang="en-US" sz="2400">
                          <a:latin typeface="Arial" panose="020B0604020202020204" pitchFamily="34" charset="0"/>
                          <a:cs typeface="Arial" panose="020B0604020202020204" pitchFamily="34" charset="0"/>
                        </a:rPr>
                        <a:t>Pa – </a:t>
                      </a:r>
                      <a:r>
                        <a:rPr lang="en-US" sz="2400" err="1">
                          <a:latin typeface="Arial" panose="020B0604020202020204" pitchFamily="34" charset="0"/>
                          <a:cs typeface="Arial" panose="020B0604020202020204" pitchFamily="34" charset="0"/>
                        </a:rPr>
                        <a:t>tê</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790</a:t>
                      </a:r>
                    </a:p>
                  </a:txBody>
                  <a:tcPr/>
                </a:tc>
                <a:extLst>
                  <a:ext uri="{0D108BD9-81ED-4DB2-BD59-A6C34878D82A}">
                    <a16:rowId xmlns:a16="http://schemas.microsoft.com/office/drawing/2014/main" val="1358084961"/>
                  </a:ext>
                </a:extLst>
              </a:tr>
              <a:tr h="444741">
                <a:tc>
                  <a:txBody>
                    <a:bodyPr/>
                    <a:lstStyle/>
                    <a:p>
                      <a:pPr algn="ctr"/>
                      <a:r>
                        <a:rPr lang="en-US" sz="2400">
                          <a:latin typeface="Arial" panose="020B0604020202020204" pitchFamily="34" charset="0"/>
                          <a:cs typeface="Arial" panose="020B0604020202020204" pitchFamily="34" charset="0"/>
                        </a:rPr>
                        <a:t>9</a:t>
                      </a:r>
                    </a:p>
                  </a:txBody>
                  <a:tcPr/>
                </a:tc>
                <a:tc>
                  <a:txBody>
                    <a:bodyPr/>
                    <a:lstStyle/>
                    <a:p>
                      <a:pPr algn="l"/>
                      <a:r>
                        <a:rPr lang="en-US" sz="2400">
                          <a:latin typeface="Arial" panose="020B0604020202020204" pitchFamily="34" charset="0"/>
                          <a:cs typeface="Arial" panose="020B0604020202020204" pitchFamily="34" charset="0"/>
                        </a:rPr>
                        <a:t>Bánh </a:t>
                      </a:r>
                      <a:r>
                        <a:rPr lang="en-US" sz="2400" err="1">
                          <a:latin typeface="Arial" panose="020B0604020202020204" pitchFamily="34" charset="0"/>
                          <a:cs typeface="Arial" panose="020B0604020202020204" pitchFamily="34" charset="0"/>
                        </a:rPr>
                        <a:t>lạt</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780</a:t>
                      </a:r>
                    </a:p>
                  </a:txBody>
                  <a:tcPr/>
                </a:tc>
                <a:extLst>
                  <a:ext uri="{0D108BD9-81ED-4DB2-BD59-A6C34878D82A}">
                    <a16:rowId xmlns:a16="http://schemas.microsoft.com/office/drawing/2014/main" val="3217973056"/>
                  </a:ext>
                </a:extLst>
              </a:tr>
              <a:tr h="444741">
                <a:tc>
                  <a:txBody>
                    <a:bodyPr/>
                    <a:lstStyle/>
                    <a:p>
                      <a:pPr algn="ctr"/>
                      <a:r>
                        <a:rPr lang="en-US" sz="2400">
                          <a:latin typeface="Arial" panose="020B0604020202020204" pitchFamily="34" charset="0"/>
                          <a:cs typeface="Arial" panose="020B0604020202020204" pitchFamily="34" charset="0"/>
                        </a:rPr>
                        <a:t>10</a:t>
                      </a:r>
                    </a:p>
                  </a:txBody>
                  <a:tcPr/>
                </a:tc>
                <a:tc>
                  <a:txBody>
                    <a:bodyPr/>
                    <a:lstStyle/>
                    <a:p>
                      <a:pPr algn="l"/>
                      <a:r>
                        <a:rPr lang="en-US" sz="2400" err="1">
                          <a:latin typeface="Arial" panose="020B0604020202020204" pitchFamily="34" charset="0"/>
                          <a:cs typeface="Arial" panose="020B0604020202020204" pitchFamily="34" charset="0"/>
                        </a:rPr>
                        <a:t>Đậu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phộng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rau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cải</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779,2</a:t>
                      </a:r>
                    </a:p>
                  </a:txBody>
                  <a:tcPr/>
                </a:tc>
                <a:extLst>
                  <a:ext uri="{0D108BD9-81ED-4DB2-BD59-A6C34878D82A}">
                    <a16:rowId xmlns:a16="http://schemas.microsoft.com/office/drawing/2014/main" val="1727400064"/>
                  </a:ext>
                </a:extLst>
              </a:tr>
              <a:tr h="444741">
                <a:tc>
                  <a:txBody>
                    <a:bodyPr/>
                    <a:lstStyle/>
                    <a:p>
                      <a:pPr algn="ctr"/>
                      <a:r>
                        <a:rPr lang="en-US" sz="2400">
                          <a:latin typeface="Arial" panose="020B0604020202020204" pitchFamily="34" charset="0"/>
                          <a:cs typeface="Arial" panose="020B0604020202020204" pitchFamily="34" charset="0"/>
                        </a:rPr>
                        <a:t>11</a:t>
                      </a:r>
                    </a:p>
                  </a:txBody>
                  <a:tcPr/>
                </a:tc>
                <a:tc>
                  <a:txBody>
                    <a:bodyPr/>
                    <a:lstStyle/>
                    <a:p>
                      <a:pPr algn="l"/>
                      <a:r>
                        <a:rPr lang="en-US" sz="2400">
                          <a:latin typeface="Arial" panose="020B0604020202020204" pitchFamily="34" charset="0"/>
                          <a:cs typeface="Arial" panose="020B0604020202020204" pitchFamily="34" charset="0"/>
                        </a:rPr>
                        <a:t>Bim </a:t>
                      </a:r>
                      <a:r>
                        <a:rPr lang="en-US" sz="2400" err="1">
                          <a:latin typeface="Arial" panose="020B0604020202020204" pitchFamily="34" charset="0"/>
                          <a:cs typeface="Arial" panose="020B0604020202020204" pitchFamily="34" charset="0"/>
                        </a:rPr>
                        <a:t>bim</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720</a:t>
                      </a:r>
                    </a:p>
                  </a:txBody>
                  <a:tcPr/>
                </a:tc>
                <a:extLst>
                  <a:ext uri="{0D108BD9-81ED-4DB2-BD59-A6C34878D82A}">
                    <a16:rowId xmlns:a16="http://schemas.microsoft.com/office/drawing/2014/main" val="574928646"/>
                  </a:ext>
                </a:extLst>
              </a:tr>
              <a:tr h="444741">
                <a:tc>
                  <a:txBody>
                    <a:bodyPr/>
                    <a:lstStyle/>
                    <a:p>
                      <a:pPr algn="ctr"/>
                      <a:r>
                        <a:rPr lang="en-US" sz="2400">
                          <a:latin typeface="Arial" panose="020B0604020202020204" pitchFamily="34" charset="0"/>
                          <a:cs typeface="Arial" panose="020B0604020202020204" pitchFamily="34" charset="0"/>
                        </a:rPr>
                        <a:t>12</a:t>
                      </a:r>
                    </a:p>
                  </a:txBody>
                  <a:tcPr/>
                </a:tc>
                <a:tc>
                  <a:txBody>
                    <a:bodyPr/>
                    <a:lstStyle/>
                    <a:p>
                      <a:pPr algn="l"/>
                      <a:r>
                        <a:rPr lang="en-US" sz="2400" err="1">
                          <a:latin typeface="Arial" panose="020B0604020202020204" pitchFamily="34" charset="0"/>
                          <a:cs typeface="Arial" panose="020B0604020202020204" pitchFamily="34" charset="0"/>
                        </a:rPr>
                        <a:t>Đậu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phộng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tôm</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700</a:t>
                      </a:r>
                    </a:p>
                  </a:txBody>
                  <a:tcPr/>
                </a:tc>
                <a:extLst>
                  <a:ext uri="{0D108BD9-81ED-4DB2-BD59-A6C34878D82A}">
                    <a16:rowId xmlns:a16="http://schemas.microsoft.com/office/drawing/2014/main" val="3472635353"/>
                  </a:ext>
                </a:extLst>
              </a:tr>
              <a:tr h="444741">
                <a:tc>
                  <a:txBody>
                    <a:bodyPr/>
                    <a:lstStyle/>
                    <a:p>
                      <a:pPr algn="ctr"/>
                      <a:r>
                        <a:rPr lang="en-US" sz="2400">
                          <a:latin typeface="Arial" panose="020B0604020202020204" pitchFamily="34" charset="0"/>
                          <a:cs typeface="Arial" panose="020B0604020202020204" pitchFamily="34" charset="0"/>
                        </a:rPr>
                        <a:t>13</a:t>
                      </a:r>
                    </a:p>
                  </a:txBody>
                  <a:tcPr/>
                </a:tc>
                <a:tc>
                  <a:txBody>
                    <a:bodyPr/>
                    <a:lstStyle/>
                    <a:p>
                      <a:pPr algn="l"/>
                      <a:r>
                        <a:rPr lang="en-US" sz="2400">
                          <a:latin typeface="Arial" panose="020B0604020202020204" pitchFamily="34" charset="0"/>
                          <a:cs typeface="Arial" panose="020B0604020202020204" pitchFamily="34" charset="0"/>
                        </a:rPr>
                        <a:t>Bánh </a:t>
                      </a:r>
                      <a:r>
                        <a:rPr lang="en-US" sz="2400" err="1">
                          <a:latin typeface="Arial" panose="020B0604020202020204" pitchFamily="34" charset="0"/>
                          <a:cs typeface="Arial" panose="020B0604020202020204" pitchFamily="34" charset="0"/>
                        </a:rPr>
                        <a:t>mì</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630</a:t>
                      </a:r>
                    </a:p>
                  </a:txBody>
                  <a:tcPr/>
                </a:tc>
                <a:extLst>
                  <a:ext uri="{0D108BD9-81ED-4DB2-BD59-A6C34878D82A}">
                    <a16:rowId xmlns:a16="http://schemas.microsoft.com/office/drawing/2014/main" val="3576119321"/>
                  </a:ext>
                </a:extLst>
              </a:tr>
              <a:tr h="444741">
                <a:tc>
                  <a:txBody>
                    <a:bodyPr/>
                    <a:lstStyle/>
                    <a:p>
                      <a:pPr algn="ctr"/>
                      <a:r>
                        <a:rPr lang="en-US" sz="2400">
                          <a:latin typeface="Arial" panose="020B0604020202020204" pitchFamily="34" charset="0"/>
                          <a:cs typeface="Arial" panose="020B0604020202020204" pitchFamily="34" charset="0"/>
                        </a:rPr>
                        <a:t>14</a:t>
                      </a:r>
                    </a:p>
                  </a:txBody>
                  <a:tcPr/>
                </a:tc>
                <a:tc>
                  <a:txBody>
                    <a:bodyPr/>
                    <a:lstStyle/>
                    <a:p>
                      <a:pPr algn="l"/>
                      <a:r>
                        <a:rPr lang="en-US" sz="2400">
                          <a:latin typeface="Arial" panose="020B0604020202020204" pitchFamily="34" charset="0"/>
                          <a:cs typeface="Arial" panose="020B0604020202020204" pitchFamily="34" charset="0"/>
                        </a:rPr>
                        <a:t>Bánh </a:t>
                      </a:r>
                      <a:r>
                        <a:rPr lang="en-US" sz="2400" err="1">
                          <a:latin typeface="Arial" panose="020B0604020202020204" pitchFamily="34" charset="0"/>
                          <a:cs typeface="Arial" panose="020B0604020202020204" pitchFamily="34" charset="0"/>
                        </a:rPr>
                        <a:t>quy</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580</a:t>
                      </a:r>
                    </a:p>
                  </a:txBody>
                  <a:tcPr/>
                </a:tc>
                <a:extLst>
                  <a:ext uri="{0D108BD9-81ED-4DB2-BD59-A6C34878D82A}">
                    <a16:rowId xmlns:a16="http://schemas.microsoft.com/office/drawing/2014/main" val="389773664"/>
                  </a:ext>
                </a:extLst>
              </a:tr>
              <a:tr h="444741">
                <a:tc>
                  <a:txBody>
                    <a:bodyPr/>
                    <a:lstStyle/>
                    <a:p>
                      <a:pPr algn="ctr"/>
                      <a:r>
                        <a:rPr lang="en-US" sz="2400">
                          <a:latin typeface="Arial" panose="020B0604020202020204" pitchFamily="34" charset="0"/>
                          <a:cs typeface="Arial" panose="020B0604020202020204" pitchFamily="34" charset="0"/>
                        </a:rPr>
                        <a:t>15</a:t>
                      </a:r>
                    </a:p>
                  </a:txBody>
                  <a:tcPr/>
                </a:tc>
                <a:tc>
                  <a:txBody>
                    <a:bodyPr/>
                    <a:lstStyle/>
                    <a:p>
                      <a:pPr algn="l"/>
                      <a:r>
                        <a:rPr lang="en-US" sz="2400">
                          <a:latin typeface="Arial" panose="020B0604020202020204" pitchFamily="34" charset="0"/>
                          <a:cs typeface="Arial" panose="020B0604020202020204" pitchFamily="34" charset="0"/>
                        </a:rPr>
                        <a:t>Bánh </a:t>
                      </a:r>
                      <a:r>
                        <a:rPr lang="en-US" sz="2400" err="1">
                          <a:latin typeface="Arial" panose="020B0604020202020204" pitchFamily="34" charset="0"/>
                          <a:cs typeface="Arial" panose="020B0604020202020204" pitchFamily="34" charset="0"/>
                        </a:rPr>
                        <a:t>xếp</a:t>
                      </a:r>
                      <a:r>
                        <a:rPr lang="en-US" sz="2400">
                          <a:latin typeface="Arial" panose="020B0604020202020204" pitchFamily="34" charset="0"/>
                          <a:cs typeface="Arial" panose="020B0604020202020204" pitchFamily="34" charset="0"/>
                        </a:rPr>
                        <a:t> pa – </a:t>
                      </a:r>
                      <a:r>
                        <a:rPr lang="en-US" sz="2400" err="1">
                          <a:latin typeface="Arial" panose="020B0604020202020204" pitchFamily="34" charset="0"/>
                          <a:cs typeface="Arial" panose="020B0604020202020204" pitchFamily="34" charset="0"/>
                        </a:rPr>
                        <a:t>tê</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570</a:t>
                      </a:r>
                    </a:p>
                  </a:txBody>
                  <a:tcPr/>
                </a:tc>
                <a:extLst>
                  <a:ext uri="{0D108BD9-81ED-4DB2-BD59-A6C34878D82A}">
                    <a16:rowId xmlns:a16="http://schemas.microsoft.com/office/drawing/2014/main" val="3490719954"/>
                  </a:ext>
                </a:extLst>
              </a:tr>
              <a:tr h="444741">
                <a:tc>
                  <a:txBody>
                    <a:bodyPr/>
                    <a:lstStyle/>
                    <a:p>
                      <a:pPr algn="ctr"/>
                      <a:r>
                        <a:rPr lang="en-US" sz="2400">
                          <a:latin typeface="Arial" panose="020B0604020202020204" pitchFamily="34" charset="0"/>
                          <a:cs typeface="Arial" panose="020B0604020202020204" pitchFamily="34" charset="0"/>
                        </a:rPr>
                        <a:t>16</a:t>
                      </a:r>
                    </a:p>
                  </a:txBody>
                  <a:tcPr/>
                </a:tc>
                <a:tc>
                  <a:txBody>
                    <a:bodyPr/>
                    <a:lstStyle/>
                    <a:p>
                      <a:pPr algn="l"/>
                      <a:r>
                        <a:rPr lang="en-US" sz="2400" err="1">
                          <a:latin typeface="Arial" panose="020B0604020202020204" pitchFamily="34" charset="0"/>
                          <a:cs typeface="Arial" panose="020B0604020202020204" pitchFamily="34" charset="0"/>
                        </a:rPr>
                        <a:t>Bỏng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ngô</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570</a:t>
                      </a:r>
                    </a:p>
                  </a:txBody>
                  <a:tcPr/>
                </a:tc>
                <a:extLst>
                  <a:ext uri="{0D108BD9-81ED-4DB2-BD59-A6C34878D82A}">
                    <a16:rowId xmlns:a16="http://schemas.microsoft.com/office/drawing/2014/main" val="330694696"/>
                  </a:ext>
                </a:extLst>
              </a:tr>
              <a:tr h="444741">
                <a:tc>
                  <a:txBody>
                    <a:bodyPr/>
                    <a:lstStyle/>
                    <a:p>
                      <a:pPr algn="ctr"/>
                      <a:r>
                        <a:rPr lang="en-US" sz="2400">
                          <a:latin typeface="Arial" panose="020B0604020202020204" pitchFamily="34" charset="0"/>
                          <a:cs typeface="Arial" panose="020B0604020202020204" pitchFamily="34" charset="0"/>
                        </a:rPr>
                        <a:t>17</a:t>
                      </a:r>
                    </a:p>
                  </a:txBody>
                  <a:tcPr/>
                </a:tc>
                <a:tc>
                  <a:txBody>
                    <a:bodyPr/>
                    <a:lstStyle/>
                    <a:p>
                      <a:pPr algn="l"/>
                      <a:r>
                        <a:rPr lang="en-US" sz="2400" err="1">
                          <a:latin typeface="Arial" panose="020B0604020202020204" pitchFamily="34" charset="0"/>
                          <a:cs typeface="Arial" panose="020B0604020202020204" pitchFamily="34" charset="0"/>
                        </a:rPr>
                        <a:t>Đậu</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phộng</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cà</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phê</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505</a:t>
                      </a:r>
                    </a:p>
                  </a:txBody>
                  <a:tcPr/>
                </a:tc>
                <a:extLst>
                  <a:ext uri="{0D108BD9-81ED-4DB2-BD59-A6C34878D82A}">
                    <a16:rowId xmlns:a16="http://schemas.microsoft.com/office/drawing/2014/main" val="2621134576"/>
                  </a:ext>
                </a:extLst>
              </a:tr>
              <a:tr h="444741">
                <a:tc>
                  <a:txBody>
                    <a:bodyPr/>
                    <a:lstStyle/>
                    <a:p>
                      <a:pPr algn="ctr"/>
                      <a:r>
                        <a:rPr lang="en-US" sz="2400">
                          <a:latin typeface="Arial" panose="020B0604020202020204" pitchFamily="34" charset="0"/>
                          <a:cs typeface="Arial" panose="020B0604020202020204" pitchFamily="34" charset="0"/>
                        </a:rPr>
                        <a:t>18</a:t>
                      </a:r>
                    </a:p>
                  </a:txBody>
                  <a:tcPr/>
                </a:tc>
                <a:tc>
                  <a:txBody>
                    <a:bodyPr/>
                    <a:lstStyle/>
                    <a:p>
                      <a:pPr algn="l"/>
                      <a:r>
                        <a:rPr lang="en-US" sz="2400" err="1">
                          <a:latin typeface="Arial" panose="020B0604020202020204" pitchFamily="34" charset="0"/>
                          <a:cs typeface="Arial" panose="020B0604020202020204" pitchFamily="34" charset="0"/>
                        </a:rPr>
                        <a:t>Khoai</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tây</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lát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chiên</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453</a:t>
                      </a:r>
                    </a:p>
                  </a:txBody>
                  <a:tcPr/>
                </a:tc>
                <a:extLst>
                  <a:ext uri="{0D108BD9-81ED-4DB2-BD59-A6C34878D82A}">
                    <a16:rowId xmlns:a16="http://schemas.microsoft.com/office/drawing/2014/main" val="4244639185"/>
                  </a:ext>
                </a:extLst>
              </a:tr>
            </a:tbl>
          </a:graphicData>
        </a:graphic>
      </p:graphicFrame>
      <p:graphicFrame>
        <p:nvGraphicFramePr>
          <p:cNvPr id="8" name="Table 7">
            <a:extLst>
              <a:ext uri="{FF2B5EF4-FFF2-40B4-BE49-F238E27FC236}">
                <a16:creationId xmlns:a16="http://schemas.microsoft.com/office/drawing/2014/main" id="{5F03D129-31BF-3E8F-07F0-E7E750FCFC08}"/>
              </a:ext>
            </a:extLst>
          </p:cNvPr>
          <p:cNvGraphicFramePr>
            <a:graphicFrameLocks noGrp="1"/>
          </p:cNvGraphicFramePr>
          <p:nvPr/>
        </p:nvGraphicFramePr>
        <p:xfrm>
          <a:off x="9658502" y="876300"/>
          <a:ext cx="6936792" cy="9052560"/>
        </p:xfrm>
        <a:graphic>
          <a:graphicData uri="http://schemas.openxmlformats.org/drawingml/2006/table">
            <a:tbl>
              <a:tblPr firstRow="1" bandRow="1">
                <a:tableStyleId>{F5AB1C69-6EDB-4FF4-983F-18BD219EF322}</a:tableStyleId>
              </a:tblPr>
              <a:tblGrid>
                <a:gridCol w="841692">
                  <a:extLst>
                    <a:ext uri="{9D8B030D-6E8A-4147-A177-3AD203B41FA5}">
                      <a16:colId xmlns:a16="http://schemas.microsoft.com/office/drawing/2014/main" val="466177227"/>
                    </a:ext>
                  </a:extLst>
                </a:gridCol>
                <a:gridCol w="3809100">
                  <a:extLst>
                    <a:ext uri="{9D8B030D-6E8A-4147-A177-3AD203B41FA5}">
                      <a16:colId xmlns:a16="http://schemas.microsoft.com/office/drawing/2014/main" val="154147774"/>
                    </a:ext>
                  </a:extLst>
                </a:gridCol>
                <a:gridCol w="2286000">
                  <a:extLst>
                    <a:ext uri="{9D8B030D-6E8A-4147-A177-3AD203B41FA5}">
                      <a16:colId xmlns:a16="http://schemas.microsoft.com/office/drawing/2014/main" val="815682965"/>
                    </a:ext>
                  </a:extLst>
                </a:gridCol>
              </a:tblGrid>
              <a:tr h="774710">
                <a:tc>
                  <a:txBody>
                    <a:bodyPr/>
                    <a:lstStyle/>
                    <a:p>
                      <a:pPr algn="ctr"/>
                      <a:r>
                        <a:rPr lang="en-US" sz="2400">
                          <a:latin typeface="Arial" panose="020B0604020202020204" pitchFamily="34" charset="0"/>
                          <a:cs typeface="Arial" panose="020B0604020202020204" pitchFamily="34" charset="0"/>
                        </a:rPr>
                        <a:t>STT</a:t>
                      </a:r>
                    </a:p>
                  </a:txBody>
                  <a:tcPr/>
                </a:tc>
                <a:tc>
                  <a:txBody>
                    <a:bodyPr/>
                    <a:lstStyle/>
                    <a:p>
                      <a:pPr algn="ctr"/>
                      <a:r>
                        <a:rPr lang="en-US" sz="2400" err="1">
                          <a:latin typeface="Arial" panose="020B0604020202020204" pitchFamily="34" charset="0"/>
                          <a:cs typeface="Arial" panose="020B0604020202020204" pitchFamily="34" charset="0"/>
                        </a:rPr>
                        <a:t>Thực</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phẩm</a:t>
                      </a:r>
                      <a:endParaRPr lang="en-US" sz="2400">
                        <a:latin typeface="Arial" panose="020B0604020202020204" pitchFamily="34" charset="0"/>
                        <a:cs typeface="Arial" panose="020B0604020202020204" pitchFamily="34" charset="0"/>
                      </a:endParaRPr>
                    </a:p>
                  </a:txBody>
                  <a:tcPr/>
                </a:tc>
                <a:tc>
                  <a:txBody>
                    <a:bodyPr/>
                    <a:lstStyle/>
                    <a:p>
                      <a:pPr algn="ctr"/>
                      <a:r>
                        <a:rPr lang="en-US" sz="2400" err="1">
                          <a:latin typeface="Arial" panose="020B0604020202020204" pitchFamily="34" charset="0"/>
                          <a:cs typeface="Arial" panose="020B0604020202020204" pitchFamily="34" charset="0"/>
                        </a:rPr>
                        <a:t>Natri</a:t>
                      </a:r>
                      <a:r>
                        <a:rPr lang="en-US" sz="2400">
                          <a:latin typeface="Arial" panose="020B0604020202020204" pitchFamily="34" charset="0"/>
                          <a:cs typeface="Arial" panose="020B0604020202020204" pitchFamily="34" charset="0"/>
                        </a:rPr>
                        <a:t> </a:t>
                      </a:r>
                    </a:p>
                    <a:p>
                      <a:pPr algn="ctr"/>
                      <a:r>
                        <a:rPr lang="en-US" sz="2400">
                          <a:latin typeface="Arial" panose="020B0604020202020204" pitchFamily="34" charset="0"/>
                          <a:cs typeface="Arial" panose="020B0604020202020204" pitchFamily="34" charset="0"/>
                        </a:rPr>
                        <a:t>(mg/100g)</a:t>
                      </a:r>
                    </a:p>
                  </a:txBody>
                  <a:tcPr/>
                </a:tc>
                <a:extLst>
                  <a:ext uri="{0D108BD9-81ED-4DB2-BD59-A6C34878D82A}">
                    <a16:rowId xmlns:a16="http://schemas.microsoft.com/office/drawing/2014/main" val="2651663287"/>
                  </a:ext>
                </a:extLst>
              </a:tr>
              <a:tr h="444741">
                <a:tc>
                  <a:txBody>
                    <a:bodyPr/>
                    <a:lstStyle/>
                    <a:p>
                      <a:pPr algn="ctr"/>
                      <a:r>
                        <a:rPr lang="en-US" sz="2400">
                          <a:latin typeface="Arial" panose="020B0604020202020204" pitchFamily="34" charset="0"/>
                          <a:cs typeface="Arial" panose="020B0604020202020204" pitchFamily="34" charset="0"/>
                        </a:rPr>
                        <a:t>19</a:t>
                      </a:r>
                    </a:p>
                  </a:txBody>
                  <a:tcPr/>
                </a:tc>
                <a:tc>
                  <a:txBody>
                    <a:bodyPr/>
                    <a:lstStyle/>
                    <a:p>
                      <a:pPr algn="l"/>
                      <a:r>
                        <a:rPr lang="en-US" sz="2400" err="1">
                          <a:latin typeface="Arial" panose="020B0604020202020204" pitchFamily="34" charset="0"/>
                          <a:cs typeface="Arial" panose="020B0604020202020204" pitchFamily="34" charset="0"/>
                        </a:rPr>
                        <a:t>Sữa</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bột</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toàn</a:t>
                      </a:r>
                      <a:r>
                        <a:rPr lang="en-US" sz="2400">
                          <a:latin typeface="Arial" panose="020B0604020202020204" pitchFamily="34" charset="0"/>
                          <a:cs typeface="Arial" panose="020B0604020202020204" pitchFamily="34" charset="0"/>
                        </a:rPr>
                        <a:t> </a:t>
                      </a:r>
                      <a:r>
                        <a:rPr lang="en-US" sz="2400" err="1">
                          <a:latin typeface="Arial" panose="020B0604020202020204" pitchFamily="34" charset="0"/>
                          <a:cs typeface="Arial" panose="020B0604020202020204" pitchFamily="34" charset="0"/>
                        </a:rPr>
                        <a:t>phần</a:t>
                      </a:r>
                      <a:endParaRPr lang="en-US" sz="2400">
                        <a:latin typeface="Arial" panose="020B0604020202020204" pitchFamily="34" charset="0"/>
                        <a:cs typeface="Arial" panose="020B0604020202020204" pitchFamily="34" charset="0"/>
                      </a:endParaRPr>
                    </a:p>
                  </a:txBody>
                  <a:tcPr/>
                </a:tc>
                <a:tc>
                  <a:txBody>
                    <a:bodyPr/>
                    <a:lstStyle/>
                    <a:p>
                      <a:pPr algn="ctr"/>
                      <a:r>
                        <a:rPr lang="en-US" sz="2400">
                          <a:latin typeface="Arial" panose="020B0604020202020204" pitchFamily="34" charset="0"/>
                          <a:cs typeface="Arial" panose="020B0604020202020204" pitchFamily="34" charset="0"/>
                        </a:rPr>
                        <a:t>430</a:t>
                      </a:r>
                    </a:p>
                  </a:txBody>
                  <a:tcPr/>
                </a:tc>
                <a:extLst>
                  <a:ext uri="{0D108BD9-81ED-4DB2-BD59-A6C34878D82A}">
                    <a16:rowId xmlns:a16="http://schemas.microsoft.com/office/drawing/2014/main" val="3265952025"/>
                  </a:ext>
                </a:extLst>
              </a:tr>
              <a:tr h="444741">
                <a:tc>
                  <a:txBody>
                    <a:bodyPr/>
                    <a:lstStyle/>
                    <a:p>
                      <a:pPr algn="ctr"/>
                      <a:r>
                        <a:rPr lang="en-US" sz="2400">
                          <a:latin typeface="Arial" panose="020B0604020202020204" pitchFamily="34" charset="0"/>
                          <a:cs typeface="Arial" panose="020B0604020202020204" pitchFamily="34" charset="0"/>
                        </a:rPr>
                        <a:t>20</a:t>
                      </a:r>
                    </a:p>
                  </a:txBody>
                  <a:tcPr/>
                </a:tc>
                <a:tc>
                  <a:txBody>
                    <a:bodyPr/>
                    <a:lstStyle/>
                    <a:p>
                      <a:pPr algn="l"/>
                      <a:r>
                        <a:rPr lang="en-US" sz="2400">
                          <a:latin typeface="Arial" panose="020B0604020202020204" pitchFamily="34" charset="0"/>
                          <a:cs typeface="Arial" panose="020B0604020202020204" pitchFamily="34" charset="0"/>
                        </a:rPr>
                        <a:t>Mì sợi tươi</a:t>
                      </a:r>
                    </a:p>
                  </a:txBody>
                  <a:tcPr/>
                </a:tc>
                <a:tc>
                  <a:txBody>
                    <a:bodyPr/>
                    <a:lstStyle/>
                    <a:p>
                      <a:pPr algn="ctr"/>
                      <a:r>
                        <a:rPr lang="en-US" sz="2400">
                          <a:latin typeface="Arial" panose="020B0604020202020204" pitchFamily="34" charset="0"/>
                          <a:cs typeface="Arial" panose="020B0604020202020204" pitchFamily="34" charset="0"/>
                        </a:rPr>
                        <a:t>410</a:t>
                      </a:r>
                    </a:p>
                  </a:txBody>
                  <a:tcPr/>
                </a:tc>
                <a:extLst>
                  <a:ext uri="{0D108BD9-81ED-4DB2-BD59-A6C34878D82A}">
                    <a16:rowId xmlns:a16="http://schemas.microsoft.com/office/drawing/2014/main" val="3991125689"/>
                  </a:ext>
                </a:extLst>
              </a:tr>
              <a:tr h="444741">
                <a:tc>
                  <a:txBody>
                    <a:bodyPr/>
                    <a:lstStyle/>
                    <a:p>
                      <a:pPr algn="ctr"/>
                      <a:r>
                        <a:rPr lang="en-US" sz="2400">
                          <a:latin typeface="Arial" panose="020B0604020202020204" pitchFamily="34" charset="0"/>
                          <a:cs typeface="Arial" panose="020B0604020202020204" pitchFamily="34" charset="0"/>
                        </a:rPr>
                        <a:t>21</a:t>
                      </a:r>
                    </a:p>
                  </a:txBody>
                  <a:tcPr/>
                </a:tc>
                <a:tc>
                  <a:txBody>
                    <a:bodyPr/>
                    <a:lstStyle/>
                    <a:p>
                      <a:pPr algn="l"/>
                      <a:r>
                        <a:rPr lang="en-US" sz="2400">
                          <a:latin typeface="Arial" panose="020B0604020202020204" pitchFamily="34" charset="0"/>
                          <a:cs typeface="Arial" panose="020B0604020202020204" pitchFamily="34" charset="0"/>
                        </a:rPr>
                        <a:t>Bột ngũ cốc gà</a:t>
                      </a:r>
                    </a:p>
                  </a:txBody>
                  <a:tcPr/>
                </a:tc>
                <a:tc>
                  <a:txBody>
                    <a:bodyPr/>
                    <a:lstStyle/>
                    <a:p>
                      <a:pPr algn="ctr"/>
                      <a:r>
                        <a:rPr lang="en-US" sz="2400">
                          <a:latin typeface="Arial" panose="020B0604020202020204" pitchFamily="34" charset="0"/>
                          <a:cs typeface="Arial" panose="020B0604020202020204" pitchFamily="34" charset="0"/>
                        </a:rPr>
                        <a:t>400</a:t>
                      </a:r>
                    </a:p>
                  </a:txBody>
                  <a:tcPr/>
                </a:tc>
                <a:extLst>
                  <a:ext uri="{0D108BD9-81ED-4DB2-BD59-A6C34878D82A}">
                    <a16:rowId xmlns:a16="http://schemas.microsoft.com/office/drawing/2014/main" val="861306802"/>
                  </a:ext>
                </a:extLst>
              </a:tr>
              <a:tr h="444741">
                <a:tc>
                  <a:txBody>
                    <a:bodyPr/>
                    <a:lstStyle/>
                    <a:p>
                      <a:pPr algn="ctr"/>
                      <a:r>
                        <a:rPr lang="en-US" sz="2400">
                          <a:latin typeface="Arial" panose="020B0604020202020204" pitchFamily="34" charset="0"/>
                          <a:cs typeface="Arial" panose="020B0604020202020204" pitchFamily="34" charset="0"/>
                        </a:rPr>
                        <a:t>22</a:t>
                      </a:r>
                    </a:p>
                  </a:txBody>
                  <a:tcPr/>
                </a:tc>
                <a:tc>
                  <a:txBody>
                    <a:bodyPr/>
                    <a:lstStyle/>
                    <a:p>
                      <a:pPr algn="l"/>
                      <a:r>
                        <a:rPr lang="en-US" sz="2400">
                          <a:latin typeface="Arial" panose="020B0604020202020204" pitchFamily="34" charset="0"/>
                          <a:cs typeface="Arial" panose="020B0604020202020204" pitchFamily="34" charset="0"/>
                        </a:rPr>
                        <a:t>Bột ngũ cốc rau củ</a:t>
                      </a:r>
                    </a:p>
                  </a:txBody>
                  <a:tcPr/>
                </a:tc>
                <a:tc>
                  <a:txBody>
                    <a:bodyPr/>
                    <a:lstStyle/>
                    <a:p>
                      <a:pPr algn="ctr"/>
                      <a:r>
                        <a:rPr lang="en-US" sz="2400">
                          <a:latin typeface="Arial" panose="020B0604020202020204" pitchFamily="34" charset="0"/>
                          <a:cs typeface="Arial" panose="020B0604020202020204" pitchFamily="34" charset="0"/>
                        </a:rPr>
                        <a:t>390</a:t>
                      </a:r>
                    </a:p>
                  </a:txBody>
                  <a:tcPr/>
                </a:tc>
                <a:extLst>
                  <a:ext uri="{0D108BD9-81ED-4DB2-BD59-A6C34878D82A}">
                    <a16:rowId xmlns:a16="http://schemas.microsoft.com/office/drawing/2014/main" val="196773273"/>
                  </a:ext>
                </a:extLst>
              </a:tr>
              <a:tr h="444741">
                <a:tc>
                  <a:txBody>
                    <a:bodyPr/>
                    <a:lstStyle/>
                    <a:p>
                      <a:pPr algn="ctr"/>
                      <a:r>
                        <a:rPr lang="en-US" sz="2400">
                          <a:latin typeface="Arial" panose="020B0604020202020204" pitchFamily="34" charset="0"/>
                          <a:cs typeface="Arial" panose="020B0604020202020204" pitchFamily="34" charset="0"/>
                        </a:rPr>
                        <a:t>23</a:t>
                      </a:r>
                    </a:p>
                  </a:txBody>
                  <a:tcPr/>
                </a:tc>
                <a:tc>
                  <a:txBody>
                    <a:bodyPr/>
                    <a:lstStyle/>
                    <a:p>
                      <a:pPr algn="l"/>
                      <a:r>
                        <a:rPr lang="en-US" sz="2400">
                          <a:latin typeface="Arial" panose="020B0604020202020204" pitchFamily="34" charset="0"/>
                          <a:cs typeface="Arial" panose="020B0604020202020204" pitchFamily="34" charset="0"/>
                        </a:rPr>
                        <a:t>Khoai tây chiên</a:t>
                      </a:r>
                    </a:p>
                  </a:txBody>
                  <a:tcPr/>
                </a:tc>
                <a:tc>
                  <a:txBody>
                    <a:bodyPr/>
                    <a:lstStyle/>
                    <a:p>
                      <a:pPr algn="ctr"/>
                      <a:r>
                        <a:rPr lang="en-US" sz="2400">
                          <a:latin typeface="Arial" panose="020B0604020202020204" pitchFamily="34" charset="0"/>
                          <a:cs typeface="Arial" panose="020B0604020202020204" pitchFamily="34" charset="0"/>
                        </a:rPr>
                        <a:t>400</a:t>
                      </a:r>
                    </a:p>
                  </a:txBody>
                  <a:tcPr/>
                </a:tc>
                <a:extLst>
                  <a:ext uri="{0D108BD9-81ED-4DB2-BD59-A6C34878D82A}">
                    <a16:rowId xmlns:a16="http://schemas.microsoft.com/office/drawing/2014/main" val="1840707492"/>
                  </a:ext>
                </a:extLst>
              </a:tr>
              <a:tr h="444741">
                <a:tc>
                  <a:txBody>
                    <a:bodyPr/>
                    <a:lstStyle/>
                    <a:p>
                      <a:pPr algn="ctr"/>
                      <a:r>
                        <a:rPr lang="en-US" sz="2400">
                          <a:latin typeface="Arial" panose="020B0604020202020204" pitchFamily="34" charset="0"/>
                          <a:cs typeface="Arial" panose="020B0604020202020204" pitchFamily="34" charset="0"/>
                        </a:rPr>
                        <a:t>24</a:t>
                      </a:r>
                    </a:p>
                  </a:txBody>
                  <a:tcPr/>
                </a:tc>
                <a:tc>
                  <a:txBody>
                    <a:bodyPr/>
                    <a:lstStyle/>
                    <a:p>
                      <a:pPr algn="l"/>
                      <a:r>
                        <a:rPr lang="en-US" sz="2400">
                          <a:latin typeface="Arial" panose="020B0604020202020204" pitchFamily="34" charset="0"/>
                          <a:cs typeface="Arial" panose="020B0604020202020204" pitchFamily="34" charset="0"/>
                        </a:rPr>
                        <a:t>Sữa bò tươi không đường</a:t>
                      </a:r>
                    </a:p>
                  </a:txBody>
                  <a:tcPr/>
                </a:tc>
                <a:tc>
                  <a:txBody>
                    <a:bodyPr/>
                    <a:lstStyle/>
                    <a:p>
                      <a:pPr algn="ctr"/>
                      <a:r>
                        <a:rPr lang="en-US" sz="2400">
                          <a:latin typeface="Arial" panose="020B0604020202020204" pitchFamily="34" charset="0"/>
                          <a:cs typeface="Arial" panose="020B0604020202020204" pitchFamily="34" charset="0"/>
                        </a:rPr>
                        <a:t> 380</a:t>
                      </a:r>
                    </a:p>
                  </a:txBody>
                  <a:tcPr/>
                </a:tc>
                <a:extLst>
                  <a:ext uri="{0D108BD9-81ED-4DB2-BD59-A6C34878D82A}">
                    <a16:rowId xmlns:a16="http://schemas.microsoft.com/office/drawing/2014/main" val="4120921789"/>
                  </a:ext>
                </a:extLst>
              </a:tr>
              <a:tr h="444741">
                <a:tc>
                  <a:txBody>
                    <a:bodyPr/>
                    <a:lstStyle/>
                    <a:p>
                      <a:pPr algn="ctr"/>
                      <a:r>
                        <a:rPr lang="en-US" sz="2400">
                          <a:latin typeface="Arial" panose="020B0604020202020204" pitchFamily="34" charset="0"/>
                          <a:cs typeface="Arial" panose="020B0604020202020204" pitchFamily="34" charset="0"/>
                        </a:rPr>
                        <a:t>25</a:t>
                      </a:r>
                    </a:p>
                  </a:txBody>
                  <a:tcPr/>
                </a:tc>
                <a:tc>
                  <a:txBody>
                    <a:bodyPr/>
                    <a:lstStyle/>
                    <a:p>
                      <a:pPr algn="l"/>
                      <a:r>
                        <a:rPr lang="en-US" sz="2400">
                          <a:latin typeface="Arial" panose="020B0604020202020204" pitchFamily="34" charset="0"/>
                          <a:cs typeface="Arial" panose="020B0604020202020204" pitchFamily="34" charset="0"/>
                        </a:rPr>
                        <a:t>Bánh mì lát lạt</a:t>
                      </a:r>
                    </a:p>
                  </a:txBody>
                  <a:tcPr/>
                </a:tc>
                <a:tc>
                  <a:txBody>
                    <a:bodyPr/>
                    <a:lstStyle/>
                    <a:p>
                      <a:pPr algn="ctr"/>
                      <a:r>
                        <a:rPr lang="en-US" sz="2400">
                          <a:latin typeface="Arial" panose="020B0604020202020204" pitchFamily="34" charset="0"/>
                          <a:cs typeface="Arial" panose="020B0604020202020204" pitchFamily="34" charset="0"/>
                        </a:rPr>
                        <a:t> 301,7</a:t>
                      </a:r>
                    </a:p>
                  </a:txBody>
                  <a:tcPr/>
                </a:tc>
                <a:extLst>
                  <a:ext uri="{0D108BD9-81ED-4DB2-BD59-A6C34878D82A}">
                    <a16:rowId xmlns:a16="http://schemas.microsoft.com/office/drawing/2014/main" val="495776246"/>
                  </a:ext>
                </a:extLst>
              </a:tr>
              <a:tr h="444741">
                <a:tc>
                  <a:txBody>
                    <a:bodyPr/>
                    <a:lstStyle/>
                    <a:p>
                      <a:pPr algn="ctr"/>
                      <a:r>
                        <a:rPr lang="en-US" sz="2400">
                          <a:latin typeface="Arial" panose="020B0604020202020204" pitchFamily="34" charset="0"/>
                          <a:cs typeface="Arial" panose="020B0604020202020204" pitchFamily="34" charset="0"/>
                        </a:rPr>
                        <a:t>26</a:t>
                      </a:r>
                    </a:p>
                  </a:txBody>
                  <a:tcPr/>
                </a:tc>
                <a:tc>
                  <a:txBody>
                    <a:bodyPr/>
                    <a:lstStyle/>
                    <a:p>
                      <a:pPr algn="l"/>
                      <a:r>
                        <a:rPr lang="en-US" sz="2400">
                          <a:latin typeface="Arial" panose="020B0604020202020204" pitchFamily="34" charset="0"/>
                          <a:cs typeface="Arial" panose="020B0604020202020204" pitchFamily="34" charset="0"/>
                        </a:rPr>
                        <a:t>Bánh bông lan không kem</a:t>
                      </a:r>
                    </a:p>
                  </a:txBody>
                  <a:tcPr/>
                </a:tc>
                <a:tc>
                  <a:txBody>
                    <a:bodyPr/>
                    <a:lstStyle/>
                    <a:p>
                      <a:pPr algn="ctr"/>
                      <a:r>
                        <a:rPr lang="en-US" sz="2400">
                          <a:latin typeface="Arial" panose="020B0604020202020204" pitchFamily="34" charset="0"/>
                          <a:cs typeface="Arial" panose="020B0604020202020204" pitchFamily="34" charset="0"/>
                        </a:rPr>
                        <a:t> 300</a:t>
                      </a:r>
                    </a:p>
                  </a:txBody>
                  <a:tcPr/>
                </a:tc>
                <a:extLst>
                  <a:ext uri="{0D108BD9-81ED-4DB2-BD59-A6C34878D82A}">
                    <a16:rowId xmlns:a16="http://schemas.microsoft.com/office/drawing/2014/main" val="1358084961"/>
                  </a:ext>
                </a:extLst>
              </a:tr>
              <a:tr h="444741">
                <a:tc>
                  <a:txBody>
                    <a:bodyPr/>
                    <a:lstStyle/>
                    <a:p>
                      <a:pPr algn="ctr"/>
                      <a:r>
                        <a:rPr lang="en-US" sz="2400">
                          <a:latin typeface="Arial" panose="020B0604020202020204" pitchFamily="34" charset="0"/>
                          <a:cs typeface="Arial" panose="020B0604020202020204" pitchFamily="34" charset="0"/>
                        </a:rPr>
                        <a:t>27</a:t>
                      </a:r>
                    </a:p>
                  </a:txBody>
                  <a:tcPr/>
                </a:tc>
                <a:tc>
                  <a:txBody>
                    <a:bodyPr/>
                    <a:lstStyle/>
                    <a:p>
                      <a:pPr algn="l"/>
                      <a:r>
                        <a:rPr lang="en-US" sz="2400">
                          <a:latin typeface="Arial" panose="020B0604020202020204" pitchFamily="34" charset="0"/>
                          <a:cs typeface="Arial" panose="020B0604020202020204" pitchFamily="34" charset="0"/>
                        </a:rPr>
                        <a:t>Đậu Hà Lan đóng hộp</a:t>
                      </a:r>
                    </a:p>
                  </a:txBody>
                  <a:tcPr/>
                </a:tc>
                <a:tc>
                  <a:txBody>
                    <a:bodyPr/>
                    <a:lstStyle/>
                    <a:p>
                      <a:pPr algn="ctr"/>
                      <a:r>
                        <a:rPr lang="en-US" sz="2400">
                          <a:latin typeface="Arial" panose="020B0604020202020204" pitchFamily="34" charset="0"/>
                          <a:cs typeface="Arial" panose="020B0604020202020204" pitchFamily="34" charset="0"/>
                        </a:rPr>
                        <a:t> 280</a:t>
                      </a:r>
                    </a:p>
                  </a:txBody>
                  <a:tcPr/>
                </a:tc>
                <a:extLst>
                  <a:ext uri="{0D108BD9-81ED-4DB2-BD59-A6C34878D82A}">
                    <a16:rowId xmlns:a16="http://schemas.microsoft.com/office/drawing/2014/main" val="3217973056"/>
                  </a:ext>
                </a:extLst>
              </a:tr>
              <a:tr h="444741">
                <a:tc>
                  <a:txBody>
                    <a:bodyPr/>
                    <a:lstStyle/>
                    <a:p>
                      <a:pPr algn="ctr"/>
                      <a:r>
                        <a:rPr lang="en-US" sz="2400">
                          <a:latin typeface="Arial" panose="020B0604020202020204" pitchFamily="34" charset="0"/>
                          <a:cs typeface="Arial" panose="020B0604020202020204" pitchFamily="34" charset="0"/>
                        </a:rPr>
                        <a:t>28</a:t>
                      </a:r>
                    </a:p>
                  </a:txBody>
                  <a:tcPr/>
                </a:tc>
                <a:tc>
                  <a:txBody>
                    <a:bodyPr/>
                    <a:lstStyle/>
                    <a:p>
                      <a:pPr algn="l"/>
                      <a:r>
                        <a:rPr lang="en-US" sz="2400">
                          <a:latin typeface="Arial" panose="020B0604020202020204" pitchFamily="34" charset="0"/>
                          <a:cs typeface="Arial" panose="020B0604020202020204" pitchFamily="34" charset="0"/>
                        </a:rPr>
                        <a:t>Bánh mì nhân sữa</a:t>
                      </a:r>
                    </a:p>
                  </a:txBody>
                  <a:tcPr/>
                </a:tc>
                <a:tc>
                  <a:txBody>
                    <a:bodyPr/>
                    <a:lstStyle/>
                    <a:p>
                      <a:pPr algn="ctr"/>
                      <a:r>
                        <a:rPr lang="en-US" sz="2400">
                          <a:latin typeface="Arial" panose="020B0604020202020204" pitchFamily="34" charset="0"/>
                          <a:cs typeface="Arial" panose="020B0604020202020204" pitchFamily="34" charset="0"/>
                        </a:rPr>
                        <a:t> 170</a:t>
                      </a:r>
                    </a:p>
                  </a:txBody>
                  <a:tcPr/>
                </a:tc>
                <a:extLst>
                  <a:ext uri="{0D108BD9-81ED-4DB2-BD59-A6C34878D82A}">
                    <a16:rowId xmlns:a16="http://schemas.microsoft.com/office/drawing/2014/main" val="1727400064"/>
                  </a:ext>
                </a:extLst>
              </a:tr>
              <a:tr h="444741">
                <a:tc>
                  <a:txBody>
                    <a:bodyPr/>
                    <a:lstStyle/>
                    <a:p>
                      <a:pPr algn="ctr"/>
                      <a:r>
                        <a:rPr lang="en-US" sz="2400">
                          <a:latin typeface="Arial" panose="020B0604020202020204" pitchFamily="34" charset="0"/>
                          <a:cs typeface="Arial" panose="020B0604020202020204" pitchFamily="34" charset="0"/>
                        </a:rPr>
                        <a:t>29</a:t>
                      </a:r>
                    </a:p>
                  </a:txBody>
                  <a:tcPr/>
                </a:tc>
                <a:tc>
                  <a:txBody>
                    <a:bodyPr/>
                    <a:lstStyle/>
                    <a:p>
                      <a:pPr algn="l"/>
                      <a:r>
                        <a:rPr lang="en-US" sz="2400">
                          <a:latin typeface="Arial" panose="020B0604020202020204" pitchFamily="34" charset="0"/>
                          <a:cs typeface="Arial" panose="020B0604020202020204" pitchFamily="34" charset="0"/>
                        </a:rPr>
                        <a:t>Nui, mì sờ-pa-ghét-ti luộc</a:t>
                      </a:r>
                    </a:p>
                  </a:txBody>
                  <a:tcPr/>
                </a:tc>
                <a:tc>
                  <a:txBody>
                    <a:bodyPr/>
                    <a:lstStyle/>
                    <a:p>
                      <a:pPr algn="ctr"/>
                      <a:r>
                        <a:rPr lang="en-US" sz="2400">
                          <a:latin typeface="Arial" panose="020B0604020202020204" pitchFamily="34" charset="0"/>
                          <a:cs typeface="Arial" panose="020B0604020202020204" pitchFamily="34" charset="0"/>
                        </a:rPr>
                        <a:t> 170</a:t>
                      </a:r>
                    </a:p>
                  </a:txBody>
                  <a:tcPr/>
                </a:tc>
                <a:extLst>
                  <a:ext uri="{0D108BD9-81ED-4DB2-BD59-A6C34878D82A}">
                    <a16:rowId xmlns:a16="http://schemas.microsoft.com/office/drawing/2014/main" val="574928646"/>
                  </a:ext>
                </a:extLst>
              </a:tr>
              <a:tr h="444741">
                <a:tc>
                  <a:txBody>
                    <a:bodyPr/>
                    <a:lstStyle/>
                    <a:p>
                      <a:pPr algn="ctr"/>
                      <a:r>
                        <a:rPr lang="en-US" sz="2400">
                          <a:latin typeface="Arial" panose="020B0604020202020204" pitchFamily="34" charset="0"/>
                          <a:cs typeface="Arial" panose="020B0604020202020204" pitchFamily="34" charset="0"/>
                        </a:rPr>
                        <a:t>30</a:t>
                      </a:r>
                    </a:p>
                  </a:txBody>
                  <a:tcPr/>
                </a:tc>
                <a:tc>
                  <a:txBody>
                    <a:bodyPr/>
                    <a:lstStyle/>
                    <a:p>
                      <a:pPr algn="l"/>
                      <a:r>
                        <a:rPr lang="en-US" sz="2400">
                          <a:latin typeface="Arial" panose="020B0604020202020204" pitchFamily="34" charset="0"/>
                          <a:cs typeface="Arial" panose="020B0604020202020204" pitchFamily="34" charset="0"/>
                        </a:rPr>
                        <a:t>Mì sợi khô</a:t>
                      </a:r>
                    </a:p>
                  </a:txBody>
                  <a:tcPr/>
                </a:tc>
                <a:tc>
                  <a:txBody>
                    <a:bodyPr/>
                    <a:lstStyle/>
                    <a:p>
                      <a:pPr algn="ctr"/>
                      <a:r>
                        <a:rPr lang="en-US" sz="2400">
                          <a:latin typeface="Arial" panose="020B0604020202020204" pitchFamily="34" charset="0"/>
                          <a:cs typeface="Arial" panose="020B0604020202020204" pitchFamily="34" charset="0"/>
                        </a:rPr>
                        <a:t> 170</a:t>
                      </a:r>
                    </a:p>
                  </a:txBody>
                  <a:tcPr/>
                </a:tc>
                <a:extLst>
                  <a:ext uri="{0D108BD9-81ED-4DB2-BD59-A6C34878D82A}">
                    <a16:rowId xmlns:a16="http://schemas.microsoft.com/office/drawing/2014/main" val="3472635353"/>
                  </a:ext>
                </a:extLst>
              </a:tr>
              <a:tr h="444741">
                <a:tc>
                  <a:txBody>
                    <a:bodyPr/>
                    <a:lstStyle/>
                    <a:p>
                      <a:pPr algn="ctr"/>
                      <a:r>
                        <a:rPr lang="en-US" sz="2400">
                          <a:latin typeface="Arial" panose="020B0604020202020204" pitchFamily="34" charset="0"/>
                          <a:cs typeface="Arial" panose="020B0604020202020204" pitchFamily="34" charset="0"/>
                        </a:rPr>
                        <a:t>31</a:t>
                      </a:r>
                    </a:p>
                  </a:txBody>
                  <a:tcPr/>
                </a:tc>
                <a:tc>
                  <a:txBody>
                    <a:bodyPr/>
                    <a:lstStyle/>
                    <a:p>
                      <a:pPr algn="l"/>
                      <a:r>
                        <a:rPr lang="en-US" sz="2400">
                          <a:latin typeface="Arial" panose="020B0604020202020204" pitchFamily="34" charset="0"/>
                          <a:cs typeface="Arial" panose="020B0604020202020204" pitchFamily="34" charset="0"/>
                        </a:rPr>
                        <a:t>Bánh quế</a:t>
                      </a:r>
                    </a:p>
                  </a:txBody>
                  <a:tcPr/>
                </a:tc>
                <a:tc>
                  <a:txBody>
                    <a:bodyPr/>
                    <a:lstStyle/>
                    <a:p>
                      <a:pPr algn="ctr"/>
                      <a:r>
                        <a:rPr lang="en-US" sz="2400">
                          <a:latin typeface="Arial" panose="020B0604020202020204" pitchFamily="34" charset="0"/>
                          <a:cs typeface="Arial" panose="020B0604020202020204" pitchFamily="34" charset="0"/>
                        </a:rPr>
                        <a:t> 140</a:t>
                      </a:r>
                    </a:p>
                  </a:txBody>
                  <a:tcPr/>
                </a:tc>
                <a:extLst>
                  <a:ext uri="{0D108BD9-81ED-4DB2-BD59-A6C34878D82A}">
                    <a16:rowId xmlns:a16="http://schemas.microsoft.com/office/drawing/2014/main" val="3576119321"/>
                  </a:ext>
                </a:extLst>
              </a:tr>
              <a:tr h="444741">
                <a:tc>
                  <a:txBody>
                    <a:bodyPr/>
                    <a:lstStyle/>
                    <a:p>
                      <a:pPr algn="ctr"/>
                      <a:r>
                        <a:rPr lang="en-US" sz="2400">
                          <a:latin typeface="Arial" panose="020B0604020202020204" pitchFamily="34" charset="0"/>
                          <a:cs typeface="Arial" panose="020B0604020202020204" pitchFamily="34" charset="0"/>
                        </a:rPr>
                        <a:t>32</a:t>
                      </a:r>
                    </a:p>
                  </a:txBody>
                  <a:tcPr/>
                </a:tc>
                <a:tc>
                  <a:txBody>
                    <a:bodyPr/>
                    <a:lstStyle/>
                    <a:p>
                      <a:pPr algn="l"/>
                      <a:r>
                        <a:rPr lang="en-US" sz="2400">
                          <a:latin typeface="Arial" panose="020B0604020202020204" pitchFamily="34" charset="0"/>
                          <a:cs typeface="Arial" panose="020B0604020202020204" pitchFamily="34" charset="0"/>
                        </a:rPr>
                        <a:t>Kẹo sữa sô-cô-la</a:t>
                      </a:r>
                    </a:p>
                  </a:txBody>
                  <a:tcPr/>
                </a:tc>
                <a:tc>
                  <a:txBody>
                    <a:bodyPr/>
                    <a:lstStyle/>
                    <a:p>
                      <a:pPr algn="ctr"/>
                      <a:r>
                        <a:rPr lang="en-US" sz="2400">
                          <a:latin typeface="Arial" panose="020B0604020202020204" pitchFamily="34" charset="0"/>
                          <a:cs typeface="Arial" panose="020B0604020202020204" pitchFamily="34" charset="0"/>
                        </a:rPr>
                        <a:t> 120</a:t>
                      </a:r>
                    </a:p>
                  </a:txBody>
                  <a:tcPr/>
                </a:tc>
                <a:extLst>
                  <a:ext uri="{0D108BD9-81ED-4DB2-BD59-A6C34878D82A}">
                    <a16:rowId xmlns:a16="http://schemas.microsoft.com/office/drawing/2014/main" val="389773664"/>
                  </a:ext>
                </a:extLst>
              </a:tr>
              <a:tr h="444741">
                <a:tc>
                  <a:txBody>
                    <a:bodyPr/>
                    <a:lstStyle/>
                    <a:p>
                      <a:pPr algn="ctr"/>
                      <a:r>
                        <a:rPr lang="en-US" sz="2400">
                          <a:latin typeface="Arial" panose="020B0604020202020204" pitchFamily="34" charset="0"/>
                          <a:cs typeface="Arial" panose="020B0604020202020204" pitchFamily="34" charset="0"/>
                        </a:rPr>
                        <a:t>33</a:t>
                      </a:r>
                    </a:p>
                  </a:txBody>
                  <a:tcPr/>
                </a:tc>
                <a:tc>
                  <a:txBody>
                    <a:bodyPr/>
                    <a:lstStyle/>
                    <a:p>
                      <a:pPr algn="l"/>
                      <a:r>
                        <a:rPr lang="en-US" sz="2400">
                          <a:latin typeface="Arial" panose="020B0604020202020204" pitchFamily="34" charset="0"/>
                          <a:cs typeface="Arial" panose="020B0604020202020204" pitchFamily="34" charset="0"/>
                        </a:rPr>
                        <a:t>Bánh thỏi sô-cô-la</a:t>
                      </a:r>
                    </a:p>
                  </a:txBody>
                  <a:tcPr/>
                </a:tc>
                <a:tc>
                  <a:txBody>
                    <a:bodyPr/>
                    <a:lstStyle/>
                    <a:p>
                      <a:pPr algn="ctr"/>
                      <a:r>
                        <a:rPr lang="en-US" sz="2400">
                          <a:latin typeface="Arial" panose="020B0604020202020204" pitchFamily="34" charset="0"/>
                          <a:cs typeface="Arial" panose="020B0604020202020204" pitchFamily="34" charset="0"/>
                        </a:rPr>
                        <a:t> 120</a:t>
                      </a:r>
                    </a:p>
                  </a:txBody>
                  <a:tcPr/>
                </a:tc>
                <a:extLst>
                  <a:ext uri="{0D108BD9-81ED-4DB2-BD59-A6C34878D82A}">
                    <a16:rowId xmlns:a16="http://schemas.microsoft.com/office/drawing/2014/main" val="3490719954"/>
                  </a:ext>
                </a:extLst>
              </a:tr>
              <a:tr h="444741">
                <a:tc>
                  <a:txBody>
                    <a:bodyPr/>
                    <a:lstStyle/>
                    <a:p>
                      <a:pPr algn="ctr"/>
                      <a:r>
                        <a:rPr lang="en-US" sz="2400">
                          <a:latin typeface="Arial" panose="020B0604020202020204" pitchFamily="34" charset="0"/>
                          <a:cs typeface="Arial" panose="020B0604020202020204" pitchFamily="34" charset="0"/>
                        </a:rPr>
                        <a:t>34</a:t>
                      </a:r>
                    </a:p>
                  </a:txBody>
                  <a:tcPr/>
                </a:tc>
                <a:tc>
                  <a:txBody>
                    <a:bodyPr/>
                    <a:lstStyle/>
                    <a:p>
                      <a:pPr algn="l"/>
                      <a:r>
                        <a:rPr lang="en-US" sz="2400">
                          <a:latin typeface="Arial" panose="020B0604020202020204" pitchFamily="34" charset="0"/>
                          <a:cs typeface="Arial" panose="020B0604020202020204" pitchFamily="34" charset="0"/>
                        </a:rPr>
                        <a:t>Bánh trung thu thập cẩm</a:t>
                      </a:r>
                    </a:p>
                  </a:txBody>
                  <a:tcPr/>
                </a:tc>
                <a:tc>
                  <a:txBody>
                    <a:bodyPr/>
                    <a:lstStyle/>
                    <a:p>
                      <a:pPr algn="ctr"/>
                      <a:r>
                        <a:rPr lang="en-US" sz="2400">
                          <a:latin typeface="Arial" panose="020B0604020202020204" pitchFamily="34" charset="0"/>
                          <a:cs typeface="Arial" panose="020B0604020202020204" pitchFamily="34" charset="0"/>
                        </a:rPr>
                        <a:t> 108,8</a:t>
                      </a:r>
                    </a:p>
                  </a:txBody>
                  <a:tcPr/>
                </a:tc>
                <a:extLst>
                  <a:ext uri="{0D108BD9-81ED-4DB2-BD59-A6C34878D82A}">
                    <a16:rowId xmlns:a16="http://schemas.microsoft.com/office/drawing/2014/main" val="330694696"/>
                  </a:ext>
                </a:extLst>
              </a:tr>
              <a:tr h="444741">
                <a:tc>
                  <a:txBody>
                    <a:bodyPr/>
                    <a:lstStyle/>
                    <a:p>
                      <a:pPr algn="ctr"/>
                      <a:r>
                        <a:rPr lang="en-US" sz="2400">
                          <a:latin typeface="Arial" panose="020B0604020202020204" pitchFamily="34" charset="0"/>
                          <a:cs typeface="Arial" panose="020B0604020202020204" pitchFamily="34" charset="0"/>
                        </a:rPr>
                        <a:t>35</a:t>
                      </a:r>
                    </a:p>
                  </a:txBody>
                  <a:tcPr/>
                </a:tc>
                <a:tc>
                  <a:txBody>
                    <a:bodyPr/>
                    <a:lstStyle/>
                    <a:p>
                      <a:pPr algn="l"/>
                      <a:r>
                        <a:rPr lang="en-US" sz="2400">
                          <a:latin typeface="Arial" panose="020B0604020202020204" pitchFamily="34" charset="0"/>
                          <a:cs typeface="Arial" panose="020B0604020202020204" pitchFamily="34" charset="0"/>
                        </a:rPr>
                        <a:t>Bánh kem xốp</a:t>
                      </a:r>
                    </a:p>
                  </a:txBody>
                  <a:tcPr/>
                </a:tc>
                <a:tc>
                  <a:txBody>
                    <a:bodyPr/>
                    <a:lstStyle/>
                    <a:p>
                      <a:pPr algn="ctr"/>
                      <a:r>
                        <a:rPr lang="en-US" sz="2400">
                          <a:latin typeface="Arial" panose="020B0604020202020204" pitchFamily="34" charset="0"/>
                          <a:cs typeface="Arial" panose="020B0604020202020204" pitchFamily="34" charset="0"/>
                        </a:rPr>
                        <a:t> 100</a:t>
                      </a:r>
                    </a:p>
                  </a:txBody>
                  <a:tcPr/>
                </a:tc>
                <a:extLst>
                  <a:ext uri="{0D108BD9-81ED-4DB2-BD59-A6C34878D82A}">
                    <a16:rowId xmlns:a16="http://schemas.microsoft.com/office/drawing/2014/main" val="2621134576"/>
                  </a:ext>
                </a:extLst>
              </a:tr>
              <a:tr h="444741">
                <a:tc>
                  <a:txBody>
                    <a:bodyPr/>
                    <a:lstStyle/>
                    <a:p>
                      <a:pPr algn="ctr"/>
                      <a:r>
                        <a:rPr lang="en-US" sz="2400">
                          <a:latin typeface="Arial" panose="020B0604020202020204" pitchFamily="34" charset="0"/>
                          <a:cs typeface="Arial" panose="020B0604020202020204" pitchFamily="34" charset="0"/>
                        </a:rPr>
                        <a:t>36</a:t>
                      </a:r>
                    </a:p>
                  </a:txBody>
                  <a:tcPr/>
                </a:tc>
                <a:tc>
                  <a:txBody>
                    <a:bodyPr/>
                    <a:lstStyle/>
                    <a:p>
                      <a:pPr algn="l"/>
                      <a:r>
                        <a:rPr lang="en-US" sz="2400">
                          <a:latin typeface="Arial" panose="020B0604020202020204" pitchFamily="34" charset="0"/>
                          <a:cs typeface="Arial" panose="020B0604020202020204" pitchFamily="34" charset="0"/>
                        </a:rPr>
                        <a:t>Bánh su kem</a:t>
                      </a:r>
                    </a:p>
                  </a:txBody>
                  <a:tcPr/>
                </a:tc>
                <a:tc>
                  <a:txBody>
                    <a:bodyPr/>
                    <a:lstStyle/>
                    <a:p>
                      <a:pPr algn="ctr"/>
                      <a:r>
                        <a:rPr lang="en-US" sz="2400">
                          <a:latin typeface="Arial" panose="020B0604020202020204" pitchFamily="34" charset="0"/>
                          <a:cs typeface="Arial" panose="020B0604020202020204" pitchFamily="34" charset="0"/>
                        </a:rPr>
                        <a:t> 100</a:t>
                      </a:r>
                    </a:p>
                  </a:txBody>
                  <a:tcPr/>
                </a:tc>
                <a:extLst>
                  <a:ext uri="{0D108BD9-81ED-4DB2-BD59-A6C34878D82A}">
                    <a16:rowId xmlns:a16="http://schemas.microsoft.com/office/drawing/2014/main" val="4244639185"/>
                  </a:ext>
                </a:extLst>
              </a:tr>
            </a:tbl>
          </a:graphicData>
        </a:graphic>
      </p:graphicFrame>
      <p:sp>
        <p:nvSpPr>
          <p:cNvPr id="15" name="TextBox 8">
            <a:extLst>
              <a:ext uri="{FF2B5EF4-FFF2-40B4-BE49-F238E27FC236}">
                <a16:creationId xmlns:a16="http://schemas.microsoft.com/office/drawing/2014/main" id="{82056E82-1EAE-DB20-BA57-BB5A1AB9D7D5}"/>
              </a:ext>
            </a:extLst>
          </p:cNvPr>
          <p:cNvSpPr txBox="1"/>
          <p:nvPr/>
        </p:nvSpPr>
        <p:spPr>
          <a:xfrm>
            <a:off x="1738693" y="173702"/>
            <a:ext cx="15170587" cy="615553"/>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solidFill>
                    <a:schemeClr val="tx1">
                      <a:lumMod val="75000"/>
                      <a:lumOff val="25000"/>
                    </a:schemeClr>
                  </a:solidFill>
                </a:ln>
                <a:solidFill>
                  <a:srgbClr val="96B100"/>
                </a:solidFill>
                <a:effectLst/>
                <a:uLnTx/>
                <a:uFillTx/>
                <a:latin typeface="Arial" panose="020B0604020202020204" pitchFamily="34" charset="0"/>
                <a:ea typeface="Segoe UI Black" panose="020B0A02040204020203" pitchFamily="34" charset="0"/>
                <a:cs typeface="Arial" panose="020B0604020202020204" pitchFamily="34" charset="0"/>
              </a:rPr>
              <a:t>LƯỢNG NATRI TRONG MỘT SỐ THỰC PHẨM THÔNG DỤNG</a:t>
            </a:r>
          </a:p>
        </p:txBody>
      </p:sp>
      <p:sp>
        <p:nvSpPr>
          <p:cNvPr id="19" name="TextBox 13">
            <a:extLst>
              <a:ext uri="{FF2B5EF4-FFF2-40B4-BE49-F238E27FC236}">
                <a16:creationId xmlns:a16="http://schemas.microsoft.com/office/drawing/2014/main" id="{B2AB9EE6-C97B-EECF-0435-A957A5C15981}"/>
              </a:ext>
            </a:extLst>
          </p:cNvPr>
          <p:cNvSpPr txBox="1"/>
          <p:nvPr/>
        </p:nvSpPr>
        <p:spPr>
          <a:xfrm>
            <a:off x="-457200" y="9799741"/>
            <a:ext cx="3313434" cy="494879"/>
          </a:xfrm>
          <a:prstGeom prst="rect">
            <a:avLst/>
          </a:prstGeom>
        </p:spPr>
        <p:txBody>
          <a:bodyPr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25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(Trang 61 SGK)</a:t>
            </a:r>
          </a:p>
        </p:txBody>
      </p:sp>
      <p:sp>
        <p:nvSpPr>
          <p:cNvPr id="16" name="Freeform 16"/>
          <p:cNvSpPr/>
          <p:nvPr/>
        </p:nvSpPr>
        <p:spPr>
          <a:xfrm flipH="1">
            <a:off x="16393790" y="8166043"/>
            <a:ext cx="1201206" cy="1312723"/>
          </a:xfrm>
          <a:custGeom>
            <a:avLst/>
            <a:gdLst/>
            <a:ahLst/>
            <a:cxnLst/>
            <a:rect l="l" t="t" r="r" b="b"/>
            <a:pathLst>
              <a:path w="1201206" h="1312723">
                <a:moveTo>
                  <a:pt x="1201206" y="0"/>
                </a:moveTo>
                <a:lnTo>
                  <a:pt x="0" y="0"/>
                </a:lnTo>
                <a:lnTo>
                  <a:pt x="0" y="1312723"/>
                </a:lnTo>
                <a:lnTo>
                  <a:pt x="1201206" y="1312723"/>
                </a:lnTo>
                <a:lnTo>
                  <a:pt x="1201206" y="0"/>
                </a:lnTo>
                <a:close/>
              </a:path>
            </a:pathLst>
          </a:custGeom>
          <a:blipFill>
            <a:blip r:embed="rId5"/>
            <a:stretch>
              <a:fillRect l="-101696" r="-56400" b="-104288"/>
            </a:stretch>
          </a:blipFill>
        </p:spPr>
        <p:txBody>
          <a:bodyPr/>
          <a:lstStyle/>
          <a:p>
            <a:endParaRPr lang="en-US"/>
          </a:p>
        </p:txBody>
      </p:sp>
    </p:spTree>
    <p:extLst>
      <p:ext uri="{BB962C8B-B14F-4D97-AF65-F5344CB8AC3E}">
        <p14:creationId xmlns:p14="http://schemas.microsoft.com/office/powerpoint/2010/main" val="23706990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7556413" y="781833"/>
            <a:ext cx="9977882" cy="8723337"/>
            <a:chOff x="0" y="0"/>
            <a:chExt cx="2627919" cy="2297504"/>
          </a:xfrm>
        </p:grpSpPr>
        <p:sp>
          <p:nvSpPr>
            <p:cNvPr id="4" name="Freeform 4"/>
            <p:cNvSpPr/>
            <p:nvPr/>
          </p:nvSpPr>
          <p:spPr>
            <a:xfrm>
              <a:off x="0" y="0"/>
              <a:ext cx="2627919" cy="2297504"/>
            </a:xfrm>
            <a:custGeom>
              <a:avLst/>
              <a:gdLst/>
              <a:ahLst/>
              <a:cxnLst/>
              <a:rect l="l" t="t" r="r" b="b"/>
              <a:pathLst>
                <a:path w="2627919" h="2297504">
                  <a:moveTo>
                    <a:pt x="0" y="0"/>
                  </a:moveTo>
                  <a:lnTo>
                    <a:pt x="2627919" y="0"/>
                  </a:lnTo>
                  <a:lnTo>
                    <a:pt x="2627919" y="2297504"/>
                  </a:lnTo>
                  <a:lnTo>
                    <a:pt x="0" y="2297504"/>
                  </a:lnTo>
                  <a:close/>
                </a:path>
              </a:pathLst>
            </a:custGeom>
            <a:solidFill>
              <a:srgbClr val="53A9E2"/>
            </a:solidFill>
          </p:spPr>
          <p:txBody>
            <a:bodyPr/>
            <a:lstStyle/>
            <a:p>
              <a:pPr defTabSz="914445">
                <a:defRPr/>
              </a:pPr>
              <a:endParaRPr lang="vi-VN">
                <a:solidFill>
                  <a:prstClr val="black"/>
                </a:solidFill>
                <a:latin typeface="Arial" panose="020B0604020202020204" pitchFamily="34" charset="0"/>
              </a:endParaRPr>
            </a:p>
          </p:txBody>
        </p:sp>
        <p:sp>
          <p:nvSpPr>
            <p:cNvPr id="5" name="TextBox 5"/>
            <p:cNvSpPr txBox="1"/>
            <p:nvPr/>
          </p:nvSpPr>
          <p:spPr>
            <a:xfrm>
              <a:off x="0" y="-38100"/>
              <a:ext cx="2627919" cy="2335604"/>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grpSp>
        <p:nvGrpSpPr>
          <p:cNvPr id="6" name="Group 6"/>
          <p:cNvGrpSpPr/>
          <p:nvPr/>
        </p:nvGrpSpPr>
        <p:grpSpPr>
          <a:xfrm>
            <a:off x="7900989" y="1028700"/>
            <a:ext cx="9358311" cy="8229600"/>
            <a:chOff x="0" y="0"/>
            <a:chExt cx="2464740" cy="2167467"/>
          </a:xfrm>
        </p:grpSpPr>
        <p:sp>
          <p:nvSpPr>
            <p:cNvPr id="7" name="Freeform 7"/>
            <p:cNvSpPr/>
            <p:nvPr/>
          </p:nvSpPr>
          <p:spPr>
            <a:xfrm>
              <a:off x="0" y="0"/>
              <a:ext cx="2464740" cy="2167467"/>
            </a:xfrm>
            <a:custGeom>
              <a:avLst/>
              <a:gdLst/>
              <a:ahLst/>
              <a:cxnLst/>
              <a:rect l="l" t="t" r="r" b="b"/>
              <a:pathLst>
                <a:path w="2464740" h="2167467">
                  <a:moveTo>
                    <a:pt x="0" y="0"/>
                  </a:moveTo>
                  <a:lnTo>
                    <a:pt x="2464740" y="0"/>
                  </a:lnTo>
                  <a:lnTo>
                    <a:pt x="2464740" y="2167467"/>
                  </a:lnTo>
                  <a:lnTo>
                    <a:pt x="0" y="2167467"/>
                  </a:lnTo>
                  <a:close/>
                </a:path>
              </a:pathLst>
            </a:custGeom>
            <a:solidFill>
              <a:srgbClr val="050A30"/>
            </a:solidFill>
          </p:spPr>
          <p:txBody>
            <a:bodyPr/>
            <a:lstStyle/>
            <a:p>
              <a:pPr defTabSz="914445">
                <a:defRPr/>
              </a:pPr>
              <a:endParaRPr lang="vi-VN">
                <a:solidFill>
                  <a:prstClr val="black"/>
                </a:solidFill>
                <a:latin typeface="Arial" panose="020B0604020202020204" pitchFamily="34" charset="0"/>
              </a:endParaRPr>
            </a:p>
          </p:txBody>
        </p:sp>
        <p:sp>
          <p:nvSpPr>
            <p:cNvPr id="8" name="TextBox 8"/>
            <p:cNvSpPr txBox="1"/>
            <p:nvPr/>
          </p:nvSpPr>
          <p:spPr>
            <a:xfrm>
              <a:off x="0" y="-38100"/>
              <a:ext cx="2464740" cy="2205567"/>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sp>
        <p:nvSpPr>
          <p:cNvPr id="14" name="đáp án"/>
          <p:cNvSpPr/>
          <p:nvPr/>
        </p:nvSpPr>
        <p:spPr>
          <a:xfrm>
            <a:off x="16416853" y="8241301"/>
            <a:ext cx="1274024" cy="1274024"/>
          </a:xfrm>
          <a:custGeom>
            <a:avLst/>
            <a:gdLst/>
            <a:ahLst/>
            <a:cxnLst/>
            <a:rect l="l" t="t" r="r" b="b"/>
            <a:pathLst>
              <a:path w="1274024" h="1274024">
                <a:moveTo>
                  <a:pt x="0" y="0"/>
                </a:moveTo>
                <a:lnTo>
                  <a:pt x="1274025" y="0"/>
                </a:lnTo>
                <a:lnTo>
                  <a:pt x="1274025" y="1274024"/>
                </a:lnTo>
                <a:lnTo>
                  <a:pt x="0" y="12740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914445">
              <a:defRPr/>
            </a:pPr>
            <a:endParaRPr lang="vi-VN">
              <a:solidFill>
                <a:prstClr val="black"/>
              </a:solidFill>
              <a:latin typeface="Arial" panose="020B0604020202020204" pitchFamily="34" charset="0"/>
            </a:endParaRPr>
          </a:p>
        </p:txBody>
      </p:sp>
      <p:sp>
        <p:nvSpPr>
          <p:cNvPr id="15" name="TextBox 15"/>
          <p:cNvSpPr txBox="1"/>
          <p:nvPr/>
        </p:nvSpPr>
        <p:spPr>
          <a:xfrm>
            <a:off x="16074346" y="9601447"/>
            <a:ext cx="2075354" cy="446276"/>
          </a:xfrm>
          <a:prstGeom prst="rect">
            <a:avLst/>
          </a:prstGeom>
          <a:solidFill>
            <a:srgbClr val="5E8D76"/>
          </a:solidFill>
        </p:spPr>
        <p:txBody>
          <a:bodyPr wrap="square" lIns="0" tIns="0" rIns="0" bIns="0" rtlCol="0" anchor="t">
            <a:spAutoFit/>
          </a:bodyPr>
          <a:lstStyle/>
          <a:p>
            <a:pPr algn="ctr" defTabSz="914445">
              <a:lnSpc>
                <a:spcPts val="3960"/>
              </a:lnSpc>
              <a:defRPr/>
            </a:pPr>
            <a:r>
              <a:rPr lang="en-US" sz="2400">
                <a:solidFill>
                  <a:srgbClr val="FFFFFF"/>
                </a:solidFill>
                <a:latin typeface="Barlow Condensed SemiBold" panose="00000706000000000000" pitchFamily="2" charset="0"/>
              </a:rPr>
              <a:t>Mở đáp án</a:t>
            </a:r>
          </a:p>
        </p:txBody>
      </p:sp>
      <p:pic>
        <p:nvPicPr>
          <p:cNvPr id="16" name="Dong ho 15 S - chuong ket thuc">
            <a:hlinkClick r:id="" action="ppaction://media"/>
            <a:extLst>
              <a:ext uri="{FF2B5EF4-FFF2-40B4-BE49-F238E27FC236}">
                <a16:creationId xmlns:a16="http://schemas.microsoft.com/office/drawing/2014/main" id="{5733A69F-1755-A8E7-59B3-A23E5198F833}"/>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311827" y="558716"/>
            <a:ext cx="1991250" cy="1991250"/>
          </a:xfrm>
          <a:prstGeom prst="rect">
            <a:avLst/>
          </a:prstGeom>
        </p:spPr>
      </p:pic>
      <p:sp>
        <p:nvSpPr>
          <p:cNvPr id="21" name="TextBox 15">
            <a:extLst>
              <a:ext uri="{FF2B5EF4-FFF2-40B4-BE49-F238E27FC236}">
                <a16:creationId xmlns:a16="http://schemas.microsoft.com/office/drawing/2014/main" id="{20C6A9CF-6273-C640-D559-6CAEAD7B3A36}"/>
              </a:ext>
            </a:extLst>
          </p:cNvPr>
          <p:cNvSpPr txBox="1"/>
          <p:nvPr/>
        </p:nvSpPr>
        <p:spPr>
          <a:xfrm>
            <a:off x="598163" y="2881643"/>
            <a:ext cx="3418578" cy="446276"/>
          </a:xfrm>
          <a:prstGeom prst="rect">
            <a:avLst/>
          </a:prstGeom>
        </p:spPr>
        <p:txBody>
          <a:bodyPr lIns="0" tIns="0" rIns="0" bIns="0" rtlCol="0" anchor="t">
            <a:spAutoFit/>
          </a:bodyPr>
          <a:lstStyle/>
          <a:p>
            <a:pPr algn="ctr" defTabSz="914445">
              <a:lnSpc>
                <a:spcPts val="3960"/>
              </a:lnSpc>
              <a:defRPr/>
            </a:pPr>
            <a:r>
              <a:rPr lang="en-US" sz="2400">
                <a:solidFill>
                  <a:srgbClr val="FFFFFF"/>
                </a:solidFill>
                <a:latin typeface="Barlow Condensed SemiBold" panose="00000706000000000000" pitchFamily="2" charset="0"/>
              </a:rPr>
              <a:t>Bấm đồng hồ</a:t>
            </a:r>
          </a:p>
        </p:txBody>
      </p:sp>
      <p:pic>
        <p:nvPicPr>
          <p:cNvPr id="18" name="Picture 17">
            <a:extLst>
              <a:ext uri="{FF2B5EF4-FFF2-40B4-BE49-F238E27FC236}">
                <a16:creationId xmlns:a16="http://schemas.microsoft.com/office/drawing/2014/main" id="{CEED02C8-51CA-3022-BED4-79D460DDAFD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175542" y="3404028"/>
            <a:ext cx="4321949" cy="6126717"/>
          </a:xfrm>
          <a:prstGeom prst="rect">
            <a:avLst/>
          </a:prstGeom>
        </p:spPr>
      </p:pic>
      <p:grpSp>
        <p:nvGrpSpPr>
          <p:cNvPr id="67" name="Group 66">
            <a:extLst>
              <a:ext uri="{FF2B5EF4-FFF2-40B4-BE49-F238E27FC236}">
                <a16:creationId xmlns:a16="http://schemas.microsoft.com/office/drawing/2014/main" id="{43CEA381-97A2-4275-1CA8-F23E1A2B7A22}"/>
              </a:ext>
            </a:extLst>
          </p:cNvPr>
          <p:cNvGrpSpPr/>
          <p:nvPr/>
        </p:nvGrpSpPr>
        <p:grpSpPr>
          <a:xfrm>
            <a:off x="8945941" y="1459337"/>
            <a:ext cx="7173326" cy="7369518"/>
            <a:chOff x="5963960" y="972891"/>
            <a:chExt cx="4782217" cy="4913012"/>
          </a:xfrm>
        </p:grpSpPr>
        <p:pic>
          <p:nvPicPr>
            <p:cNvPr id="2" name="Picture 1">
              <a:extLst>
                <a:ext uri="{FF2B5EF4-FFF2-40B4-BE49-F238E27FC236}">
                  <a16:creationId xmlns:a16="http://schemas.microsoft.com/office/drawing/2014/main" id="{23DF9F4B-1AB4-76AD-A141-D247F19A3728}"/>
                </a:ext>
              </a:extLst>
            </p:cNvPr>
            <p:cNvPicPr>
              <a:picLocks noChangeAspect="1"/>
            </p:cNvPicPr>
            <p:nvPr/>
          </p:nvPicPr>
          <p:blipFill rotWithShape="1">
            <a:blip r:embed="rId10"/>
            <a:srcRect b="1406"/>
            <a:stretch/>
          </p:blipFill>
          <p:spPr>
            <a:xfrm>
              <a:off x="5963960" y="972891"/>
              <a:ext cx="4782217" cy="4912217"/>
            </a:xfrm>
            <a:prstGeom prst="rect">
              <a:avLst/>
            </a:prstGeom>
          </p:spPr>
        </p:pic>
        <p:sp>
          <p:nvSpPr>
            <p:cNvPr id="66" name="TextBox 10">
              <a:extLst>
                <a:ext uri="{FF2B5EF4-FFF2-40B4-BE49-F238E27FC236}">
                  <a16:creationId xmlns:a16="http://schemas.microsoft.com/office/drawing/2014/main" id="{BAECFF76-2786-B748-C6D4-FF842A6A67FC}"/>
                </a:ext>
              </a:extLst>
            </p:cNvPr>
            <p:cNvSpPr txBox="1"/>
            <p:nvPr/>
          </p:nvSpPr>
          <p:spPr>
            <a:xfrm>
              <a:off x="8123713" y="5516571"/>
              <a:ext cx="477028" cy="369332"/>
            </a:xfrm>
            <a:prstGeom prst="rect">
              <a:avLst/>
            </a:prstGeom>
            <a:solidFill>
              <a:srgbClr val="DCCCAC"/>
            </a:solidFill>
          </p:spPr>
          <p:txBody>
            <a:bodyPr wrap="square" lIns="0" tIns="0" rIns="0" bIns="0" rtlCol="0" anchor="t">
              <a:spAutoFit/>
            </a:bodyPr>
            <a:lstStyle/>
            <a:p>
              <a:pPr algn="ctr" defTabSz="914445">
                <a:defRPr/>
              </a:pPr>
              <a:r>
                <a:rPr lang="en-US" sz="3600">
                  <a:solidFill>
                    <a:prstClr val="white"/>
                  </a:solidFill>
                  <a:latin typeface="Segoe UI Black" panose="020B0A02040204020203" pitchFamily="34" charset="0"/>
                  <a:ea typeface="Segoe UI Black" panose="020B0A02040204020203" pitchFamily="34" charset="0"/>
                </a:rPr>
                <a:t>1</a:t>
              </a:r>
              <a:endParaRPr lang="en-US" sz="3600">
                <a:solidFill>
                  <a:srgbClr val="FAC44A"/>
                </a:solidFill>
                <a:latin typeface="Segoe UI Black" panose="020B0A02040204020203" pitchFamily="34" charset="0"/>
                <a:ea typeface="Segoe UI Black" panose="020B0A02040204020203" pitchFamily="34" charset="0"/>
              </a:endParaRPr>
            </a:p>
          </p:txBody>
        </p:sp>
      </p:grpSp>
      <p:cxnSp>
        <p:nvCxnSpPr>
          <p:cNvPr id="34" name="Straight Arrow Connector 33">
            <a:extLst>
              <a:ext uri="{FF2B5EF4-FFF2-40B4-BE49-F238E27FC236}">
                <a16:creationId xmlns:a16="http://schemas.microsoft.com/office/drawing/2014/main" id="{EB5FE34F-FE59-B9CA-6C5F-FB42200BC55A}"/>
              </a:ext>
            </a:extLst>
          </p:cNvPr>
          <p:cNvCxnSpPr>
            <a:cxnSpLocks/>
          </p:cNvCxnSpPr>
          <p:nvPr/>
        </p:nvCxnSpPr>
        <p:spPr>
          <a:xfrm flipH="1" flipV="1">
            <a:off x="12560288" y="1813031"/>
            <a:ext cx="3111555" cy="313586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81F17C-9DFE-877F-0294-D3A23046FFB1}"/>
              </a:ext>
            </a:extLst>
          </p:cNvPr>
          <p:cNvCxnSpPr>
            <a:cxnSpLocks/>
          </p:cNvCxnSpPr>
          <p:nvPr/>
        </p:nvCxnSpPr>
        <p:spPr>
          <a:xfrm>
            <a:off x="9588112" y="4929401"/>
            <a:ext cx="2972177" cy="301169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9A28528-2865-41ED-A3CA-6B02F0D337CE}"/>
              </a:ext>
            </a:extLst>
          </p:cNvPr>
          <p:cNvCxnSpPr>
            <a:cxnSpLocks/>
          </p:cNvCxnSpPr>
          <p:nvPr/>
        </p:nvCxnSpPr>
        <p:spPr>
          <a:xfrm>
            <a:off x="12554015" y="1833838"/>
            <a:ext cx="0" cy="106229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2C4474F-A1B9-52C6-ABE2-E3FDAB6B524D}"/>
              </a:ext>
            </a:extLst>
          </p:cNvPr>
          <p:cNvCxnSpPr>
            <a:cxnSpLocks/>
          </p:cNvCxnSpPr>
          <p:nvPr/>
        </p:nvCxnSpPr>
        <p:spPr>
          <a:xfrm flipV="1">
            <a:off x="12521929" y="4857194"/>
            <a:ext cx="3156188" cy="308389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64DE770-1F70-52C8-A384-39338BEE0411}"/>
              </a:ext>
            </a:extLst>
          </p:cNvPr>
          <p:cNvCxnSpPr>
            <a:cxnSpLocks/>
          </p:cNvCxnSpPr>
          <p:nvPr/>
        </p:nvCxnSpPr>
        <p:spPr>
          <a:xfrm flipH="1">
            <a:off x="9558130" y="1813031"/>
            <a:ext cx="3032144" cy="314476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1C7C2D7-16DD-4C2F-7D48-1C78CBE39DED}"/>
              </a:ext>
            </a:extLst>
          </p:cNvPr>
          <p:cNvCxnSpPr>
            <a:cxnSpLocks/>
          </p:cNvCxnSpPr>
          <p:nvPr/>
        </p:nvCxnSpPr>
        <p:spPr>
          <a:xfrm flipH="1">
            <a:off x="10476397" y="2784410"/>
            <a:ext cx="2071346" cy="219418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8CA8208-9C9C-B757-11BA-3F1271DFE255}"/>
              </a:ext>
            </a:extLst>
          </p:cNvPr>
          <p:cNvCxnSpPr>
            <a:cxnSpLocks/>
          </p:cNvCxnSpPr>
          <p:nvPr/>
        </p:nvCxnSpPr>
        <p:spPr>
          <a:xfrm>
            <a:off x="10476397" y="4857194"/>
            <a:ext cx="2113874" cy="20489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157F552-A1F3-1511-2ED2-259006DC20DE}"/>
              </a:ext>
            </a:extLst>
          </p:cNvPr>
          <p:cNvCxnSpPr>
            <a:cxnSpLocks/>
          </p:cNvCxnSpPr>
          <p:nvPr/>
        </p:nvCxnSpPr>
        <p:spPr>
          <a:xfrm flipV="1">
            <a:off x="12581453" y="4857194"/>
            <a:ext cx="1959722" cy="20406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E8651BA-D0D9-6B59-47AC-910D9F27BCCC}"/>
              </a:ext>
            </a:extLst>
          </p:cNvPr>
          <p:cNvCxnSpPr>
            <a:cxnSpLocks/>
          </p:cNvCxnSpPr>
          <p:nvPr/>
        </p:nvCxnSpPr>
        <p:spPr>
          <a:xfrm flipH="1" flipV="1">
            <a:off x="12560288" y="2886184"/>
            <a:ext cx="2052633" cy="199211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8772DF8-8F8B-F2FF-E08A-041516038684}"/>
              </a:ext>
            </a:extLst>
          </p:cNvPr>
          <p:cNvCxnSpPr>
            <a:cxnSpLocks/>
          </p:cNvCxnSpPr>
          <p:nvPr/>
        </p:nvCxnSpPr>
        <p:spPr>
          <a:xfrm>
            <a:off x="12543341" y="2896127"/>
            <a:ext cx="0" cy="106229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2D96782-24F2-C5D6-3052-105ADCC9BBDB}"/>
              </a:ext>
            </a:extLst>
          </p:cNvPr>
          <p:cNvCxnSpPr>
            <a:cxnSpLocks/>
          </p:cNvCxnSpPr>
          <p:nvPr/>
        </p:nvCxnSpPr>
        <p:spPr>
          <a:xfrm flipH="1">
            <a:off x="11440322" y="3881504"/>
            <a:ext cx="1035674" cy="109709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F9630AC-C849-C0E2-A712-B834B845D926}"/>
              </a:ext>
            </a:extLst>
          </p:cNvPr>
          <p:cNvCxnSpPr>
            <a:cxnSpLocks/>
          </p:cNvCxnSpPr>
          <p:nvPr/>
        </p:nvCxnSpPr>
        <p:spPr>
          <a:xfrm>
            <a:off x="11549283" y="4898597"/>
            <a:ext cx="1017276" cy="111154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CC53D56-C1C0-ADAC-27A7-FCBD8D5D57F6}"/>
              </a:ext>
            </a:extLst>
          </p:cNvPr>
          <p:cNvCxnSpPr>
            <a:cxnSpLocks/>
          </p:cNvCxnSpPr>
          <p:nvPr/>
        </p:nvCxnSpPr>
        <p:spPr>
          <a:xfrm flipV="1">
            <a:off x="12509706" y="4847040"/>
            <a:ext cx="1050612" cy="11263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16A7EE1-E4FB-2940-4E2B-4C239CE65197}"/>
              </a:ext>
            </a:extLst>
          </p:cNvPr>
          <p:cNvCxnSpPr>
            <a:cxnSpLocks/>
          </p:cNvCxnSpPr>
          <p:nvPr/>
        </p:nvCxnSpPr>
        <p:spPr>
          <a:xfrm flipH="1" flipV="1">
            <a:off x="12543341" y="3926155"/>
            <a:ext cx="1061757" cy="97967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311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16"/>
                </p:tgtEl>
              </p:cMediaNode>
            </p:video>
            <p:seq concurrent="1" nextAc="seek">
              <p:cTn id="17" restart="whenNotActive" fill="hold" evtFilter="cancelBubble" nodeType="interactiveSeq">
                <p:stCondLst>
                  <p:cond evt="onClick" delay="0">
                    <p:tgtEl>
                      <p:spTgt spid="14"/>
                    </p:tgtEl>
                  </p:cond>
                </p:stCondLst>
                <p:endSync evt="end" delay="0">
                  <p:rtn val="all"/>
                </p:endSync>
                <p:childTnLst>
                  <p:par>
                    <p:cTn id="18" fill="hold">
                      <p:stCondLst>
                        <p:cond delay="0"/>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up)">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down)">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down)">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up)">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up)">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down)">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down)">
                                      <p:cBhvr>
                                        <p:cTn id="62" dur="500"/>
                                        <p:tgtEl>
                                          <p:spTgt spid="5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up)">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wipe(up)">
                                      <p:cBhvr>
                                        <p:cTn id="72" dur="500"/>
                                        <p:tgtEl>
                                          <p:spTgt spid="5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wipe(left)">
                                      <p:cBhvr>
                                        <p:cTn id="77" dur="500"/>
                                        <p:tgtEl>
                                          <p:spTgt spid="6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nodeType="click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wipe(down)">
                                      <p:cBhvr>
                                        <p:cTn id="82" dur="500"/>
                                        <p:tgtEl>
                                          <p:spTgt spid="6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wipe(down)">
                                      <p:cBhvr>
                                        <p:cTn id="87" dur="500"/>
                                        <p:tgtEl>
                                          <p:spTgt spid="64"/>
                                        </p:tgtEl>
                                      </p:cBhvr>
                                    </p:animEffect>
                                  </p:childTnLst>
                                </p:cTn>
                              </p:par>
                            </p:childTnLst>
                          </p:cTn>
                        </p:par>
                      </p:childTnLst>
                    </p:cTn>
                  </p:par>
                </p:childTnLst>
              </p:cTn>
              <p:nextCondLst>
                <p:cond evt="onClick" delay="0">
                  <p:tgtEl>
                    <p:spTgt spid="14"/>
                  </p:tgtEl>
                </p:cond>
              </p:nextCondLst>
            </p:seq>
          </p:childTnLst>
        </p:cTn>
      </p:par>
    </p:tnLst>
    <p:bldLst>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sp>
        <p:nvSpPr>
          <p:cNvPr id="10" name="Freeform 10"/>
          <p:cNvSpPr/>
          <p:nvPr/>
        </p:nvSpPr>
        <p:spPr>
          <a:xfrm rot="-1189845">
            <a:off x="-619969" y="5474432"/>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4"/>
            <a:stretch>
              <a:fillRect/>
            </a:stretch>
          </a:blipFill>
        </p:spPr>
        <p:txBody>
          <a:bodyPr/>
          <a:lstStyle/>
          <a:p>
            <a:endParaRPr lang="en-US"/>
          </a:p>
        </p:txBody>
      </p:sp>
      <p:sp>
        <p:nvSpPr>
          <p:cNvPr id="16" name="Freeform 16"/>
          <p:cNvSpPr/>
          <p:nvPr/>
        </p:nvSpPr>
        <p:spPr>
          <a:xfrm flipH="1">
            <a:off x="16393790" y="8166043"/>
            <a:ext cx="1201206" cy="1312723"/>
          </a:xfrm>
          <a:custGeom>
            <a:avLst/>
            <a:gdLst/>
            <a:ahLst/>
            <a:cxnLst/>
            <a:rect l="l" t="t" r="r" b="b"/>
            <a:pathLst>
              <a:path w="1201206" h="1312723">
                <a:moveTo>
                  <a:pt x="1201206" y="0"/>
                </a:moveTo>
                <a:lnTo>
                  <a:pt x="0" y="0"/>
                </a:lnTo>
                <a:lnTo>
                  <a:pt x="0" y="1312723"/>
                </a:lnTo>
                <a:lnTo>
                  <a:pt x="1201206" y="1312723"/>
                </a:lnTo>
                <a:lnTo>
                  <a:pt x="1201206" y="0"/>
                </a:lnTo>
                <a:close/>
              </a:path>
            </a:pathLst>
          </a:custGeom>
          <a:blipFill>
            <a:blip r:embed="rId5"/>
            <a:stretch>
              <a:fillRect l="-101696" r="-56400" b="-104288"/>
            </a:stretch>
          </a:blipFill>
        </p:spPr>
        <p:txBody>
          <a:bodyPr/>
          <a:lstStyle/>
          <a:p>
            <a:endParaRPr lang="en-US"/>
          </a:p>
        </p:txBody>
      </p:sp>
      <p:sp>
        <p:nvSpPr>
          <p:cNvPr id="17" name="Freeform 17"/>
          <p:cNvSpPr/>
          <p:nvPr/>
        </p:nvSpPr>
        <p:spPr>
          <a:xfrm>
            <a:off x="4367757" y="8822404"/>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6"/>
            <a:stretch>
              <a:fillRect/>
            </a:stretch>
          </a:blipFill>
        </p:spPr>
        <p:txBody>
          <a:bodyPr/>
          <a:lstStyle/>
          <a:p>
            <a:endParaRPr lang="en-US"/>
          </a:p>
        </p:txBody>
      </p:sp>
      <p:sp>
        <p:nvSpPr>
          <p:cNvPr id="3" name="TextBox 8">
            <a:extLst>
              <a:ext uri="{FF2B5EF4-FFF2-40B4-BE49-F238E27FC236}">
                <a16:creationId xmlns:a16="http://schemas.microsoft.com/office/drawing/2014/main" id="{A30B5713-32DF-649B-AFEA-0743DC9B249A}"/>
              </a:ext>
            </a:extLst>
          </p:cNvPr>
          <p:cNvSpPr txBox="1"/>
          <p:nvPr/>
        </p:nvSpPr>
        <p:spPr>
          <a:xfrm>
            <a:off x="0" y="808234"/>
            <a:ext cx="17981164" cy="769441"/>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a:ln>
                  <a:noFill/>
                </a:ln>
                <a:solidFill>
                  <a:srgbClr val="C0504D">
                    <a:lumMod val="75000"/>
                  </a:srgbClr>
                </a:solidFill>
                <a:effectLst/>
                <a:uLnTx/>
                <a:uFillTx/>
                <a:latin typeface="Bahnschrift" panose="020B0502040204020203" pitchFamily="34" charset="0"/>
                <a:ea typeface="Segoe UI Black" panose="020B0A02040204020203" pitchFamily="34" charset="0"/>
                <a:cs typeface="Arial" panose="020B0604020202020204" pitchFamily="34" charset="0"/>
              </a:rPr>
              <a:t>THỰC PHẨM THIÊN NHIÊN THÔNG DỤNG GIÀU NATRI</a:t>
            </a:r>
          </a:p>
        </p:txBody>
      </p:sp>
      <p:graphicFrame>
        <p:nvGraphicFramePr>
          <p:cNvPr id="4" name="Table 3">
            <a:extLst>
              <a:ext uri="{FF2B5EF4-FFF2-40B4-BE49-F238E27FC236}">
                <a16:creationId xmlns:a16="http://schemas.microsoft.com/office/drawing/2014/main" id="{02C2C288-2F84-C792-086F-2792F6BE4AA4}"/>
              </a:ext>
            </a:extLst>
          </p:cNvPr>
          <p:cNvGraphicFramePr>
            <a:graphicFrameLocks noGrp="1"/>
          </p:cNvGraphicFramePr>
          <p:nvPr/>
        </p:nvGraphicFramePr>
        <p:xfrm>
          <a:off x="752275" y="2577468"/>
          <a:ext cx="7851830" cy="6126480"/>
        </p:xfrm>
        <a:graphic>
          <a:graphicData uri="http://schemas.openxmlformats.org/drawingml/2006/table">
            <a:tbl>
              <a:tblPr firstRow="1" bandRow="1">
                <a:tableStyleId>{21E4AEA4-8DFA-4A89-87EB-49C32662AFE0}</a:tableStyleId>
              </a:tblPr>
              <a:tblGrid>
                <a:gridCol w="919994">
                  <a:extLst>
                    <a:ext uri="{9D8B030D-6E8A-4147-A177-3AD203B41FA5}">
                      <a16:colId xmlns:a16="http://schemas.microsoft.com/office/drawing/2014/main" val="1307130492"/>
                    </a:ext>
                  </a:extLst>
                </a:gridCol>
                <a:gridCol w="3847772">
                  <a:extLst>
                    <a:ext uri="{9D8B030D-6E8A-4147-A177-3AD203B41FA5}">
                      <a16:colId xmlns:a16="http://schemas.microsoft.com/office/drawing/2014/main" val="1463873443"/>
                    </a:ext>
                  </a:extLst>
                </a:gridCol>
                <a:gridCol w="3084064">
                  <a:extLst>
                    <a:ext uri="{9D8B030D-6E8A-4147-A177-3AD203B41FA5}">
                      <a16:colId xmlns:a16="http://schemas.microsoft.com/office/drawing/2014/main" val="1617257688"/>
                    </a:ext>
                  </a:extLst>
                </a:gridCol>
              </a:tblGrid>
              <a:tr h="370840">
                <a:tc>
                  <a:txBody>
                    <a:bodyPr/>
                    <a:lstStyle/>
                    <a:p>
                      <a:pPr algn="ctr"/>
                      <a:r>
                        <a:rPr lang="en-US" sz="2800">
                          <a:latin typeface="Arial" panose="020B0604020202020204" pitchFamily="34" charset="0"/>
                          <a:cs typeface="Arial" panose="020B0604020202020204" pitchFamily="34" charset="0"/>
                        </a:rPr>
                        <a:t>STT</a:t>
                      </a:r>
                    </a:p>
                  </a:txBody>
                  <a:tcPr/>
                </a:tc>
                <a:tc>
                  <a:txBody>
                    <a:bodyPr/>
                    <a:lstStyle/>
                    <a:p>
                      <a:pPr algn="ctr"/>
                      <a:r>
                        <a:rPr lang="en-US" sz="2800">
                          <a:latin typeface="Arial" panose="020B0604020202020204" pitchFamily="34" charset="0"/>
                          <a:cs typeface="Arial" panose="020B0604020202020204" pitchFamily="34" charset="0"/>
                        </a:rPr>
                        <a:t>Thực phẩm</a:t>
                      </a:r>
                    </a:p>
                  </a:txBody>
                  <a:tcPr/>
                </a:tc>
                <a:tc>
                  <a:txBody>
                    <a:bodyPr/>
                    <a:lstStyle/>
                    <a:p>
                      <a:pPr algn="ctr"/>
                      <a:r>
                        <a:rPr lang="en-US" sz="2800">
                          <a:latin typeface="Arial" panose="020B0604020202020204" pitchFamily="34" charset="0"/>
                          <a:cs typeface="Arial" panose="020B0604020202020204" pitchFamily="34" charset="0"/>
                        </a:rPr>
                        <a:t>Natri</a:t>
                      </a:r>
                    </a:p>
                    <a:p>
                      <a:pPr algn="ctr"/>
                      <a:r>
                        <a:rPr lang="en-US" sz="2800">
                          <a:latin typeface="Arial" panose="020B0604020202020204" pitchFamily="34" charset="0"/>
                          <a:cs typeface="Arial" panose="020B0604020202020204" pitchFamily="34" charset="0"/>
                        </a:rPr>
                        <a:t>(mg/100g)</a:t>
                      </a:r>
                    </a:p>
                  </a:txBody>
                  <a:tcPr/>
                </a:tc>
                <a:extLst>
                  <a:ext uri="{0D108BD9-81ED-4DB2-BD59-A6C34878D82A}">
                    <a16:rowId xmlns:a16="http://schemas.microsoft.com/office/drawing/2014/main" val="1687405278"/>
                  </a:ext>
                </a:extLst>
              </a:tr>
              <a:tr h="370840">
                <a:tc>
                  <a:txBody>
                    <a:bodyPr/>
                    <a:lstStyle/>
                    <a:p>
                      <a:pPr algn="ctr"/>
                      <a:r>
                        <a:rPr lang="en-US" sz="2800">
                          <a:latin typeface="Arial" panose="020B0604020202020204" pitchFamily="34" charset="0"/>
                          <a:cs typeface="Arial" panose="020B0604020202020204" pitchFamily="34" charset="0"/>
                        </a:rPr>
                        <a:t>1</a:t>
                      </a:r>
                    </a:p>
                  </a:txBody>
                  <a:tcPr/>
                </a:tc>
                <a:tc>
                  <a:txBody>
                    <a:bodyPr/>
                    <a:lstStyle/>
                    <a:p>
                      <a:r>
                        <a:rPr lang="en-US" sz="2800">
                          <a:latin typeface="Arial" panose="020B0604020202020204" pitchFamily="34" charset="0"/>
                          <a:cs typeface="Arial" panose="020B0604020202020204" pitchFamily="34" charset="0"/>
                        </a:rPr>
                        <a:t>Tôm đồng</a:t>
                      </a:r>
                    </a:p>
                  </a:txBody>
                  <a:tcPr/>
                </a:tc>
                <a:tc>
                  <a:txBody>
                    <a:bodyPr/>
                    <a:lstStyle/>
                    <a:p>
                      <a:pPr algn="ctr"/>
                      <a:r>
                        <a:rPr lang="en-US" sz="2800">
                          <a:latin typeface="Arial" panose="020B0604020202020204" pitchFamily="34" charset="0"/>
                          <a:cs typeface="Arial" panose="020B0604020202020204" pitchFamily="34" charset="0"/>
                        </a:rPr>
                        <a:t>418</a:t>
                      </a:r>
                    </a:p>
                  </a:txBody>
                  <a:tcPr/>
                </a:tc>
                <a:extLst>
                  <a:ext uri="{0D108BD9-81ED-4DB2-BD59-A6C34878D82A}">
                    <a16:rowId xmlns:a16="http://schemas.microsoft.com/office/drawing/2014/main" val="2739169998"/>
                  </a:ext>
                </a:extLst>
              </a:tr>
              <a:tr h="370840">
                <a:tc>
                  <a:txBody>
                    <a:bodyPr/>
                    <a:lstStyle/>
                    <a:p>
                      <a:pPr algn="ctr"/>
                      <a:r>
                        <a:rPr lang="en-US" sz="2800">
                          <a:latin typeface="Arial" panose="020B0604020202020204" pitchFamily="34" charset="0"/>
                          <a:cs typeface="Arial" panose="020B0604020202020204" pitchFamily="34" charset="0"/>
                        </a:rPr>
                        <a:t>2</a:t>
                      </a:r>
                    </a:p>
                  </a:txBody>
                  <a:tcPr/>
                </a:tc>
                <a:tc>
                  <a:txBody>
                    <a:bodyPr/>
                    <a:lstStyle/>
                    <a:p>
                      <a:r>
                        <a:rPr lang="en-US" sz="2800">
                          <a:latin typeface="Arial" panose="020B0604020202020204" pitchFamily="34" charset="0"/>
                          <a:cs typeface="Arial" panose="020B0604020202020204" pitchFamily="34" charset="0"/>
                        </a:rPr>
                        <a:t>Sò</a:t>
                      </a:r>
                    </a:p>
                  </a:txBody>
                  <a:tcPr/>
                </a:tc>
                <a:tc>
                  <a:txBody>
                    <a:bodyPr/>
                    <a:lstStyle/>
                    <a:p>
                      <a:pPr algn="ctr"/>
                      <a:r>
                        <a:rPr lang="en-US" sz="2800">
                          <a:latin typeface="Arial" panose="020B0604020202020204" pitchFamily="34" charset="0"/>
                          <a:cs typeface="Arial" panose="020B0604020202020204" pitchFamily="34" charset="0"/>
                        </a:rPr>
                        <a:t>380</a:t>
                      </a:r>
                    </a:p>
                  </a:txBody>
                  <a:tcPr/>
                </a:tc>
                <a:extLst>
                  <a:ext uri="{0D108BD9-81ED-4DB2-BD59-A6C34878D82A}">
                    <a16:rowId xmlns:a16="http://schemas.microsoft.com/office/drawing/2014/main" val="1261203667"/>
                  </a:ext>
                </a:extLst>
              </a:tr>
              <a:tr h="370840">
                <a:tc>
                  <a:txBody>
                    <a:bodyPr/>
                    <a:lstStyle/>
                    <a:p>
                      <a:pPr algn="ctr"/>
                      <a:r>
                        <a:rPr lang="en-US" sz="2800">
                          <a:latin typeface="Arial" panose="020B0604020202020204" pitchFamily="34" charset="0"/>
                          <a:cs typeface="Arial" panose="020B0604020202020204" pitchFamily="34" charset="0"/>
                        </a:rPr>
                        <a:t>3</a:t>
                      </a:r>
                    </a:p>
                  </a:txBody>
                  <a:tcPr/>
                </a:tc>
                <a:tc>
                  <a:txBody>
                    <a:bodyPr/>
                    <a:lstStyle/>
                    <a:p>
                      <a:r>
                        <a:rPr lang="en-US" sz="2800">
                          <a:latin typeface="Arial" panose="020B0604020202020204" pitchFamily="34" charset="0"/>
                          <a:cs typeface="Arial" panose="020B0604020202020204" pitchFamily="34" charset="0"/>
                        </a:rPr>
                        <a:t>Sữa bò tươi</a:t>
                      </a:r>
                    </a:p>
                  </a:txBody>
                  <a:tcPr/>
                </a:tc>
                <a:tc>
                  <a:txBody>
                    <a:bodyPr/>
                    <a:lstStyle/>
                    <a:p>
                      <a:pPr algn="ctr"/>
                      <a:r>
                        <a:rPr lang="en-US" sz="2800">
                          <a:latin typeface="Arial" panose="020B0604020202020204" pitchFamily="34" charset="0"/>
                          <a:cs typeface="Arial" panose="020B0604020202020204" pitchFamily="34" charset="0"/>
                        </a:rPr>
                        <a:t>380</a:t>
                      </a:r>
                    </a:p>
                  </a:txBody>
                  <a:tcPr/>
                </a:tc>
                <a:extLst>
                  <a:ext uri="{0D108BD9-81ED-4DB2-BD59-A6C34878D82A}">
                    <a16:rowId xmlns:a16="http://schemas.microsoft.com/office/drawing/2014/main" val="470800940"/>
                  </a:ext>
                </a:extLst>
              </a:tr>
              <a:tr h="370840">
                <a:tc>
                  <a:txBody>
                    <a:bodyPr/>
                    <a:lstStyle/>
                    <a:p>
                      <a:pPr algn="ctr"/>
                      <a:r>
                        <a:rPr lang="en-US" sz="2800">
                          <a:latin typeface="Arial" panose="020B0604020202020204" pitchFamily="34" charset="0"/>
                          <a:cs typeface="Arial" panose="020B0604020202020204" pitchFamily="34" charset="0"/>
                        </a:rPr>
                        <a:t>4</a:t>
                      </a:r>
                    </a:p>
                  </a:txBody>
                  <a:tcPr/>
                </a:tc>
                <a:tc>
                  <a:txBody>
                    <a:bodyPr/>
                    <a:lstStyle/>
                    <a:p>
                      <a:r>
                        <a:rPr lang="en-US" sz="2800">
                          <a:latin typeface="Arial" panose="020B0604020202020204" pitchFamily="34" charset="0"/>
                          <a:cs typeface="Arial" panose="020B0604020202020204" pitchFamily="34" charset="0"/>
                        </a:rPr>
                        <a:t>Cua biển</a:t>
                      </a:r>
                    </a:p>
                  </a:txBody>
                  <a:tcPr/>
                </a:tc>
                <a:tc>
                  <a:txBody>
                    <a:bodyPr/>
                    <a:lstStyle/>
                    <a:p>
                      <a:pPr algn="ctr"/>
                      <a:r>
                        <a:rPr lang="en-US" sz="2800">
                          <a:latin typeface="Arial" panose="020B0604020202020204" pitchFamily="34" charset="0"/>
                          <a:cs typeface="Arial" panose="020B0604020202020204" pitchFamily="34" charset="0"/>
                        </a:rPr>
                        <a:t>316</a:t>
                      </a:r>
                    </a:p>
                  </a:txBody>
                  <a:tcPr/>
                </a:tc>
                <a:extLst>
                  <a:ext uri="{0D108BD9-81ED-4DB2-BD59-A6C34878D82A}">
                    <a16:rowId xmlns:a16="http://schemas.microsoft.com/office/drawing/2014/main" val="801877898"/>
                  </a:ext>
                </a:extLst>
              </a:tr>
              <a:tr h="370840">
                <a:tc>
                  <a:txBody>
                    <a:bodyPr/>
                    <a:lstStyle/>
                    <a:p>
                      <a:pPr algn="ctr"/>
                      <a:r>
                        <a:rPr lang="en-US" sz="2800">
                          <a:latin typeface="Arial" panose="020B0604020202020204" pitchFamily="34" charset="0"/>
                          <a:cs typeface="Arial" panose="020B0604020202020204" pitchFamily="34" charset="0"/>
                        </a:rPr>
                        <a:t>5</a:t>
                      </a:r>
                    </a:p>
                  </a:txBody>
                  <a:tcPr/>
                </a:tc>
                <a:tc>
                  <a:txBody>
                    <a:bodyPr/>
                    <a:lstStyle/>
                    <a:p>
                      <a:r>
                        <a:rPr lang="en-US" sz="2800">
                          <a:latin typeface="Arial" panose="020B0604020202020204" pitchFamily="34" charset="0"/>
                          <a:cs typeface="Arial" panose="020B0604020202020204" pitchFamily="34" charset="0"/>
                        </a:rPr>
                        <a:t>Lòng trắng trứng</a:t>
                      </a:r>
                    </a:p>
                  </a:txBody>
                  <a:tcPr/>
                </a:tc>
                <a:tc>
                  <a:txBody>
                    <a:bodyPr/>
                    <a:lstStyle/>
                    <a:p>
                      <a:pPr algn="ctr"/>
                      <a:r>
                        <a:rPr lang="en-US" sz="2800">
                          <a:latin typeface="Arial" panose="020B0604020202020204" pitchFamily="34" charset="0"/>
                          <a:cs typeface="Arial" panose="020B0604020202020204" pitchFamily="34" charset="0"/>
                        </a:rPr>
                        <a:t>215</a:t>
                      </a:r>
                    </a:p>
                  </a:txBody>
                  <a:tcPr/>
                </a:tc>
                <a:extLst>
                  <a:ext uri="{0D108BD9-81ED-4DB2-BD59-A6C34878D82A}">
                    <a16:rowId xmlns:a16="http://schemas.microsoft.com/office/drawing/2014/main" val="1690141279"/>
                  </a:ext>
                </a:extLst>
              </a:tr>
              <a:tr h="370840">
                <a:tc>
                  <a:txBody>
                    <a:bodyPr/>
                    <a:lstStyle/>
                    <a:p>
                      <a:pPr algn="ctr"/>
                      <a:r>
                        <a:rPr lang="en-US" sz="2800">
                          <a:latin typeface="Arial" panose="020B0604020202020204" pitchFamily="34" charset="0"/>
                          <a:cs typeface="Arial" panose="020B0604020202020204" pitchFamily="34" charset="0"/>
                        </a:rPr>
                        <a:t>6</a:t>
                      </a:r>
                    </a:p>
                  </a:txBody>
                  <a:tcPr/>
                </a:tc>
                <a:tc>
                  <a:txBody>
                    <a:bodyPr/>
                    <a:lstStyle/>
                    <a:p>
                      <a:r>
                        <a:rPr lang="en-US" sz="2800">
                          <a:latin typeface="Arial" panose="020B0604020202020204" pitchFamily="34" charset="0"/>
                          <a:cs typeface="Arial" panose="020B0604020202020204" pitchFamily="34" charset="0"/>
                        </a:rPr>
                        <a:t>Cật bò</a:t>
                      </a:r>
                    </a:p>
                  </a:txBody>
                  <a:tcPr/>
                </a:tc>
                <a:tc>
                  <a:txBody>
                    <a:bodyPr/>
                    <a:lstStyle/>
                    <a:p>
                      <a:pPr algn="ctr"/>
                      <a:r>
                        <a:rPr lang="en-US" sz="2800">
                          <a:latin typeface="Arial" panose="020B0604020202020204" pitchFamily="34" charset="0"/>
                          <a:cs typeface="Arial" panose="020B0604020202020204" pitchFamily="34" charset="0"/>
                        </a:rPr>
                        <a:t>200</a:t>
                      </a:r>
                    </a:p>
                  </a:txBody>
                  <a:tcPr/>
                </a:tc>
                <a:extLst>
                  <a:ext uri="{0D108BD9-81ED-4DB2-BD59-A6C34878D82A}">
                    <a16:rowId xmlns:a16="http://schemas.microsoft.com/office/drawing/2014/main" val="458695561"/>
                  </a:ext>
                </a:extLst>
              </a:tr>
              <a:tr h="370840">
                <a:tc>
                  <a:txBody>
                    <a:bodyPr/>
                    <a:lstStyle/>
                    <a:p>
                      <a:pPr algn="ctr"/>
                      <a:r>
                        <a:rPr lang="en-US" sz="2800">
                          <a:latin typeface="Arial" panose="020B0604020202020204" pitchFamily="34" charset="0"/>
                          <a:cs typeface="Arial" panose="020B0604020202020204" pitchFamily="34" charset="0"/>
                        </a:rPr>
                        <a:t>7</a:t>
                      </a:r>
                    </a:p>
                  </a:txBody>
                  <a:tcPr/>
                </a:tc>
                <a:tc>
                  <a:txBody>
                    <a:bodyPr/>
                    <a:lstStyle/>
                    <a:p>
                      <a:r>
                        <a:rPr lang="en-US" sz="2800">
                          <a:latin typeface="Arial" panose="020B0604020202020204" pitchFamily="34" charset="0"/>
                          <a:cs typeface="Arial" panose="020B0604020202020204" pitchFamily="34" charset="0"/>
                        </a:rPr>
                        <a:t>Trứng vịt</a:t>
                      </a:r>
                    </a:p>
                  </a:txBody>
                  <a:tcPr/>
                </a:tc>
                <a:tc>
                  <a:txBody>
                    <a:bodyPr/>
                    <a:lstStyle/>
                    <a:p>
                      <a:pPr algn="ctr"/>
                      <a:r>
                        <a:rPr lang="en-US" sz="2800">
                          <a:latin typeface="Arial" panose="020B0604020202020204" pitchFamily="34" charset="0"/>
                          <a:cs typeface="Arial" panose="020B0604020202020204" pitchFamily="34" charset="0"/>
                        </a:rPr>
                        <a:t>191</a:t>
                      </a:r>
                    </a:p>
                  </a:txBody>
                  <a:tcPr/>
                </a:tc>
                <a:extLst>
                  <a:ext uri="{0D108BD9-81ED-4DB2-BD59-A6C34878D82A}">
                    <a16:rowId xmlns:a16="http://schemas.microsoft.com/office/drawing/2014/main" val="2198835537"/>
                  </a:ext>
                </a:extLst>
              </a:tr>
              <a:tr h="370840">
                <a:tc>
                  <a:txBody>
                    <a:bodyPr/>
                    <a:lstStyle/>
                    <a:p>
                      <a:pPr algn="ctr"/>
                      <a:r>
                        <a:rPr lang="en-US" sz="2800">
                          <a:latin typeface="Arial" panose="020B0604020202020204" pitchFamily="34" charset="0"/>
                          <a:cs typeface="Arial" panose="020B0604020202020204" pitchFamily="34" charset="0"/>
                        </a:rPr>
                        <a:t>8</a:t>
                      </a:r>
                    </a:p>
                  </a:txBody>
                  <a:tcPr/>
                </a:tc>
                <a:tc>
                  <a:txBody>
                    <a:bodyPr/>
                    <a:lstStyle/>
                    <a:p>
                      <a:r>
                        <a:rPr lang="en-US" sz="2800">
                          <a:latin typeface="Arial" panose="020B0604020202020204" pitchFamily="34" charset="0"/>
                          <a:cs typeface="Arial" panose="020B0604020202020204" pitchFamily="34" charset="0"/>
                        </a:rPr>
                        <a:t>Cá trích</a:t>
                      </a:r>
                    </a:p>
                  </a:txBody>
                  <a:tcPr/>
                </a:tc>
                <a:tc>
                  <a:txBody>
                    <a:bodyPr/>
                    <a:lstStyle/>
                    <a:p>
                      <a:pPr algn="ctr"/>
                      <a:r>
                        <a:rPr lang="en-US" sz="2800">
                          <a:latin typeface="Arial" panose="020B0604020202020204" pitchFamily="34" charset="0"/>
                          <a:cs typeface="Arial" panose="020B0604020202020204" pitchFamily="34" charset="0"/>
                        </a:rPr>
                        <a:t>160</a:t>
                      </a:r>
                    </a:p>
                  </a:txBody>
                  <a:tcPr/>
                </a:tc>
                <a:extLst>
                  <a:ext uri="{0D108BD9-81ED-4DB2-BD59-A6C34878D82A}">
                    <a16:rowId xmlns:a16="http://schemas.microsoft.com/office/drawing/2014/main" val="3065181326"/>
                  </a:ext>
                </a:extLst>
              </a:tr>
              <a:tr h="370840">
                <a:tc>
                  <a:txBody>
                    <a:bodyPr/>
                    <a:lstStyle/>
                    <a:p>
                      <a:pPr algn="ctr"/>
                      <a:r>
                        <a:rPr lang="en-US" sz="2800">
                          <a:latin typeface="Arial" panose="020B0604020202020204" pitchFamily="34" charset="0"/>
                          <a:cs typeface="Arial" panose="020B0604020202020204" pitchFamily="34" charset="0"/>
                        </a:rPr>
                        <a:t>9</a:t>
                      </a:r>
                    </a:p>
                  </a:txBody>
                  <a:tcPr/>
                </a:tc>
                <a:tc>
                  <a:txBody>
                    <a:bodyPr/>
                    <a:lstStyle/>
                    <a:p>
                      <a:r>
                        <a:rPr lang="en-US" sz="2800">
                          <a:latin typeface="Arial" panose="020B0604020202020204" pitchFamily="34" charset="0"/>
                          <a:cs typeface="Arial" panose="020B0604020202020204" pitchFamily="34" charset="0"/>
                        </a:rPr>
                        <a:t>Trứng gà</a:t>
                      </a:r>
                    </a:p>
                  </a:txBody>
                  <a:tcPr/>
                </a:tc>
                <a:tc>
                  <a:txBody>
                    <a:bodyPr/>
                    <a:lstStyle/>
                    <a:p>
                      <a:pPr algn="ctr"/>
                      <a:r>
                        <a:rPr lang="en-US" sz="2800">
                          <a:latin typeface="Arial" panose="020B0604020202020204" pitchFamily="34" charset="0"/>
                          <a:cs typeface="Arial" panose="020B0604020202020204" pitchFamily="34" charset="0"/>
                        </a:rPr>
                        <a:t>158</a:t>
                      </a:r>
                    </a:p>
                  </a:txBody>
                  <a:tcPr/>
                </a:tc>
                <a:extLst>
                  <a:ext uri="{0D108BD9-81ED-4DB2-BD59-A6C34878D82A}">
                    <a16:rowId xmlns:a16="http://schemas.microsoft.com/office/drawing/2014/main" val="1196118906"/>
                  </a:ext>
                </a:extLst>
              </a:tr>
              <a:tr h="370840">
                <a:tc>
                  <a:txBody>
                    <a:bodyPr/>
                    <a:lstStyle/>
                    <a:p>
                      <a:pPr algn="ctr"/>
                      <a:r>
                        <a:rPr lang="en-US" sz="2800">
                          <a:latin typeface="Arial" panose="020B0604020202020204" pitchFamily="34" charset="0"/>
                          <a:cs typeface="Arial" panose="020B0604020202020204" pitchFamily="34" charset="0"/>
                        </a:rPr>
                        <a:t>10</a:t>
                      </a:r>
                    </a:p>
                  </a:txBody>
                  <a:tcPr/>
                </a:tc>
                <a:tc>
                  <a:txBody>
                    <a:bodyPr/>
                    <a:lstStyle/>
                    <a:p>
                      <a:r>
                        <a:rPr lang="en-US" sz="2800">
                          <a:latin typeface="Arial" panose="020B0604020202020204" pitchFamily="34" charset="0"/>
                          <a:cs typeface="Arial" panose="020B0604020202020204" pitchFamily="34" charset="0"/>
                        </a:rPr>
                        <a:t>Gan heo/bò</a:t>
                      </a:r>
                    </a:p>
                  </a:txBody>
                  <a:tcPr/>
                </a:tc>
                <a:tc>
                  <a:txBody>
                    <a:bodyPr/>
                    <a:lstStyle/>
                    <a:p>
                      <a:pPr algn="ctr"/>
                      <a:r>
                        <a:rPr lang="en-US" sz="2800">
                          <a:latin typeface="Arial" panose="020B0604020202020204" pitchFamily="34" charset="0"/>
                          <a:cs typeface="Arial" panose="020B0604020202020204" pitchFamily="34" charset="0"/>
                        </a:rPr>
                        <a:t>110</a:t>
                      </a:r>
                    </a:p>
                  </a:txBody>
                  <a:tcPr/>
                </a:tc>
                <a:extLst>
                  <a:ext uri="{0D108BD9-81ED-4DB2-BD59-A6C34878D82A}">
                    <a16:rowId xmlns:a16="http://schemas.microsoft.com/office/drawing/2014/main" val="3933303066"/>
                  </a:ext>
                </a:extLst>
              </a:tr>
            </a:tbl>
          </a:graphicData>
        </a:graphic>
      </p:graphicFrame>
      <p:graphicFrame>
        <p:nvGraphicFramePr>
          <p:cNvPr id="5" name="Table 4">
            <a:extLst>
              <a:ext uri="{FF2B5EF4-FFF2-40B4-BE49-F238E27FC236}">
                <a16:creationId xmlns:a16="http://schemas.microsoft.com/office/drawing/2014/main" id="{24FB5EF2-1B2C-A3F0-54F3-D94746C50662}"/>
              </a:ext>
            </a:extLst>
          </p:cNvPr>
          <p:cNvGraphicFramePr>
            <a:graphicFrameLocks noGrp="1"/>
          </p:cNvGraphicFramePr>
          <p:nvPr>
            <p:extLst>
              <p:ext uri="{D42A27DB-BD31-4B8C-83A1-F6EECF244321}">
                <p14:modId xmlns:p14="http://schemas.microsoft.com/office/powerpoint/2010/main" val="3850200979"/>
              </p:ext>
            </p:extLst>
          </p:nvPr>
        </p:nvGraphicFramePr>
        <p:xfrm>
          <a:off x="9687885" y="2551404"/>
          <a:ext cx="7851827" cy="6126476"/>
        </p:xfrm>
        <a:graphic>
          <a:graphicData uri="http://schemas.openxmlformats.org/drawingml/2006/table">
            <a:tbl>
              <a:tblPr firstRow="1" bandRow="1">
                <a:tableStyleId>{21E4AEA4-8DFA-4A89-87EB-49C32662AFE0}</a:tableStyleId>
              </a:tblPr>
              <a:tblGrid>
                <a:gridCol w="912685">
                  <a:extLst>
                    <a:ext uri="{9D8B030D-6E8A-4147-A177-3AD203B41FA5}">
                      <a16:colId xmlns:a16="http://schemas.microsoft.com/office/drawing/2014/main" val="192823147"/>
                    </a:ext>
                  </a:extLst>
                </a:gridCol>
                <a:gridCol w="3862194">
                  <a:extLst>
                    <a:ext uri="{9D8B030D-6E8A-4147-A177-3AD203B41FA5}">
                      <a16:colId xmlns:a16="http://schemas.microsoft.com/office/drawing/2014/main" val="1710876401"/>
                    </a:ext>
                  </a:extLst>
                </a:gridCol>
                <a:gridCol w="3076948">
                  <a:extLst>
                    <a:ext uri="{9D8B030D-6E8A-4147-A177-3AD203B41FA5}">
                      <a16:colId xmlns:a16="http://schemas.microsoft.com/office/drawing/2014/main" val="3995263262"/>
                    </a:ext>
                  </a:extLst>
                </a:gridCol>
              </a:tblGrid>
              <a:tr h="1032179">
                <a:tc>
                  <a:txBody>
                    <a:bodyPr/>
                    <a:lstStyle/>
                    <a:p>
                      <a:pPr algn="ctr"/>
                      <a:r>
                        <a:rPr lang="en-US" sz="2800">
                          <a:latin typeface="Arial" panose="020B0604020202020204" pitchFamily="34" charset="0"/>
                          <a:cs typeface="Arial" panose="020B0604020202020204" pitchFamily="34" charset="0"/>
                        </a:rPr>
                        <a:t>STT</a:t>
                      </a:r>
                    </a:p>
                  </a:txBody>
                  <a:tcPr/>
                </a:tc>
                <a:tc>
                  <a:txBody>
                    <a:bodyPr/>
                    <a:lstStyle/>
                    <a:p>
                      <a:pPr algn="ctr"/>
                      <a:r>
                        <a:rPr lang="en-US" sz="2800">
                          <a:latin typeface="Arial" panose="020B0604020202020204" pitchFamily="34" charset="0"/>
                          <a:cs typeface="Arial" panose="020B0604020202020204" pitchFamily="34" charset="0"/>
                        </a:rPr>
                        <a:t>Thực phẩm</a:t>
                      </a:r>
                    </a:p>
                  </a:txBody>
                  <a:tcPr/>
                </a:tc>
                <a:tc>
                  <a:txBody>
                    <a:bodyPr/>
                    <a:lstStyle/>
                    <a:p>
                      <a:pPr algn="ctr"/>
                      <a:r>
                        <a:rPr lang="en-US" sz="2800">
                          <a:latin typeface="Arial" panose="020B0604020202020204" pitchFamily="34" charset="0"/>
                          <a:cs typeface="Arial" panose="020B0604020202020204" pitchFamily="34" charset="0"/>
                        </a:rPr>
                        <a:t>Natri</a:t>
                      </a:r>
                    </a:p>
                    <a:p>
                      <a:pPr algn="ctr"/>
                      <a:r>
                        <a:rPr lang="en-US" sz="2800">
                          <a:latin typeface="Arial" panose="020B0604020202020204" pitchFamily="34" charset="0"/>
                          <a:cs typeface="Arial" panose="020B0604020202020204" pitchFamily="34" charset="0"/>
                        </a:rPr>
                        <a:t>(mg/100g)</a:t>
                      </a:r>
                    </a:p>
                  </a:txBody>
                  <a:tcPr/>
                </a:tc>
                <a:extLst>
                  <a:ext uri="{0D108BD9-81ED-4DB2-BD59-A6C34878D82A}">
                    <a16:rowId xmlns:a16="http://schemas.microsoft.com/office/drawing/2014/main" val="2161831594"/>
                  </a:ext>
                </a:extLst>
              </a:tr>
              <a:tr h="566033">
                <a:tc>
                  <a:txBody>
                    <a:bodyPr/>
                    <a:lstStyle/>
                    <a:p>
                      <a:pPr algn="ctr"/>
                      <a:r>
                        <a:rPr lang="en-US" sz="2800">
                          <a:latin typeface="Arial" panose="020B0604020202020204" pitchFamily="34" charset="0"/>
                          <a:cs typeface="Arial" panose="020B0604020202020204" pitchFamily="34" charset="0"/>
                        </a:rPr>
                        <a:t>11</a:t>
                      </a:r>
                    </a:p>
                  </a:txBody>
                  <a:tcPr/>
                </a:tc>
                <a:tc>
                  <a:txBody>
                    <a:bodyPr/>
                    <a:lstStyle/>
                    <a:p>
                      <a:r>
                        <a:rPr lang="en-US" sz="2800">
                          <a:latin typeface="Arial" panose="020B0604020202020204" pitchFamily="34" charset="0"/>
                          <a:cs typeface="Arial" panose="020B0604020202020204" pitchFamily="34" charset="0"/>
                        </a:rPr>
                        <a:t>Cá thu</a:t>
                      </a:r>
                    </a:p>
                  </a:txBody>
                  <a:tcPr/>
                </a:tc>
                <a:tc>
                  <a:txBody>
                    <a:bodyPr/>
                    <a:lstStyle/>
                    <a:p>
                      <a:pPr algn="ctr"/>
                      <a:r>
                        <a:rPr lang="en-US" sz="2800">
                          <a:latin typeface="Arial" panose="020B0604020202020204" pitchFamily="34" charset="0"/>
                          <a:cs typeface="Arial" panose="020B0604020202020204" pitchFamily="34" charset="0"/>
                        </a:rPr>
                        <a:t>110</a:t>
                      </a:r>
                    </a:p>
                  </a:txBody>
                  <a:tcPr/>
                </a:tc>
                <a:extLst>
                  <a:ext uri="{0D108BD9-81ED-4DB2-BD59-A6C34878D82A}">
                    <a16:rowId xmlns:a16="http://schemas.microsoft.com/office/drawing/2014/main" val="665921674"/>
                  </a:ext>
                </a:extLst>
              </a:tr>
              <a:tr h="566033">
                <a:tc>
                  <a:txBody>
                    <a:bodyPr/>
                    <a:lstStyle/>
                    <a:p>
                      <a:pPr algn="ctr"/>
                      <a:r>
                        <a:rPr lang="en-US" sz="2800">
                          <a:latin typeface="Arial" panose="020B0604020202020204" pitchFamily="34" charset="0"/>
                          <a:cs typeface="Arial" panose="020B0604020202020204" pitchFamily="34" charset="0"/>
                        </a:rPr>
                        <a:t>12</a:t>
                      </a:r>
                    </a:p>
                  </a:txBody>
                  <a:tcPr/>
                </a:tc>
                <a:tc>
                  <a:txBody>
                    <a:bodyPr/>
                    <a:lstStyle/>
                    <a:p>
                      <a:r>
                        <a:rPr lang="en-US" sz="2800">
                          <a:latin typeface="Arial" panose="020B0604020202020204" pitchFamily="34" charset="0"/>
                          <a:cs typeface="Arial" panose="020B0604020202020204" pitchFamily="34" charset="0"/>
                        </a:rPr>
                        <a:t>Lòng đỏ trứng gà</a:t>
                      </a:r>
                    </a:p>
                  </a:txBody>
                  <a:tcPr/>
                </a:tc>
                <a:tc>
                  <a:txBody>
                    <a:bodyPr/>
                    <a:lstStyle/>
                    <a:p>
                      <a:pPr algn="ctr"/>
                      <a:r>
                        <a:rPr lang="en-US" sz="2800">
                          <a:latin typeface="Arial" panose="020B0604020202020204" pitchFamily="34" charset="0"/>
                          <a:cs typeface="Arial" panose="020B0604020202020204" pitchFamily="34" charset="0"/>
                        </a:rPr>
                        <a:t>108</a:t>
                      </a:r>
                    </a:p>
                  </a:txBody>
                  <a:tcPr/>
                </a:tc>
                <a:extLst>
                  <a:ext uri="{0D108BD9-81ED-4DB2-BD59-A6C34878D82A}">
                    <a16:rowId xmlns:a16="http://schemas.microsoft.com/office/drawing/2014/main" val="3865980865"/>
                  </a:ext>
                </a:extLst>
              </a:tr>
              <a:tr h="566033">
                <a:tc>
                  <a:txBody>
                    <a:bodyPr/>
                    <a:lstStyle/>
                    <a:p>
                      <a:pPr algn="ctr"/>
                      <a:r>
                        <a:rPr lang="en-US" sz="2800">
                          <a:latin typeface="Arial" panose="020B0604020202020204" pitchFamily="34" charset="0"/>
                          <a:cs typeface="Arial" panose="020B0604020202020204" pitchFamily="34" charset="0"/>
                        </a:rPr>
                        <a:t>13</a:t>
                      </a:r>
                    </a:p>
                  </a:txBody>
                  <a:tcPr/>
                </a:tc>
                <a:tc>
                  <a:txBody>
                    <a:bodyPr/>
                    <a:lstStyle/>
                    <a:p>
                      <a:r>
                        <a:rPr lang="en-US" sz="2800">
                          <a:latin typeface="Arial" panose="020B0604020202020204" pitchFamily="34" charset="0"/>
                          <a:cs typeface="Arial" panose="020B0604020202020204" pitchFamily="34" charset="0"/>
                        </a:rPr>
                        <a:t>Cần tây</a:t>
                      </a:r>
                    </a:p>
                  </a:txBody>
                  <a:tcPr/>
                </a:tc>
                <a:tc>
                  <a:txBody>
                    <a:bodyPr/>
                    <a:lstStyle/>
                    <a:p>
                      <a:pPr algn="ctr"/>
                      <a:r>
                        <a:rPr lang="en-US" sz="2800">
                          <a:latin typeface="Arial" panose="020B0604020202020204" pitchFamily="34" charset="0"/>
                          <a:cs typeface="Arial" panose="020B0604020202020204" pitchFamily="34" charset="0"/>
                        </a:rPr>
                        <a:t>96</a:t>
                      </a:r>
                    </a:p>
                  </a:txBody>
                  <a:tcPr/>
                </a:tc>
                <a:extLst>
                  <a:ext uri="{0D108BD9-81ED-4DB2-BD59-A6C34878D82A}">
                    <a16:rowId xmlns:a16="http://schemas.microsoft.com/office/drawing/2014/main" val="324367861"/>
                  </a:ext>
                </a:extLst>
              </a:tr>
              <a:tr h="566033">
                <a:tc>
                  <a:txBody>
                    <a:bodyPr/>
                    <a:lstStyle/>
                    <a:p>
                      <a:pPr algn="ctr"/>
                      <a:r>
                        <a:rPr lang="en-US" sz="2800">
                          <a:latin typeface="Arial" panose="020B0604020202020204" pitchFamily="34" charset="0"/>
                          <a:cs typeface="Arial" panose="020B0604020202020204" pitchFamily="34" charset="0"/>
                        </a:rPr>
                        <a:t>14</a:t>
                      </a:r>
                    </a:p>
                  </a:txBody>
                  <a:tcPr/>
                </a:tc>
                <a:tc>
                  <a:txBody>
                    <a:bodyPr/>
                    <a:lstStyle/>
                    <a:p>
                      <a:r>
                        <a:rPr lang="en-US" sz="2800">
                          <a:latin typeface="Arial" panose="020B0604020202020204" pitchFamily="34" charset="0"/>
                          <a:cs typeface="Arial" panose="020B0604020202020204" pitchFamily="34" charset="0"/>
                        </a:rPr>
                        <a:t>Đậu cove</a:t>
                      </a:r>
                    </a:p>
                  </a:txBody>
                  <a:tcPr/>
                </a:tc>
                <a:tc>
                  <a:txBody>
                    <a:bodyPr/>
                    <a:lstStyle/>
                    <a:p>
                      <a:pPr algn="ctr"/>
                      <a:r>
                        <a:rPr lang="en-US" sz="2800">
                          <a:latin typeface="Arial" panose="020B0604020202020204" pitchFamily="34" charset="0"/>
                          <a:cs typeface="Arial" panose="020B0604020202020204" pitchFamily="34" charset="0"/>
                        </a:rPr>
                        <a:t>96</a:t>
                      </a:r>
                    </a:p>
                  </a:txBody>
                  <a:tcPr/>
                </a:tc>
                <a:extLst>
                  <a:ext uri="{0D108BD9-81ED-4DB2-BD59-A6C34878D82A}">
                    <a16:rowId xmlns:a16="http://schemas.microsoft.com/office/drawing/2014/main" val="127880083"/>
                  </a:ext>
                </a:extLst>
              </a:tr>
              <a:tr h="566033">
                <a:tc>
                  <a:txBody>
                    <a:bodyPr/>
                    <a:lstStyle/>
                    <a:p>
                      <a:pPr algn="ctr"/>
                      <a:r>
                        <a:rPr lang="en-US" sz="2800">
                          <a:latin typeface="Arial" panose="020B0604020202020204" pitchFamily="34" charset="0"/>
                          <a:cs typeface="Arial" panose="020B0604020202020204" pitchFamily="34" charset="0"/>
                        </a:rPr>
                        <a:t>15</a:t>
                      </a:r>
                    </a:p>
                  </a:txBody>
                  <a:tcPr/>
                </a:tc>
                <a:tc>
                  <a:txBody>
                    <a:bodyPr/>
                    <a:lstStyle/>
                    <a:p>
                      <a:r>
                        <a:rPr lang="en-US" sz="2800">
                          <a:latin typeface="Arial" panose="020B0604020202020204" pitchFamily="34" charset="0"/>
                          <a:cs typeface="Arial" panose="020B0604020202020204" pitchFamily="34" charset="0"/>
                        </a:rPr>
                        <a:t>Rau hung quế</a:t>
                      </a:r>
                    </a:p>
                  </a:txBody>
                  <a:tcPr/>
                </a:tc>
                <a:tc>
                  <a:txBody>
                    <a:bodyPr/>
                    <a:lstStyle/>
                    <a:p>
                      <a:pPr algn="ctr"/>
                      <a:r>
                        <a:rPr lang="en-US" sz="2800">
                          <a:latin typeface="Arial" panose="020B0604020202020204" pitchFamily="34" charset="0"/>
                          <a:cs typeface="Arial" panose="020B0604020202020204" pitchFamily="34" charset="0"/>
                        </a:rPr>
                        <a:t>91</a:t>
                      </a:r>
                    </a:p>
                  </a:txBody>
                  <a:tcPr/>
                </a:tc>
                <a:extLst>
                  <a:ext uri="{0D108BD9-81ED-4DB2-BD59-A6C34878D82A}">
                    <a16:rowId xmlns:a16="http://schemas.microsoft.com/office/drawing/2014/main" val="3777307633"/>
                  </a:ext>
                </a:extLst>
              </a:tr>
              <a:tr h="566033">
                <a:tc>
                  <a:txBody>
                    <a:bodyPr/>
                    <a:lstStyle/>
                    <a:p>
                      <a:pPr algn="ctr"/>
                      <a:r>
                        <a:rPr lang="en-US" sz="2800">
                          <a:latin typeface="Arial" panose="020B0604020202020204" pitchFamily="34" charset="0"/>
                          <a:cs typeface="Arial" panose="020B0604020202020204" pitchFamily="34" charset="0"/>
                        </a:rPr>
                        <a:t>16</a:t>
                      </a:r>
                    </a:p>
                  </a:txBody>
                  <a:tcPr/>
                </a:tc>
                <a:tc>
                  <a:txBody>
                    <a:bodyPr/>
                    <a:lstStyle/>
                    <a:p>
                      <a:r>
                        <a:rPr lang="en-US" sz="2800">
                          <a:latin typeface="Arial" panose="020B0604020202020204" pitchFamily="34" charset="0"/>
                          <a:cs typeface="Arial" panose="020B0604020202020204" pitchFamily="34" charset="0"/>
                        </a:rPr>
                        <a:t>Thịt cừu</a:t>
                      </a:r>
                    </a:p>
                  </a:txBody>
                  <a:tcPr/>
                </a:tc>
                <a:tc>
                  <a:txBody>
                    <a:bodyPr/>
                    <a:lstStyle/>
                    <a:p>
                      <a:pPr algn="ctr"/>
                      <a:r>
                        <a:rPr lang="en-US" sz="2800">
                          <a:latin typeface="Arial" panose="020B0604020202020204" pitchFamily="34" charset="0"/>
                          <a:cs typeface="Arial" panose="020B0604020202020204" pitchFamily="34" charset="0"/>
                        </a:rPr>
                        <a:t>91</a:t>
                      </a:r>
                    </a:p>
                  </a:txBody>
                  <a:tcPr/>
                </a:tc>
                <a:extLst>
                  <a:ext uri="{0D108BD9-81ED-4DB2-BD59-A6C34878D82A}">
                    <a16:rowId xmlns:a16="http://schemas.microsoft.com/office/drawing/2014/main" val="349415062"/>
                  </a:ext>
                </a:extLst>
              </a:tr>
              <a:tr h="566033">
                <a:tc>
                  <a:txBody>
                    <a:bodyPr/>
                    <a:lstStyle/>
                    <a:p>
                      <a:pPr algn="ctr"/>
                      <a:r>
                        <a:rPr lang="en-US" sz="2800">
                          <a:latin typeface="Arial" panose="020B0604020202020204" pitchFamily="34" charset="0"/>
                          <a:cs typeface="Arial" panose="020B0604020202020204" pitchFamily="34" charset="0"/>
                        </a:rPr>
                        <a:t>17</a:t>
                      </a:r>
                    </a:p>
                  </a:txBody>
                  <a:tcPr/>
                </a:tc>
                <a:tc>
                  <a:txBody>
                    <a:bodyPr/>
                    <a:lstStyle/>
                    <a:p>
                      <a:r>
                        <a:rPr lang="en-US" sz="2800">
                          <a:latin typeface="Arial" panose="020B0604020202020204" pitchFamily="34" charset="0"/>
                          <a:cs typeface="Arial" panose="020B0604020202020204" pitchFamily="34" charset="0"/>
                        </a:rPr>
                        <a:t>Cải soong</a:t>
                      </a:r>
                    </a:p>
                  </a:txBody>
                  <a:tcPr/>
                </a:tc>
                <a:tc>
                  <a:txBody>
                    <a:bodyPr/>
                    <a:lstStyle/>
                    <a:p>
                      <a:pPr algn="ctr"/>
                      <a:r>
                        <a:rPr lang="en-US" sz="2800">
                          <a:latin typeface="Arial" panose="020B0604020202020204" pitchFamily="34" charset="0"/>
                          <a:cs typeface="Arial" panose="020B0604020202020204" pitchFamily="34" charset="0"/>
                        </a:rPr>
                        <a:t>85</a:t>
                      </a:r>
                    </a:p>
                  </a:txBody>
                  <a:tcPr/>
                </a:tc>
                <a:extLst>
                  <a:ext uri="{0D108BD9-81ED-4DB2-BD59-A6C34878D82A}">
                    <a16:rowId xmlns:a16="http://schemas.microsoft.com/office/drawing/2014/main" val="1514565210"/>
                  </a:ext>
                </a:extLst>
              </a:tr>
              <a:tr h="566033">
                <a:tc>
                  <a:txBody>
                    <a:bodyPr/>
                    <a:lstStyle/>
                    <a:p>
                      <a:pPr algn="ctr"/>
                      <a:r>
                        <a:rPr lang="en-US" sz="2800">
                          <a:latin typeface="Arial" panose="020B0604020202020204" pitchFamily="34" charset="0"/>
                          <a:cs typeface="Arial" panose="020B0604020202020204" pitchFamily="34" charset="0"/>
                        </a:rPr>
                        <a:t>18</a:t>
                      </a:r>
                    </a:p>
                  </a:txBody>
                  <a:tcPr/>
                </a:tc>
                <a:tc>
                  <a:txBody>
                    <a:bodyPr/>
                    <a:lstStyle/>
                    <a:p>
                      <a:r>
                        <a:rPr lang="en-US" sz="2800">
                          <a:latin typeface="Arial" panose="020B0604020202020204" pitchFamily="34" charset="0"/>
                          <a:cs typeface="Arial" panose="020B0604020202020204" pitchFamily="34" charset="0"/>
                        </a:rPr>
                        <a:t>Thịt bò</a:t>
                      </a:r>
                    </a:p>
                  </a:txBody>
                  <a:tcPr/>
                </a:tc>
                <a:tc>
                  <a:txBody>
                    <a:bodyPr/>
                    <a:lstStyle/>
                    <a:p>
                      <a:pPr algn="ctr"/>
                      <a:r>
                        <a:rPr lang="en-US" sz="2800">
                          <a:latin typeface="Arial" panose="020B0604020202020204" pitchFamily="34" charset="0"/>
                          <a:cs typeface="Arial" panose="020B0604020202020204" pitchFamily="34" charset="0"/>
                        </a:rPr>
                        <a:t>83</a:t>
                      </a:r>
                    </a:p>
                  </a:txBody>
                  <a:tcPr/>
                </a:tc>
                <a:extLst>
                  <a:ext uri="{0D108BD9-81ED-4DB2-BD59-A6C34878D82A}">
                    <a16:rowId xmlns:a16="http://schemas.microsoft.com/office/drawing/2014/main" val="2856941385"/>
                  </a:ext>
                </a:extLst>
              </a:tr>
              <a:tr h="566033">
                <a:tc>
                  <a:txBody>
                    <a:bodyPr/>
                    <a:lstStyle/>
                    <a:p>
                      <a:pPr algn="ctr"/>
                      <a:r>
                        <a:rPr lang="en-US" sz="2800">
                          <a:latin typeface="Arial" panose="020B0604020202020204" pitchFamily="34" charset="0"/>
                          <a:cs typeface="Arial" panose="020B0604020202020204" pitchFamily="34" charset="0"/>
                        </a:rPr>
                        <a:t>19</a:t>
                      </a:r>
                    </a:p>
                  </a:txBody>
                  <a:tcPr/>
                </a:tc>
                <a:tc>
                  <a:txBody>
                    <a:bodyPr/>
                    <a:lstStyle/>
                    <a:p>
                      <a:r>
                        <a:rPr lang="en-US" sz="2800">
                          <a:latin typeface="Arial" panose="020B0604020202020204" pitchFamily="34" charset="0"/>
                          <a:cs typeface="Arial" panose="020B0604020202020204" pitchFamily="34" charset="0"/>
                        </a:rPr>
                        <a:t>Cá ngừ</a:t>
                      </a:r>
                    </a:p>
                  </a:txBody>
                  <a:tcPr/>
                </a:tc>
                <a:tc>
                  <a:txBody>
                    <a:bodyPr/>
                    <a:lstStyle/>
                    <a:p>
                      <a:pPr algn="ctr"/>
                      <a:r>
                        <a:rPr lang="en-US" sz="2800">
                          <a:latin typeface="Arial" panose="020B0604020202020204" pitchFamily="34" charset="0"/>
                          <a:cs typeface="Arial" panose="020B0604020202020204" pitchFamily="34" charset="0"/>
                        </a:rPr>
                        <a:t>78</a:t>
                      </a:r>
                    </a:p>
                  </a:txBody>
                  <a:tcPr/>
                </a:tc>
                <a:extLst>
                  <a:ext uri="{0D108BD9-81ED-4DB2-BD59-A6C34878D82A}">
                    <a16:rowId xmlns:a16="http://schemas.microsoft.com/office/drawing/2014/main" val="371082016"/>
                  </a:ext>
                </a:extLst>
              </a:tr>
            </a:tbl>
          </a:graphicData>
        </a:graphic>
      </p:graphicFrame>
      <p:sp>
        <p:nvSpPr>
          <p:cNvPr id="6" name="TextBox 13">
            <a:extLst>
              <a:ext uri="{FF2B5EF4-FFF2-40B4-BE49-F238E27FC236}">
                <a16:creationId xmlns:a16="http://schemas.microsoft.com/office/drawing/2014/main" id="{019DADFA-0D8B-7F37-A8F1-55BE412C8DF9}"/>
              </a:ext>
            </a:extLst>
          </p:cNvPr>
          <p:cNvSpPr txBox="1"/>
          <p:nvPr/>
        </p:nvSpPr>
        <p:spPr>
          <a:xfrm>
            <a:off x="-444923" y="9772284"/>
            <a:ext cx="3313434" cy="494879"/>
          </a:xfrm>
          <a:prstGeom prst="rect">
            <a:avLst/>
          </a:prstGeom>
        </p:spPr>
        <p:txBody>
          <a:bodyPr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2500" b="0" i="0" u="none" strike="noStrike" kern="1200" cap="none" spc="0" normalizeH="0" baseline="0" noProof="0">
                <a:ln>
                  <a:noFill/>
                </a:ln>
                <a:solidFill>
                  <a:srgbClr val="BE636B"/>
                </a:solidFill>
                <a:effectLst/>
                <a:uLnTx/>
                <a:uFillTx/>
                <a:latin typeface="Segoe UI Semibold" panose="020B0702040204020203" pitchFamily="34" charset="0"/>
                <a:ea typeface="Yu Gothic UI Semilight" panose="020B0400000000000000" pitchFamily="34" charset="-128"/>
                <a:cs typeface="Segoe UI Semibold" panose="020B0702040204020203" pitchFamily="34" charset="0"/>
              </a:rPr>
              <a:t>(Trang 62 SGK)</a:t>
            </a:r>
          </a:p>
        </p:txBody>
      </p:sp>
      <p:sp>
        <p:nvSpPr>
          <p:cNvPr id="11" name="Freeform 11"/>
          <p:cNvSpPr/>
          <p:nvPr/>
        </p:nvSpPr>
        <p:spPr>
          <a:xfrm>
            <a:off x="-78163" y="1583052"/>
            <a:ext cx="1201206" cy="1312723"/>
          </a:xfrm>
          <a:custGeom>
            <a:avLst/>
            <a:gdLst/>
            <a:ahLst/>
            <a:cxnLst/>
            <a:rect l="l" t="t" r="r" b="b"/>
            <a:pathLst>
              <a:path w="1201206" h="1312723">
                <a:moveTo>
                  <a:pt x="0" y="0"/>
                </a:moveTo>
                <a:lnTo>
                  <a:pt x="1201205" y="0"/>
                </a:lnTo>
                <a:lnTo>
                  <a:pt x="1201205" y="1312723"/>
                </a:lnTo>
                <a:lnTo>
                  <a:pt x="0" y="1312723"/>
                </a:lnTo>
                <a:lnTo>
                  <a:pt x="0" y="0"/>
                </a:lnTo>
                <a:close/>
              </a:path>
            </a:pathLst>
          </a:custGeom>
          <a:blipFill>
            <a:blip r:embed="rId5"/>
            <a:stretch>
              <a:fillRect l="-101696" r="-56400" b="-104288"/>
            </a:stretch>
          </a:blipFill>
        </p:spPr>
        <p:txBody>
          <a:bodyPr/>
          <a:lstStyle/>
          <a:p>
            <a:endParaRPr lang="en-US"/>
          </a:p>
        </p:txBody>
      </p:sp>
      <p:sp>
        <p:nvSpPr>
          <p:cNvPr id="9" name="Freeform 9"/>
          <p:cNvSpPr/>
          <p:nvPr/>
        </p:nvSpPr>
        <p:spPr>
          <a:xfrm rot="-1189845">
            <a:off x="16595262" y="891936"/>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12507124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8229600" y="2984504"/>
            <a:ext cx="7740443" cy="5563825"/>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1189845">
            <a:off x="16087624" y="13335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6"/>
            <a:stretch>
              <a:fillRect/>
            </a:stretch>
          </a:blipFill>
        </p:spPr>
        <p:txBody>
          <a:bodyPr/>
          <a:lstStyle/>
          <a:p>
            <a:endParaRPr lang="en-US"/>
          </a:p>
        </p:txBody>
      </p:sp>
      <p:sp>
        <p:nvSpPr>
          <p:cNvPr id="10" name="Freeform 10"/>
          <p:cNvSpPr/>
          <p:nvPr/>
        </p:nvSpPr>
        <p:spPr>
          <a:xfrm rot="-1189845">
            <a:off x="-909638" y="54483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6"/>
            <a:stretch>
              <a:fillRect/>
            </a:stretch>
          </a:blipFill>
        </p:spPr>
        <p:txBody>
          <a:bodyPr/>
          <a:lstStyle/>
          <a:p>
            <a:endParaRPr lang="en-US"/>
          </a:p>
        </p:txBody>
      </p:sp>
      <p:sp>
        <p:nvSpPr>
          <p:cNvPr id="11" name="Freeform 11"/>
          <p:cNvSpPr/>
          <p:nvPr/>
        </p:nvSpPr>
        <p:spPr>
          <a:xfrm>
            <a:off x="1863384" y="1583052"/>
            <a:ext cx="1201206" cy="1312723"/>
          </a:xfrm>
          <a:custGeom>
            <a:avLst/>
            <a:gdLst/>
            <a:ahLst/>
            <a:cxnLst/>
            <a:rect l="l" t="t" r="r" b="b"/>
            <a:pathLst>
              <a:path w="1201206" h="1312723">
                <a:moveTo>
                  <a:pt x="0" y="0"/>
                </a:moveTo>
                <a:lnTo>
                  <a:pt x="1201205" y="0"/>
                </a:lnTo>
                <a:lnTo>
                  <a:pt x="1201205" y="1312723"/>
                </a:lnTo>
                <a:lnTo>
                  <a:pt x="0" y="1312723"/>
                </a:lnTo>
                <a:lnTo>
                  <a:pt x="0" y="0"/>
                </a:lnTo>
                <a:close/>
              </a:path>
            </a:pathLst>
          </a:custGeom>
          <a:blipFill>
            <a:blip r:embed="rId7"/>
            <a:stretch>
              <a:fillRect l="-101696" r="-56400" b="-104288"/>
            </a:stretch>
          </a:blipFill>
        </p:spPr>
        <p:txBody>
          <a:bodyPr/>
          <a:lstStyle/>
          <a:p>
            <a:endParaRPr lang="en-US"/>
          </a:p>
        </p:txBody>
      </p:sp>
      <p:sp>
        <p:nvSpPr>
          <p:cNvPr id="12" name="TextBox 12"/>
          <p:cNvSpPr txBox="1"/>
          <p:nvPr/>
        </p:nvSpPr>
        <p:spPr>
          <a:xfrm>
            <a:off x="5512325" y="1111197"/>
            <a:ext cx="7263349" cy="1433469"/>
          </a:xfrm>
          <a:prstGeom prst="rect">
            <a:avLst/>
          </a:prstGeom>
        </p:spPr>
        <p:txBody>
          <a:bodyPr lIns="0" tIns="0" rIns="0" bIns="0" rtlCol="0" anchor="t">
            <a:spAutoFit/>
          </a:bodyPr>
          <a:lstStyle/>
          <a:p>
            <a:pPr marL="0" marR="0" lvl="0" indent="0" algn="ctr" defTabSz="914400" rtl="0" eaLnBrk="1" fontAlgn="auto" latinLnBrk="0" hangingPunct="1">
              <a:lnSpc>
                <a:spcPts val="11088"/>
              </a:lnSpc>
              <a:spcBef>
                <a:spcPts val="0"/>
              </a:spcBef>
              <a:spcAft>
                <a:spcPts val="0"/>
              </a:spcAft>
              <a:buClrTx/>
              <a:buSzTx/>
              <a:buFontTx/>
              <a:buNone/>
              <a:tabLst/>
              <a:defRPr/>
            </a:pPr>
            <a:r>
              <a:rPr kumimoji="0" lang="en-US" sz="100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mn-cs"/>
              </a:rPr>
              <a:t>Gợi</a:t>
            </a:r>
            <a:r>
              <a:rPr kumimoji="0" lang="en-US" sz="10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 ý</a:t>
            </a:r>
          </a:p>
        </p:txBody>
      </p:sp>
      <p:sp>
        <p:nvSpPr>
          <p:cNvPr id="16" name="Freeform 16"/>
          <p:cNvSpPr/>
          <p:nvPr/>
        </p:nvSpPr>
        <p:spPr>
          <a:xfrm flipH="1">
            <a:off x="16393790" y="8166043"/>
            <a:ext cx="1201206" cy="1312723"/>
          </a:xfrm>
          <a:custGeom>
            <a:avLst/>
            <a:gdLst/>
            <a:ahLst/>
            <a:cxnLst/>
            <a:rect l="l" t="t" r="r" b="b"/>
            <a:pathLst>
              <a:path w="1201206" h="1312723">
                <a:moveTo>
                  <a:pt x="1201206" y="0"/>
                </a:moveTo>
                <a:lnTo>
                  <a:pt x="0" y="0"/>
                </a:lnTo>
                <a:lnTo>
                  <a:pt x="0" y="1312723"/>
                </a:lnTo>
                <a:lnTo>
                  <a:pt x="1201206" y="1312723"/>
                </a:lnTo>
                <a:lnTo>
                  <a:pt x="1201206" y="0"/>
                </a:lnTo>
                <a:close/>
              </a:path>
            </a:pathLst>
          </a:custGeom>
          <a:blipFill>
            <a:blip r:embed="rId7"/>
            <a:stretch>
              <a:fillRect l="-101696" r="-56400" b="-104288"/>
            </a:stretch>
          </a:blipFill>
        </p:spPr>
        <p:txBody>
          <a:bodyPr/>
          <a:lstStyle/>
          <a:p>
            <a:endParaRPr lang="en-US"/>
          </a:p>
        </p:txBody>
      </p:sp>
      <p:sp>
        <p:nvSpPr>
          <p:cNvPr id="17" name="Freeform 17"/>
          <p:cNvSpPr/>
          <p:nvPr/>
        </p:nvSpPr>
        <p:spPr>
          <a:xfrm>
            <a:off x="4367757" y="8822404"/>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18" name="Freeform 18"/>
          <p:cNvSpPr/>
          <p:nvPr/>
        </p:nvSpPr>
        <p:spPr>
          <a:xfrm>
            <a:off x="12510580" y="1248072"/>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23" name="Freeform 6">
            <a:extLst>
              <a:ext uri="{FF2B5EF4-FFF2-40B4-BE49-F238E27FC236}">
                <a16:creationId xmlns:a16="http://schemas.microsoft.com/office/drawing/2014/main" id="{E9DB4A90-6E74-3B97-DF92-407F47EF4ABF}"/>
              </a:ext>
            </a:extLst>
          </p:cNvPr>
          <p:cNvSpPr/>
          <p:nvPr/>
        </p:nvSpPr>
        <p:spPr>
          <a:xfrm>
            <a:off x="2218476" y="2984503"/>
            <a:ext cx="4943642" cy="5563825"/>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TextBox 13"/>
          <p:cNvSpPr txBox="1"/>
          <p:nvPr/>
        </p:nvSpPr>
        <p:spPr>
          <a:xfrm>
            <a:off x="2745781" y="4324710"/>
            <a:ext cx="3889032" cy="3272371"/>
          </a:xfrm>
          <a:prstGeom prst="rect">
            <a:avLst/>
          </a:prstGeom>
        </p:spPr>
        <p:txBody>
          <a:bodyPr wrap="square"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vi-VN"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Điều chỉnh lại thực đơn hoặc lượng thực phẩm trong từng m</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ó</a:t>
            </a:r>
            <a:r>
              <a:rPr kumimoji="0" lang="vi-VN"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n </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đảm</a:t>
            </a:r>
            <a:r>
              <a:rPr kumimoji="0" lang="vi-VN"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bảo lượng muối phù hợp</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a:t>
            </a:r>
            <a:r>
              <a:rPr kumimoji="0" lang="vi-VN"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endPar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endParaRPr>
          </a:p>
        </p:txBody>
      </p:sp>
      <p:sp>
        <p:nvSpPr>
          <p:cNvPr id="25" name="Oval 24">
            <a:extLst>
              <a:ext uri="{FF2B5EF4-FFF2-40B4-BE49-F238E27FC236}">
                <a16:creationId xmlns:a16="http://schemas.microsoft.com/office/drawing/2014/main" id="{09330442-292D-CAB8-1DA0-B21A45BA4D8E}"/>
              </a:ext>
            </a:extLst>
          </p:cNvPr>
          <p:cNvSpPr/>
          <p:nvPr/>
        </p:nvSpPr>
        <p:spPr>
          <a:xfrm>
            <a:off x="4230676" y="2544666"/>
            <a:ext cx="870253" cy="85320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13">
            <a:extLst>
              <a:ext uri="{FF2B5EF4-FFF2-40B4-BE49-F238E27FC236}">
                <a16:creationId xmlns:a16="http://schemas.microsoft.com/office/drawing/2014/main" id="{C6D7C699-BD1F-A3FA-0792-116C3B5ED302}"/>
              </a:ext>
            </a:extLst>
          </p:cNvPr>
          <p:cNvSpPr txBox="1"/>
          <p:nvPr/>
        </p:nvSpPr>
        <p:spPr>
          <a:xfrm>
            <a:off x="4132072" y="2748527"/>
            <a:ext cx="848253" cy="551433"/>
          </a:xfrm>
          <a:prstGeom prst="rect">
            <a:avLst/>
          </a:prstGeom>
        </p:spPr>
        <p:txBody>
          <a:bodyPr wrap="square"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4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4500" b="0" i="0" u="none" strike="noStrike" kern="1200" cap="none" spc="0" normalizeH="0" baseline="0" noProof="0">
                <a:ln>
                  <a:noFill/>
                </a:ln>
                <a:solidFill>
                  <a:srgbClr val="F79646">
                    <a:lumMod val="50000"/>
                  </a:srgbClr>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4 </a:t>
            </a:r>
          </a:p>
        </p:txBody>
      </p:sp>
      <p:pic>
        <p:nvPicPr>
          <p:cNvPr id="13" name="Picture 12">
            <a:extLst>
              <a:ext uri="{FF2B5EF4-FFF2-40B4-BE49-F238E27FC236}">
                <a16:creationId xmlns:a16="http://schemas.microsoft.com/office/drawing/2014/main" id="{C59CE9BE-A863-DC0A-5F85-6C586A4F82C5}"/>
              </a:ext>
            </a:extLst>
          </p:cNvPr>
          <p:cNvPicPr>
            <a:picLocks noChangeAspect="1"/>
          </p:cNvPicPr>
          <p:nvPr/>
        </p:nvPicPr>
        <p:blipFill rotWithShape="1">
          <a:blip r:embed="rId9"/>
          <a:srcRect l="12161" r="12335"/>
          <a:stretch/>
        </p:blipFill>
        <p:spPr>
          <a:xfrm>
            <a:off x="8955830" y="3893583"/>
            <a:ext cx="6287981" cy="4163960"/>
          </a:xfrm>
          <a:prstGeom prst="roundRect">
            <a:avLst>
              <a:gd name="adj" fmla="val 6685"/>
            </a:avLst>
          </a:prstGeom>
        </p:spPr>
      </p:pic>
    </p:spTree>
    <p:extLst>
      <p:ext uri="{BB962C8B-B14F-4D97-AF65-F5344CB8AC3E}">
        <p14:creationId xmlns:p14="http://schemas.microsoft.com/office/powerpoint/2010/main" val="26891009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a:off x="847493" y="808234"/>
            <a:ext cx="16593015" cy="8670532"/>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8229600" y="2984504"/>
            <a:ext cx="7740443" cy="5563825"/>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rot="-1189845">
            <a:off x="16087624" y="13335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6"/>
            <a:stretch>
              <a:fillRect/>
            </a:stretch>
          </a:blipFill>
        </p:spPr>
        <p:txBody>
          <a:bodyPr/>
          <a:lstStyle/>
          <a:p>
            <a:endParaRPr lang="en-US"/>
          </a:p>
        </p:txBody>
      </p:sp>
      <p:sp>
        <p:nvSpPr>
          <p:cNvPr id="10" name="Freeform 10"/>
          <p:cNvSpPr/>
          <p:nvPr/>
        </p:nvSpPr>
        <p:spPr>
          <a:xfrm rot="-1189845">
            <a:off x="-909638" y="5448340"/>
            <a:ext cx="2343352" cy="3124469"/>
          </a:xfrm>
          <a:custGeom>
            <a:avLst/>
            <a:gdLst/>
            <a:ahLst/>
            <a:cxnLst/>
            <a:rect l="l" t="t" r="r" b="b"/>
            <a:pathLst>
              <a:path w="2343352" h="3124469">
                <a:moveTo>
                  <a:pt x="0" y="0"/>
                </a:moveTo>
                <a:lnTo>
                  <a:pt x="2343352" y="0"/>
                </a:lnTo>
                <a:lnTo>
                  <a:pt x="2343352" y="3124470"/>
                </a:lnTo>
                <a:lnTo>
                  <a:pt x="0" y="3124470"/>
                </a:lnTo>
                <a:lnTo>
                  <a:pt x="0" y="0"/>
                </a:lnTo>
                <a:close/>
              </a:path>
            </a:pathLst>
          </a:custGeom>
          <a:blipFill>
            <a:blip r:embed="rId6"/>
            <a:stretch>
              <a:fillRect/>
            </a:stretch>
          </a:blipFill>
        </p:spPr>
        <p:txBody>
          <a:bodyPr/>
          <a:lstStyle/>
          <a:p>
            <a:endParaRPr lang="en-US"/>
          </a:p>
        </p:txBody>
      </p:sp>
      <p:sp>
        <p:nvSpPr>
          <p:cNvPr id="11" name="Freeform 11"/>
          <p:cNvSpPr/>
          <p:nvPr/>
        </p:nvSpPr>
        <p:spPr>
          <a:xfrm>
            <a:off x="1863384" y="1583052"/>
            <a:ext cx="1201206" cy="1312723"/>
          </a:xfrm>
          <a:custGeom>
            <a:avLst/>
            <a:gdLst/>
            <a:ahLst/>
            <a:cxnLst/>
            <a:rect l="l" t="t" r="r" b="b"/>
            <a:pathLst>
              <a:path w="1201206" h="1312723">
                <a:moveTo>
                  <a:pt x="0" y="0"/>
                </a:moveTo>
                <a:lnTo>
                  <a:pt x="1201205" y="0"/>
                </a:lnTo>
                <a:lnTo>
                  <a:pt x="1201205" y="1312723"/>
                </a:lnTo>
                <a:lnTo>
                  <a:pt x="0" y="1312723"/>
                </a:lnTo>
                <a:lnTo>
                  <a:pt x="0" y="0"/>
                </a:lnTo>
                <a:close/>
              </a:path>
            </a:pathLst>
          </a:custGeom>
          <a:blipFill>
            <a:blip r:embed="rId7"/>
            <a:stretch>
              <a:fillRect l="-101696" r="-56400" b="-104288"/>
            </a:stretch>
          </a:blipFill>
        </p:spPr>
        <p:txBody>
          <a:bodyPr/>
          <a:lstStyle/>
          <a:p>
            <a:endParaRPr lang="en-US"/>
          </a:p>
        </p:txBody>
      </p:sp>
      <p:sp>
        <p:nvSpPr>
          <p:cNvPr id="12" name="TextBox 12"/>
          <p:cNvSpPr txBox="1"/>
          <p:nvPr/>
        </p:nvSpPr>
        <p:spPr>
          <a:xfrm>
            <a:off x="5512325" y="1111197"/>
            <a:ext cx="7263349" cy="1433469"/>
          </a:xfrm>
          <a:prstGeom prst="rect">
            <a:avLst/>
          </a:prstGeom>
        </p:spPr>
        <p:txBody>
          <a:bodyPr lIns="0" tIns="0" rIns="0" bIns="0" rtlCol="0" anchor="t">
            <a:spAutoFit/>
          </a:bodyPr>
          <a:lstStyle/>
          <a:p>
            <a:pPr marL="0" marR="0" lvl="0" indent="0" algn="ctr" defTabSz="914400" rtl="0" eaLnBrk="1" fontAlgn="auto" latinLnBrk="0" hangingPunct="1">
              <a:lnSpc>
                <a:spcPts val="11088"/>
              </a:lnSpc>
              <a:spcBef>
                <a:spcPts val="0"/>
              </a:spcBef>
              <a:spcAft>
                <a:spcPts val="0"/>
              </a:spcAft>
              <a:buClrTx/>
              <a:buSzTx/>
              <a:buFontTx/>
              <a:buNone/>
              <a:tabLst/>
              <a:defRPr/>
            </a:pPr>
            <a:r>
              <a:rPr kumimoji="0" lang="en-US" sz="10000" b="0" i="0" u="none" strike="noStrike" kern="1200" cap="none" spc="0" normalizeH="0" baseline="0" noProof="0" err="1">
                <a:ln>
                  <a:noFill/>
                </a:ln>
                <a:solidFill>
                  <a:srgbClr val="BE636B"/>
                </a:solidFill>
                <a:effectLst/>
                <a:uLnTx/>
                <a:uFillTx/>
                <a:latin typeface="Segoe UI Black" panose="020B0A02040204020203" pitchFamily="34" charset="0"/>
                <a:ea typeface="Segoe UI Black" panose="020B0A02040204020203" pitchFamily="34" charset="0"/>
                <a:cs typeface="+mn-cs"/>
              </a:rPr>
              <a:t>Gợi</a:t>
            </a:r>
            <a:r>
              <a:rPr kumimoji="0" lang="en-US" sz="10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 ý</a:t>
            </a:r>
          </a:p>
        </p:txBody>
      </p:sp>
      <p:sp>
        <p:nvSpPr>
          <p:cNvPr id="16" name="Freeform 16"/>
          <p:cNvSpPr/>
          <p:nvPr/>
        </p:nvSpPr>
        <p:spPr>
          <a:xfrm flipH="1">
            <a:off x="16393790" y="8166043"/>
            <a:ext cx="1201206" cy="1312723"/>
          </a:xfrm>
          <a:custGeom>
            <a:avLst/>
            <a:gdLst/>
            <a:ahLst/>
            <a:cxnLst/>
            <a:rect l="l" t="t" r="r" b="b"/>
            <a:pathLst>
              <a:path w="1201206" h="1312723">
                <a:moveTo>
                  <a:pt x="1201206" y="0"/>
                </a:moveTo>
                <a:lnTo>
                  <a:pt x="0" y="0"/>
                </a:lnTo>
                <a:lnTo>
                  <a:pt x="0" y="1312723"/>
                </a:lnTo>
                <a:lnTo>
                  <a:pt x="1201206" y="1312723"/>
                </a:lnTo>
                <a:lnTo>
                  <a:pt x="1201206" y="0"/>
                </a:lnTo>
                <a:close/>
              </a:path>
            </a:pathLst>
          </a:custGeom>
          <a:blipFill>
            <a:blip r:embed="rId7"/>
            <a:stretch>
              <a:fillRect l="-101696" r="-56400" b="-104288"/>
            </a:stretch>
          </a:blipFill>
        </p:spPr>
        <p:txBody>
          <a:bodyPr/>
          <a:lstStyle/>
          <a:p>
            <a:endParaRPr lang="en-US"/>
          </a:p>
        </p:txBody>
      </p:sp>
      <p:sp>
        <p:nvSpPr>
          <p:cNvPr id="17" name="Freeform 17"/>
          <p:cNvSpPr/>
          <p:nvPr/>
        </p:nvSpPr>
        <p:spPr>
          <a:xfrm>
            <a:off x="4367757" y="8822404"/>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18" name="Freeform 18"/>
          <p:cNvSpPr/>
          <p:nvPr/>
        </p:nvSpPr>
        <p:spPr>
          <a:xfrm>
            <a:off x="12510580" y="1248072"/>
            <a:ext cx="1979441" cy="469241"/>
          </a:xfrm>
          <a:custGeom>
            <a:avLst/>
            <a:gdLst/>
            <a:ahLst/>
            <a:cxnLst/>
            <a:rect l="l" t="t" r="r" b="b"/>
            <a:pathLst>
              <a:path w="1979441" h="469241">
                <a:moveTo>
                  <a:pt x="0" y="0"/>
                </a:moveTo>
                <a:lnTo>
                  <a:pt x="1979440" y="0"/>
                </a:lnTo>
                <a:lnTo>
                  <a:pt x="1979440" y="469241"/>
                </a:lnTo>
                <a:lnTo>
                  <a:pt x="0" y="469241"/>
                </a:lnTo>
                <a:lnTo>
                  <a:pt x="0" y="0"/>
                </a:lnTo>
                <a:close/>
              </a:path>
            </a:pathLst>
          </a:custGeom>
          <a:blipFill>
            <a:blip r:embed="rId8"/>
            <a:stretch>
              <a:fillRect/>
            </a:stretch>
          </a:blipFill>
        </p:spPr>
        <p:txBody>
          <a:bodyPr/>
          <a:lstStyle/>
          <a:p>
            <a:endParaRPr lang="en-US"/>
          </a:p>
        </p:txBody>
      </p:sp>
      <p:sp>
        <p:nvSpPr>
          <p:cNvPr id="23" name="Freeform 6">
            <a:extLst>
              <a:ext uri="{FF2B5EF4-FFF2-40B4-BE49-F238E27FC236}">
                <a16:creationId xmlns:a16="http://schemas.microsoft.com/office/drawing/2014/main" id="{E9DB4A90-6E74-3B97-DF92-407F47EF4ABF}"/>
              </a:ext>
            </a:extLst>
          </p:cNvPr>
          <p:cNvSpPr/>
          <p:nvPr/>
        </p:nvSpPr>
        <p:spPr>
          <a:xfrm>
            <a:off x="2218476" y="2984503"/>
            <a:ext cx="4943642" cy="5563825"/>
          </a:xfrm>
          <a:custGeom>
            <a:avLst/>
            <a:gdLst/>
            <a:ahLst/>
            <a:cxnLst/>
            <a:rect l="l" t="t" r="r" b="b"/>
            <a:pathLst>
              <a:path w="4452988" h="4282964">
                <a:moveTo>
                  <a:pt x="0" y="0"/>
                </a:moveTo>
                <a:lnTo>
                  <a:pt x="4452987" y="0"/>
                </a:lnTo>
                <a:lnTo>
                  <a:pt x="4452987" y="4282964"/>
                </a:lnTo>
                <a:lnTo>
                  <a:pt x="0" y="42829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TextBox 13"/>
          <p:cNvSpPr txBox="1"/>
          <p:nvPr/>
        </p:nvSpPr>
        <p:spPr>
          <a:xfrm>
            <a:off x="2696630" y="5002303"/>
            <a:ext cx="3889032" cy="1618072"/>
          </a:xfrm>
          <a:prstGeom prst="rect">
            <a:avLst/>
          </a:prstGeom>
        </p:spPr>
        <p:txBody>
          <a:bodyPr wrap="square"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vi-VN"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Trình bày thực đơn, trang trí sáng tạo</a:t>
            </a:r>
            <a:r>
              <a:rPr kumimoji="0" lang="en-US" sz="3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a:t>
            </a:r>
          </a:p>
        </p:txBody>
      </p:sp>
      <p:sp>
        <p:nvSpPr>
          <p:cNvPr id="25" name="Oval 24">
            <a:extLst>
              <a:ext uri="{FF2B5EF4-FFF2-40B4-BE49-F238E27FC236}">
                <a16:creationId xmlns:a16="http://schemas.microsoft.com/office/drawing/2014/main" id="{09330442-292D-CAB8-1DA0-B21A45BA4D8E}"/>
              </a:ext>
            </a:extLst>
          </p:cNvPr>
          <p:cNvSpPr/>
          <p:nvPr/>
        </p:nvSpPr>
        <p:spPr>
          <a:xfrm>
            <a:off x="4230676" y="2544666"/>
            <a:ext cx="870253" cy="853207"/>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13">
            <a:extLst>
              <a:ext uri="{FF2B5EF4-FFF2-40B4-BE49-F238E27FC236}">
                <a16:creationId xmlns:a16="http://schemas.microsoft.com/office/drawing/2014/main" id="{C6D7C699-BD1F-A3FA-0792-116C3B5ED302}"/>
              </a:ext>
            </a:extLst>
          </p:cNvPr>
          <p:cNvSpPr txBox="1"/>
          <p:nvPr/>
        </p:nvSpPr>
        <p:spPr>
          <a:xfrm>
            <a:off x="4132072" y="2748527"/>
            <a:ext cx="848253" cy="551433"/>
          </a:xfrm>
          <a:prstGeom prst="rect">
            <a:avLst/>
          </a:prstGeom>
        </p:spPr>
        <p:txBody>
          <a:bodyPr wrap="square" lIns="0" tIns="0" rIns="0" bIns="0" rtlCol="0" anchor="t">
            <a:spAutoFit/>
          </a:bodyPr>
          <a:lstStyle/>
          <a:p>
            <a:pPr marL="0" marR="0" lvl="0" indent="0" algn="ctr" defTabSz="914400" rtl="0" eaLnBrk="1" fontAlgn="auto" latinLnBrk="0" hangingPunct="1">
              <a:lnSpc>
                <a:spcPts val="4321"/>
              </a:lnSpc>
              <a:spcBef>
                <a:spcPts val="0"/>
              </a:spcBef>
              <a:spcAft>
                <a:spcPts val="0"/>
              </a:spcAft>
              <a:buClrTx/>
              <a:buSzTx/>
              <a:buFontTx/>
              <a:buNone/>
              <a:tabLst/>
              <a:defRPr/>
            </a:pPr>
            <a:r>
              <a:rPr kumimoji="0" lang="en-US" sz="4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 </a:t>
            </a:r>
            <a:r>
              <a:rPr kumimoji="0" lang="en-US" sz="4500" b="0" i="0" u="none" strike="noStrike" kern="1200" cap="none" spc="0" normalizeH="0" baseline="0" noProof="0">
                <a:ln>
                  <a:noFill/>
                </a:ln>
                <a:solidFill>
                  <a:srgbClr val="F79646">
                    <a:lumMod val="50000"/>
                  </a:srgbClr>
                </a:solidFill>
                <a:effectLst/>
                <a:uLnTx/>
                <a:uFillTx/>
                <a:latin typeface="Segoe UI Black" panose="020B0A02040204020203" pitchFamily="34" charset="0"/>
                <a:ea typeface="Segoe UI Black" panose="020B0A02040204020203" pitchFamily="34" charset="0"/>
                <a:cs typeface="Segoe UI Semibold" panose="020B0702040204020203" pitchFamily="34" charset="0"/>
              </a:rPr>
              <a:t>5 </a:t>
            </a:r>
          </a:p>
        </p:txBody>
      </p:sp>
      <p:pic>
        <p:nvPicPr>
          <p:cNvPr id="14" name="Picture 13">
            <a:extLst>
              <a:ext uri="{FF2B5EF4-FFF2-40B4-BE49-F238E27FC236}">
                <a16:creationId xmlns:a16="http://schemas.microsoft.com/office/drawing/2014/main" id="{D4742063-60DA-B207-72CF-5A73451947CB}"/>
              </a:ext>
            </a:extLst>
          </p:cNvPr>
          <p:cNvPicPr>
            <a:picLocks noChangeAspect="1"/>
          </p:cNvPicPr>
          <p:nvPr/>
        </p:nvPicPr>
        <p:blipFill rotWithShape="1">
          <a:blip r:embed="rId9">
            <a:extLst>
              <a:ext uri="{28A0092B-C50C-407E-A947-70E740481C1C}">
                <a14:useLocalDpi xmlns:a14="http://schemas.microsoft.com/office/drawing/2010/main" val="0"/>
              </a:ext>
            </a:extLst>
          </a:blip>
          <a:srcRect l="7187" t="10001" r="7187" b="35643"/>
          <a:stretch/>
        </p:blipFill>
        <p:spPr>
          <a:xfrm>
            <a:off x="8873993" y="3875486"/>
            <a:ext cx="6445521" cy="4272460"/>
          </a:xfrm>
          <a:prstGeom prst="roundRect">
            <a:avLst>
              <a:gd name="adj" fmla="val 5727"/>
            </a:avLst>
          </a:prstGeom>
        </p:spPr>
      </p:pic>
    </p:spTree>
    <p:extLst>
      <p:ext uri="{BB962C8B-B14F-4D97-AF65-F5344CB8AC3E}">
        <p14:creationId xmlns:p14="http://schemas.microsoft.com/office/powerpoint/2010/main" val="2528868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a:off x="845528" y="1030035"/>
            <a:ext cx="15878332" cy="8429584"/>
            <a:chOff x="0" y="0"/>
            <a:chExt cx="4370177" cy="2283597"/>
          </a:xfrm>
        </p:grpSpPr>
        <p:sp>
          <p:nvSpPr>
            <p:cNvPr id="4" name="Freeform 4"/>
            <p:cNvSpPr/>
            <p:nvPr/>
          </p:nvSpPr>
          <p:spPr>
            <a:xfrm>
              <a:off x="0" y="0"/>
              <a:ext cx="4370177" cy="2283597"/>
            </a:xfrm>
            <a:custGeom>
              <a:avLst/>
              <a:gdLst/>
              <a:ahLst/>
              <a:cxnLst/>
              <a:rect l="l" t="t" r="r" b="b"/>
              <a:pathLst>
                <a:path w="4370177" h="2283597">
                  <a:moveTo>
                    <a:pt x="23795" y="0"/>
                  </a:moveTo>
                  <a:lnTo>
                    <a:pt x="4346381" y="0"/>
                  </a:lnTo>
                  <a:cubicBezTo>
                    <a:pt x="4352692" y="0"/>
                    <a:pt x="4358745" y="2507"/>
                    <a:pt x="4363207" y="6970"/>
                  </a:cubicBezTo>
                  <a:cubicBezTo>
                    <a:pt x="4367670" y="11432"/>
                    <a:pt x="4370177" y="17484"/>
                    <a:pt x="4370177" y="23795"/>
                  </a:cubicBezTo>
                  <a:lnTo>
                    <a:pt x="4370177" y="2259802"/>
                  </a:lnTo>
                  <a:cubicBezTo>
                    <a:pt x="4370177" y="2266113"/>
                    <a:pt x="4367670" y="2272165"/>
                    <a:pt x="4363207" y="2276628"/>
                  </a:cubicBezTo>
                  <a:cubicBezTo>
                    <a:pt x="4358745" y="2281090"/>
                    <a:pt x="4352692" y="2283597"/>
                    <a:pt x="4346381" y="2283597"/>
                  </a:cubicBezTo>
                  <a:lnTo>
                    <a:pt x="23795" y="2283597"/>
                  </a:lnTo>
                  <a:cubicBezTo>
                    <a:pt x="17484" y="2283597"/>
                    <a:pt x="11432" y="2281090"/>
                    <a:pt x="6970" y="2276628"/>
                  </a:cubicBezTo>
                  <a:cubicBezTo>
                    <a:pt x="2507" y="2272165"/>
                    <a:pt x="0" y="2266113"/>
                    <a:pt x="0" y="2259802"/>
                  </a:cubicBezTo>
                  <a:lnTo>
                    <a:pt x="0" y="23795"/>
                  </a:lnTo>
                  <a:cubicBezTo>
                    <a:pt x="0" y="17484"/>
                    <a:pt x="2507" y="11432"/>
                    <a:pt x="6970" y="6970"/>
                  </a:cubicBezTo>
                  <a:cubicBezTo>
                    <a:pt x="11432" y="2507"/>
                    <a:pt x="17484" y="0"/>
                    <a:pt x="23795" y="0"/>
                  </a:cubicBezTo>
                  <a:close/>
                </a:path>
              </a:pathLst>
            </a:custGeom>
            <a:solidFill>
              <a:srgbClr val="FAFAF8">
                <a:alpha val="80000"/>
              </a:srgbClr>
            </a:solidFill>
          </p:spPr>
          <p:txBody>
            <a:bodyPr/>
            <a:lstStyle/>
            <a:p>
              <a:endParaRPr lang="en-US"/>
            </a:p>
          </p:txBody>
        </p:sp>
        <p:sp>
          <p:nvSpPr>
            <p:cNvPr id="5" name="TextBox 5"/>
            <p:cNvSpPr txBox="1"/>
            <p:nvPr/>
          </p:nvSpPr>
          <p:spPr>
            <a:xfrm>
              <a:off x="0" y="-76200"/>
              <a:ext cx="4370177" cy="235979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5978659" y="1822256"/>
            <a:ext cx="2028627" cy="1840784"/>
          </a:xfrm>
          <a:custGeom>
            <a:avLst/>
            <a:gdLst/>
            <a:ahLst/>
            <a:cxnLst/>
            <a:rect l="l" t="t" r="r" b="b"/>
            <a:pathLst>
              <a:path w="2028627" h="1840784">
                <a:moveTo>
                  <a:pt x="0" y="0"/>
                </a:moveTo>
                <a:lnTo>
                  <a:pt x="2028627" y="0"/>
                </a:lnTo>
                <a:lnTo>
                  <a:pt x="2028627" y="1840784"/>
                </a:lnTo>
                <a:lnTo>
                  <a:pt x="0" y="1840784"/>
                </a:lnTo>
                <a:lnTo>
                  <a:pt x="0" y="0"/>
                </a:lnTo>
                <a:close/>
              </a:path>
            </a:pathLst>
          </a:custGeom>
          <a:blipFill>
            <a:blip r:embed="rId4"/>
            <a:stretch>
              <a:fillRect l="-94647" t="-123326" r="-157783"/>
            </a:stretch>
          </a:blipFill>
        </p:spPr>
        <p:txBody>
          <a:bodyPr/>
          <a:lstStyle/>
          <a:p>
            <a:endParaRPr lang="en-US"/>
          </a:p>
        </p:txBody>
      </p:sp>
      <p:sp>
        <p:nvSpPr>
          <p:cNvPr id="27" name="TextBox 27"/>
          <p:cNvSpPr txBox="1"/>
          <p:nvPr/>
        </p:nvSpPr>
        <p:spPr>
          <a:xfrm>
            <a:off x="1090191" y="1383148"/>
            <a:ext cx="15476750" cy="1015663"/>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Thuyết trình giới thiệu sản phẩm</a:t>
            </a:r>
          </a:p>
        </p:txBody>
      </p:sp>
      <p:sp>
        <p:nvSpPr>
          <p:cNvPr id="28" name="Freeform 28"/>
          <p:cNvSpPr/>
          <p:nvPr/>
        </p:nvSpPr>
        <p:spPr>
          <a:xfrm flipH="1">
            <a:off x="230429" y="8100798"/>
            <a:ext cx="2098217" cy="1903931"/>
          </a:xfrm>
          <a:custGeom>
            <a:avLst/>
            <a:gdLst/>
            <a:ahLst/>
            <a:cxnLst/>
            <a:rect l="l" t="t" r="r" b="b"/>
            <a:pathLst>
              <a:path w="2098217" h="1903931">
                <a:moveTo>
                  <a:pt x="2098217" y="0"/>
                </a:moveTo>
                <a:lnTo>
                  <a:pt x="0" y="0"/>
                </a:lnTo>
                <a:lnTo>
                  <a:pt x="0" y="1903930"/>
                </a:lnTo>
                <a:lnTo>
                  <a:pt x="2098217" y="1903930"/>
                </a:lnTo>
                <a:lnTo>
                  <a:pt x="2098217" y="0"/>
                </a:lnTo>
                <a:close/>
              </a:path>
            </a:pathLst>
          </a:custGeom>
          <a:blipFill>
            <a:blip r:embed="rId4"/>
            <a:stretch>
              <a:fillRect l="-94647" t="-123326" r="-157783"/>
            </a:stretch>
          </a:blipFill>
        </p:spPr>
        <p:txBody>
          <a:bodyPr/>
          <a:lstStyle/>
          <a:p>
            <a:endParaRPr lang="en-US"/>
          </a:p>
        </p:txBody>
      </p:sp>
      <p:sp>
        <p:nvSpPr>
          <p:cNvPr id="29" name="Freeform 29"/>
          <p:cNvSpPr/>
          <p:nvPr/>
        </p:nvSpPr>
        <p:spPr>
          <a:xfrm>
            <a:off x="70198" y="2682296"/>
            <a:ext cx="2406968" cy="1212478"/>
          </a:xfrm>
          <a:custGeom>
            <a:avLst/>
            <a:gdLst/>
            <a:ahLst/>
            <a:cxnLst/>
            <a:rect l="l" t="t" r="r" b="b"/>
            <a:pathLst>
              <a:path w="2406968" h="1212478">
                <a:moveTo>
                  <a:pt x="0" y="0"/>
                </a:moveTo>
                <a:lnTo>
                  <a:pt x="2406968" y="0"/>
                </a:lnTo>
                <a:lnTo>
                  <a:pt x="2406968" y="1212477"/>
                </a:lnTo>
                <a:lnTo>
                  <a:pt x="0" y="1212477"/>
                </a:lnTo>
                <a:lnTo>
                  <a:pt x="0" y="0"/>
                </a:lnTo>
                <a:close/>
              </a:path>
            </a:pathLst>
          </a:custGeom>
          <a:blipFill>
            <a:blip r:embed="rId5"/>
            <a:stretch>
              <a:fillRect r="-21017"/>
            </a:stretch>
          </a:blipFill>
        </p:spPr>
        <p:txBody>
          <a:bodyPr/>
          <a:lstStyle/>
          <a:p>
            <a:endParaRPr lang="en-US"/>
          </a:p>
        </p:txBody>
      </p:sp>
      <p:sp>
        <p:nvSpPr>
          <p:cNvPr id="39" name="Freeform 39"/>
          <p:cNvSpPr/>
          <p:nvPr/>
        </p:nvSpPr>
        <p:spPr>
          <a:xfrm flipH="1">
            <a:off x="15853508" y="8690312"/>
            <a:ext cx="2115177" cy="1065492"/>
          </a:xfrm>
          <a:custGeom>
            <a:avLst/>
            <a:gdLst/>
            <a:ahLst/>
            <a:cxnLst/>
            <a:rect l="l" t="t" r="r" b="b"/>
            <a:pathLst>
              <a:path w="2115177" h="1065492">
                <a:moveTo>
                  <a:pt x="2115178" y="0"/>
                </a:moveTo>
                <a:lnTo>
                  <a:pt x="0" y="0"/>
                </a:lnTo>
                <a:lnTo>
                  <a:pt x="0" y="1065492"/>
                </a:lnTo>
                <a:lnTo>
                  <a:pt x="2115178" y="1065492"/>
                </a:lnTo>
                <a:lnTo>
                  <a:pt x="2115178" y="0"/>
                </a:lnTo>
                <a:close/>
              </a:path>
            </a:pathLst>
          </a:custGeom>
          <a:blipFill>
            <a:blip r:embed="rId5"/>
            <a:stretch>
              <a:fillRect r="-21017"/>
            </a:stretch>
          </a:blipFill>
        </p:spPr>
        <p:txBody>
          <a:bodyPr/>
          <a:lstStyle/>
          <a:p>
            <a:endParaRPr lang="en-US"/>
          </a:p>
        </p:txBody>
      </p:sp>
      <p:pic>
        <p:nvPicPr>
          <p:cNvPr id="73" name="Picture 72">
            <a:extLst>
              <a:ext uri="{FF2B5EF4-FFF2-40B4-BE49-F238E27FC236}">
                <a16:creationId xmlns:a16="http://schemas.microsoft.com/office/drawing/2014/main" id="{8A313A4F-4E35-F3A4-4FA4-F763289C16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24341" y="6027530"/>
            <a:ext cx="3159622" cy="4064203"/>
          </a:xfrm>
          <a:prstGeom prst="rect">
            <a:avLst/>
          </a:prstGeom>
        </p:spPr>
      </p:pic>
      <p:sp>
        <p:nvSpPr>
          <p:cNvPr id="74" name="TextBox 27">
            <a:extLst>
              <a:ext uri="{FF2B5EF4-FFF2-40B4-BE49-F238E27FC236}">
                <a16:creationId xmlns:a16="http://schemas.microsoft.com/office/drawing/2014/main" id="{C6B54DD8-3E6C-D21E-9B57-D383FD6986A7}"/>
              </a:ext>
            </a:extLst>
          </p:cNvPr>
          <p:cNvSpPr txBox="1"/>
          <p:nvPr/>
        </p:nvSpPr>
        <p:spPr>
          <a:xfrm>
            <a:off x="-152400" y="54491"/>
            <a:ext cx="5532305" cy="769441"/>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1" i="0" u="none" strike="noStrike" kern="1200" cap="none" spc="0" normalizeH="0" baseline="0" noProof="0">
                <a:ln>
                  <a:noFill/>
                </a:ln>
                <a:solidFill>
                  <a:srgbClr val="BE636B"/>
                </a:solidFill>
                <a:effectLst/>
                <a:uLnTx/>
                <a:uFillTx/>
                <a:latin typeface="Bahnschrift" panose="020B0502040204020203" pitchFamily="34" charset="0"/>
                <a:ea typeface="Segoe UI Black" panose="020B0A02040204020203" pitchFamily="34" charset="0"/>
              </a:rPr>
              <a:t>HOẠT ĐỘNG 5</a:t>
            </a:r>
          </a:p>
        </p:txBody>
      </p:sp>
      <p:pic>
        <p:nvPicPr>
          <p:cNvPr id="20" name="Picture 19">
            <a:extLst>
              <a:ext uri="{FF2B5EF4-FFF2-40B4-BE49-F238E27FC236}">
                <a16:creationId xmlns:a16="http://schemas.microsoft.com/office/drawing/2014/main" id="{17BA08F2-97B3-ADB5-329D-6B9A88CA3E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0809" y="3147564"/>
            <a:ext cx="10505434" cy="5330535"/>
          </a:xfrm>
          <a:prstGeom prst="rect">
            <a:avLst/>
          </a:prstGeom>
          <a:ln>
            <a:noFill/>
          </a:ln>
          <a:effectLst>
            <a:outerShdw blurRad="292100" dist="139700" dir="2700000" algn="tl" rotWithShape="0">
              <a:srgbClr val="333333">
                <a:alpha val="65000"/>
              </a:srgbClr>
            </a:outerShdw>
          </a:effectLst>
        </p:spPr>
      </p:pic>
      <p:sp>
        <p:nvSpPr>
          <p:cNvPr id="21" name="Freeform 16">
            <a:extLst>
              <a:ext uri="{FF2B5EF4-FFF2-40B4-BE49-F238E27FC236}">
                <a16:creationId xmlns:a16="http://schemas.microsoft.com/office/drawing/2014/main" id="{1874C51D-08F6-13C7-4C53-BF2716535D7A}"/>
              </a:ext>
            </a:extLst>
          </p:cNvPr>
          <p:cNvSpPr/>
          <p:nvPr/>
        </p:nvSpPr>
        <p:spPr>
          <a:xfrm rot="21008624">
            <a:off x="7917320" y="2814644"/>
            <a:ext cx="1822489" cy="608256"/>
          </a:xfrm>
          <a:custGeom>
            <a:avLst/>
            <a:gdLst/>
            <a:ahLst/>
            <a:cxnLst/>
            <a:rect l="l" t="t" r="r" b="b"/>
            <a:pathLst>
              <a:path w="1822489" h="608256">
                <a:moveTo>
                  <a:pt x="0" y="0"/>
                </a:moveTo>
                <a:lnTo>
                  <a:pt x="1822488" y="0"/>
                </a:lnTo>
                <a:lnTo>
                  <a:pt x="1822488" y="608256"/>
                </a:lnTo>
                <a:lnTo>
                  <a:pt x="0" y="60825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extLst>
      <p:ext uri="{BB962C8B-B14F-4D97-AF65-F5344CB8AC3E}">
        <p14:creationId xmlns:p14="http://schemas.microsoft.com/office/powerpoint/2010/main" val="6549842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rot="5400000">
            <a:off x="7941240" y="-5904022"/>
            <a:ext cx="1783413" cy="13874723"/>
            <a:chOff x="0" y="0"/>
            <a:chExt cx="565577" cy="2100487"/>
          </a:xfrm>
        </p:grpSpPr>
        <p:sp>
          <p:nvSpPr>
            <p:cNvPr id="4" name="Freeform 4"/>
            <p:cNvSpPr/>
            <p:nvPr/>
          </p:nvSpPr>
          <p:spPr>
            <a:xfrm>
              <a:off x="0" y="0"/>
              <a:ext cx="565577" cy="2100487"/>
            </a:xfrm>
            <a:custGeom>
              <a:avLst/>
              <a:gdLst/>
              <a:ahLst/>
              <a:cxnLst/>
              <a:rect l="l" t="t" r="r" b="b"/>
              <a:pathLst>
                <a:path w="565577" h="2100487">
                  <a:moveTo>
                    <a:pt x="183866" y="0"/>
                  </a:moveTo>
                  <a:lnTo>
                    <a:pt x="381711" y="0"/>
                  </a:lnTo>
                  <a:cubicBezTo>
                    <a:pt x="483258" y="0"/>
                    <a:pt x="565577" y="82319"/>
                    <a:pt x="565577" y="183866"/>
                  </a:cubicBezTo>
                  <a:lnTo>
                    <a:pt x="565577" y="1916621"/>
                  </a:lnTo>
                  <a:cubicBezTo>
                    <a:pt x="565577" y="2018167"/>
                    <a:pt x="483258" y="2100487"/>
                    <a:pt x="381711" y="2100487"/>
                  </a:cubicBezTo>
                  <a:lnTo>
                    <a:pt x="183866" y="2100487"/>
                  </a:lnTo>
                  <a:cubicBezTo>
                    <a:pt x="82319" y="2100487"/>
                    <a:pt x="0" y="2018167"/>
                    <a:pt x="0" y="1916621"/>
                  </a:cubicBezTo>
                  <a:lnTo>
                    <a:pt x="0" y="183866"/>
                  </a:lnTo>
                  <a:cubicBezTo>
                    <a:pt x="0" y="82319"/>
                    <a:pt x="82319" y="0"/>
                    <a:pt x="183866" y="0"/>
                  </a:cubicBezTo>
                  <a:close/>
                </a:path>
              </a:pathLst>
            </a:cu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895586" y="2178545"/>
            <a:ext cx="14051905" cy="7653250"/>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345485">
            <a:off x="15914575" y="6753911"/>
            <a:ext cx="2086105" cy="2980755"/>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6"/>
            <a:stretch>
              <a:fillRect/>
            </a:stretch>
          </a:blipFill>
        </p:spPr>
        <p:txBody>
          <a:bodyPr/>
          <a:lstStyle/>
          <a:p>
            <a:endParaRPr lang="en-US"/>
          </a:p>
        </p:txBody>
      </p:sp>
      <p:sp>
        <p:nvSpPr>
          <p:cNvPr id="14" name="TextBox 8">
            <a:extLst>
              <a:ext uri="{FF2B5EF4-FFF2-40B4-BE49-F238E27FC236}">
                <a16:creationId xmlns:a16="http://schemas.microsoft.com/office/drawing/2014/main" id="{4225B879-7D26-49B7-3C90-78CB4A542524}"/>
              </a:ext>
            </a:extLst>
          </p:cNvPr>
          <p:cNvSpPr txBox="1"/>
          <p:nvPr/>
        </p:nvSpPr>
        <p:spPr>
          <a:xfrm>
            <a:off x="2237796" y="627322"/>
            <a:ext cx="13367484" cy="769441"/>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Giới thiệu thực đơn của nhóm em</a:t>
            </a:r>
          </a:p>
        </p:txBody>
      </p:sp>
      <p:pic>
        <p:nvPicPr>
          <p:cNvPr id="7" name="Picture 6">
            <a:extLst>
              <a:ext uri="{FF2B5EF4-FFF2-40B4-BE49-F238E27FC236}">
                <a16:creationId xmlns:a16="http://schemas.microsoft.com/office/drawing/2014/main" id="{2C251CC7-7C1D-CC84-AA4E-2F80CC7FEF9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802384" y="3695700"/>
            <a:ext cx="2834692" cy="5154705"/>
          </a:xfrm>
          <a:prstGeom prst="rect">
            <a:avLst/>
          </a:prstGeom>
        </p:spPr>
      </p:pic>
      <p:cxnSp>
        <p:nvCxnSpPr>
          <p:cNvPr id="13" name="Straight Connector 12">
            <a:extLst>
              <a:ext uri="{FF2B5EF4-FFF2-40B4-BE49-F238E27FC236}">
                <a16:creationId xmlns:a16="http://schemas.microsoft.com/office/drawing/2014/main" id="{4145626A-8497-5BA5-4493-B3C8B3EEA1A1}"/>
              </a:ext>
            </a:extLst>
          </p:cNvPr>
          <p:cNvCxnSpPr/>
          <p:nvPr/>
        </p:nvCxnSpPr>
        <p:spPr>
          <a:xfrm>
            <a:off x="11201400" y="4686300"/>
            <a:ext cx="457200" cy="0"/>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4B6DC25-0150-57BF-E522-9B730EDA44B6}"/>
              </a:ext>
            </a:extLst>
          </p:cNvPr>
          <p:cNvCxnSpPr/>
          <p:nvPr/>
        </p:nvCxnSpPr>
        <p:spPr>
          <a:xfrm>
            <a:off x="11201400" y="4991100"/>
            <a:ext cx="533400"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7706F36-FD5A-6961-1A66-B54AD2A6DD9B}"/>
              </a:ext>
            </a:extLst>
          </p:cNvPr>
          <p:cNvCxnSpPr/>
          <p:nvPr/>
        </p:nvCxnSpPr>
        <p:spPr>
          <a:xfrm>
            <a:off x="11201400" y="5295900"/>
            <a:ext cx="533400"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1D8A602-3860-B788-39BF-D9D6FF48CFEF}"/>
              </a:ext>
            </a:extLst>
          </p:cNvPr>
          <p:cNvCxnSpPr/>
          <p:nvPr/>
        </p:nvCxnSpPr>
        <p:spPr>
          <a:xfrm>
            <a:off x="11201400" y="5600700"/>
            <a:ext cx="457200" cy="0"/>
          </a:xfrm>
          <a:prstGeom prst="line">
            <a:avLst/>
          </a:prstGeom>
        </p:spPr>
        <p:style>
          <a:lnRef idx="1">
            <a:schemeClr val="dk1"/>
          </a:lnRef>
          <a:fillRef idx="0">
            <a:schemeClr val="dk1"/>
          </a:fillRef>
          <a:effectRef idx="0">
            <a:schemeClr val="dk1"/>
          </a:effectRef>
          <a:fontRef idx="minor">
            <a:schemeClr val="tx1"/>
          </a:fontRef>
        </p:style>
      </p:cxnSp>
      <p:sp>
        <p:nvSpPr>
          <p:cNvPr id="23" name="TextBox 8">
            <a:extLst>
              <a:ext uri="{FF2B5EF4-FFF2-40B4-BE49-F238E27FC236}">
                <a16:creationId xmlns:a16="http://schemas.microsoft.com/office/drawing/2014/main" id="{C247272D-CFC1-AF02-48D7-7E43A1DA520D}"/>
              </a:ext>
            </a:extLst>
          </p:cNvPr>
          <p:cNvSpPr txBox="1"/>
          <p:nvPr/>
        </p:nvSpPr>
        <p:spPr>
          <a:xfrm>
            <a:off x="3987191" y="4060082"/>
            <a:ext cx="5867400" cy="461665"/>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3000" b="0" i="0" u="none" strike="noStrike" kern="1200" cap="none" spc="0" normalizeH="0" baseline="0" noProof="0">
                <a:ln>
                  <a:noFill/>
                </a:ln>
                <a:solidFill>
                  <a:srgbClr val="C0504D">
                    <a:lumMod val="75000"/>
                  </a:srgbClr>
                </a:solidFill>
                <a:effectLst/>
                <a:uLnTx/>
                <a:uFillTx/>
                <a:latin typeface="Montserrat Medium" panose="00000600000000000000" pitchFamily="2" charset="0"/>
                <a:ea typeface="+mn-ea"/>
                <a:cs typeface="+mn-cs"/>
              </a:rPr>
              <a:t>Đây là </a:t>
            </a:r>
            <a:r>
              <a:rPr kumimoji="0" lang="en-US" sz="3000" b="0" i="0" u="none" strike="noStrike" kern="1200" cap="none" spc="0" normalizeH="0" baseline="0" noProof="0">
                <a:ln>
                  <a:noFill/>
                </a:ln>
                <a:solidFill>
                  <a:srgbClr val="C0504D">
                    <a:lumMod val="75000"/>
                  </a:srgbClr>
                </a:solidFill>
                <a:effectLst/>
                <a:uLnTx/>
                <a:uFillTx/>
                <a:latin typeface="Montserrat Medium" panose="00000600000000000000" pitchFamily="2" charset="0"/>
                <a:ea typeface="+mn-ea"/>
                <a:cs typeface="+mn-cs"/>
              </a:rPr>
              <a:t>sản</a:t>
            </a:r>
            <a:r>
              <a:rPr kumimoji="0" lang="en-US" sz="3000" b="0" i="0" u="none" strike="noStrike" kern="1200" cap="none" spc="0" normalizeH="0" noProof="0">
                <a:ln>
                  <a:noFill/>
                </a:ln>
                <a:solidFill>
                  <a:srgbClr val="C0504D">
                    <a:lumMod val="75000"/>
                  </a:srgbClr>
                </a:solidFill>
                <a:effectLst/>
                <a:uLnTx/>
                <a:uFillTx/>
                <a:latin typeface="Montserrat Medium" panose="00000600000000000000" pitchFamily="2" charset="0"/>
                <a:ea typeface="+mn-ea"/>
                <a:cs typeface="+mn-cs"/>
              </a:rPr>
              <a:t> phẩm </a:t>
            </a:r>
            <a:r>
              <a:rPr kumimoji="0" lang="vi-VN" sz="3000" b="0" i="0" u="none" strike="noStrike" kern="1200" cap="none" spc="0" normalizeH="0" baseline="0" noProof="0">
                <a:ln>
                  <a:noFill/>
                </a:ln>
                <a:solidFill>
                  <a:srgbClr val="C0504D">
                    <a:lumMod val="75000"/>
                  </a:srgbClr>
                </a:solidFill>
                <a:effectLst/>
                <a:uLnTx/>
                <a:uFillTx/>
                <a:latin typeface="Montserrat Medium" panose="00000600000000000000" pitchFamily="2" charset="0"/>
                <a:ea typeface="+mn-ea"/>
                <a:cs typeface="+mn-cs"/>
              </a:rPr>
              <a:t>của nhóm tớ</a:t>
            </a:r>
            <a:endParaRPr kumimoji="0" lang="en-US" sz="3000" b="0" i="0" u="none" strike="noStrike" kern="1200" cap="none" spc="0" normalizeH="0" baseline="0" noProof="0">
              <a:ln>
                <a:noFill/>
              </a:ln>
              <a:solidFill>
                <a:srgbClr val="C0504D">
                  <a:lumMod val="75000"/>
                </a:srgbClr>
              </a:solidFill>
              <a:effectLst/>
              <a:uLnTx/>
              <a:uFillTx/>
              <a:latin typeface="Montserrat Medium" panose="00000600000000000000" pitchFamily="2" charset="0"/>
              <a:ea typeface="+mn-ea"/>
              <a:cs typeface="+mn-cs"/>
            </a:endParaRPr>
          </a:p>
        </p:txBody>
      </p:sp>
      <p:pic>
        <p:nvPicPr>
          <p:cNvPr id="25" name="Picture 24">
            <a:extLst>
              <a:ext uri="{FF2B5EF4-FFF2-40B4-BE49-F238E27FC236}">
                <a16:creationId xmlns:a16="http://schemas.microsoft.com/office/drawing/2014/main" id="{DC568A5B-013B-4AD5-D999-A3C2A70DB5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7002" y="4791287"/>
            <a:ext cx="5910906" cy="3859305"/>
          </a:xfrm>
          <a:prstGeom prst="rect">
            <a:avLst/>
          </a:prstGeom>
        </p:spPr>
      </p:pic>
      <p:pic>
        <p:nvPicPr>
          <p:cNvPr id="26" name="Picture 25">
            <a:extLst>
              <a:ext uri="{FF2B5EF4-FFF2-40B4-BE49-F238E27FC236}">
                <a16:creationId xmlns:a16="http://schemas.microsoft.com/office/drawing/2014/main" id="{DD3ABAD8-5993-774A-059E-2EB8A979C78D}"/>
              </a:ext>
            </a:extLst>
          </p:cNvPr>
          <p:cNvPicPr>
            <a:picLocks noChangeAspect="1"/>
          </p:cNvPicPr>
          <p:nvPr/>
        </p:nvPicPr>
        <p:blipFill>
          <a:blip r:embed="rId9"/>
          <a:stretch>
            <a:fillRect/>
          </a:stretch>
        </p:blipFill>
        <p:spPr>
          <a:xfrm>
            <a:off x="9576982" y="6199543"/>
            <a:ext cx="1225402" cy="914479"/>
          </a:xfrm>
          <a:prstGeom prst="rect">
            <a:avLst/>
          </a:prstGeom>
        </p:spPr>
      </p:pic>
    </p:spTree>
    <p:extLst>
      <p:ext uri="{BB962C8B-B14F-4D97-AF65-F5344CB8AC3E}">
        <p14:creationId xmlns:p14="http://schemas.microsoft.com/office/powerpoint/2010/main" val="18454628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1000"/>
                                        <p:tgtEl>
                                          <p:spTgt spid="26"/>
                                        </p:tgtEl>
                                      </p:cBhvr>
                                    </p:animEffect>
                                    <p:anim calcmode="lin" valueType="num">
                                      <p:cBhvr>
                                        <p:cTn id="43" dur="1000" fill="hold"/>
                                        <p:tgtEl>
                                          <p:spTgt spid="26"/>
                                        </p:tgtEl>
                                        <p:attrNameLst>
                                          <p:attrName>ppt_x</p:attrName>
                                        </p:attrNameLst>
                                      </p:cBhvr>
                                      <p:tavLst>
                                        <p:tav tm="0">
                                          <p:val>
                                            <p:strVal val="#ppt_x"/>
                                          </p:val>
                                        </p:tav>
                                        <p:tav tm="100000">
                                          <p:val>
                                            <p:strVal val="#ppt_x"/>
                                          </p:val>
                                        </p:tav>
                                      </p:tavLst>
                                    </p:anim>
                                    <p:anim calcmode="lin" valueType="num">
                                      <p:cBhvr>
                                        <p:cTn id="44" dur="1000" fill="hold"/>
                                        <p:tgtEl>
                                          <p:spTgt spid="26"/>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rot="5400000">
            <a:off x="7910144" y="-6050107"/>
            <a:ext cx="2036912" cy="14420396"/>
            <a:chOff x="0" y="0"/>
            <a:chExt cx="565577" cy="2100487"/>
          </a:xfrm>
        </p:grpSpPr>
        <p:sp>
          <p:nvSpPr>
            <p:cNvPr id="4" name="Freeform 4"/>
            <p:cNvSpPr/>
            <p:nvPr/>
          </p:nvSpPr>
          <p:spPr>
            <a:xfrm>
              <a:off x="0" y="0"/>
              <a:ext cx="565577" cy="2100487"/>
            </a:xfrm>
            <a:custGeom>
              <a:avLst/>
              <a:gdLst/>
              <a:ahLst/>
              <a:cxnLst/>
              <a:rect l="l" t="t" r="r" b="b"/>
              <a:pathLst>
                <a:path w="565577" h="2100487">
                  <a:moveTo>
                    <a:pt x="183866" y="0"/>
                  </a:moveTo>
                  <a:lnTo>
                    <a:pt x="381711" y="0"/>
                  </a:lnTo>
                  <a:cubicBezTo>
                    <a:pt x="483258" y="0"/>
                    <a:pt x="565577" y="82319"/>
                    <a:pt x="565577" y="183866"/>
                  </a:cubicBezTo>
                  <a:lnTo>
                    <a:pt x="565577" y="1916621"/>
                  </a:lnTo>
                  <a:cubicBezTo>
                    <a:pt x="565577" y="2018167"/>
                    <a:pt x="483258" y="2100487"/>
                    <a:pt x="381711" y="2100487"/>
                  </a:cubicBezTo>
                  <a:lnTo>
                    <a:pt x="183866" y="2100487"/>
                  </a:lnTo>
                  <a:cubicBezTo>
                    <a:pt x="82319" y="2100487"/>
                    <a:pt x="0" y="2018167"/>
                    <a:pt x="0" y="1916621"/>
                  </a:cubicBezTo>
                  <a:lnTo>
                    <a:pt x="0" y="183866"/>
                  </a:lnTo>
                  <a:cubicBezTo>
                    <a:pt x="0" y="82319"/>
                    <a:pt x="82319" y="0"/>
                    <a:pt x="183866" y="0"/>
                  </a:cubicBezTo>
                  <a:close/>
                </a:path>
              </a:pathLst>
            </a:cu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895586" y="2178545"/>
            <a:ext cx="14051905" cy="7653250"/>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345485">
            <a:off x="15914575" y="6753911"/>
            <a:ext cx="2086105" cy="2980755"/>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6"/>
            <a:stretch>
              <a:fillRect/>
            </a:stretch>
          </a:blipFill>
        </p:spPr>
        <p:txBody>
          <a:bodyPr/>
          <a:lstStyle/>
          <a:p>
            <a:endParaRPr lang="en-US"/>
          </a:p>
        </p:txBody>
      </p:sp>
      <p:sp>
        <p:nvSpPr>
          <p:cNvPr id="14" name="TextBox 8">
            <a:extLst>
              <a:ext uri="{FF2B5EF4-FFF2-40B4-BE49-F238E27FC236}">
                <a16:creationId xmlns:a16="http://schemas.microsoft.com/office/drawing/2014/main" id="{4225B879-7D26-49B7-3C90-78CB4A542524}"/>
              </a:ext>
            </a:extLst>
          </p:cNvPr>
          <p:cNvSpPr txBox="1"/>
          <p:nvPr/>
        </p:nvSpPr>
        <p:spPr>
          <a:xfrm>
            <a:off x="2149204" y="248841"/>
            <a:ext cx="13367484" cy="1846659"/>
          </a:xfrm>
          <a:prstGeom prst="rect">
            <a:avLst/>
          </a:prstGeom>
        </p:spPr>
        <p:txBody>
          <a:bodyPr wrap="square" lIns="0" tIns="0" rIns="0" bIns="0" rtlCol="0" anchor="t">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vi-VN" sz="4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Chia s</a:t>
            </a:r>
            <a:r>
              <a:rPr kumimoji="0" lang="en-US" sz="4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ẻ</a:t>
            </a:r>
            <a:r>
              <a:rPr kumimoji="0" lang="vi-VN" sz="4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 những điều rút ra từ bài học có thể vận dụng vào cuộc sống. </a:t>
            </a:r>
            <a:endParaRPr kumimoji="0" lang="en-US" sz="4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4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Đưa ra lời khuyên món ăn nào nhiều muối và ít muối</a:t>
            </a:r>
            <a:r>
              <a:rPr kumimoji="0" lang="en-US" sz="4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a:t>
            </a:r>
            <a:r>
              <a:rPr kumimoji="0" lang="vi-VN" sz="4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 </a:t>
            </a:r>
            <a:endParaRPr kumimoji="0" lang="en-US" sz="4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endParaRPr>
          </a:p>
        </p:txBody>
      </p:sp>
      <p:pic>
        <p:nvPicPr>
          <p:cNvPr id="12" name="Picture 11">
            <a:extLst>
              <a:ext uri="{FF2B5EF4-FFF2-40B4-BE49-F238E27FC236}">
                <a16:creationId xmlns:a16="http://schemas.microsoft.com/office/drawing/2014/main" id="{38E6C345-5C6D-FBEE-E301-26B38FA2CDF2}"/>
              </a:ext>
            </a:extLst>
          </p:cNvPr>
          <p:cNvPicPr>
            <a:picLocks noChangeAspect="1"/>
          </p:cNvPicPr>
          <p:nvPr/>
        </p:nvPicPr>
        <p:blipFill rotWithShape="1">
          <a:blip r:embed="rId7"/>
          <a:srcRect l="2288" t="11481" r="2288" b="68519"/>
          <a:stretch/>
        </p:blipFill>
        <p:spPr>
          <a:xfrm>
            <a:off x="4495800" y="3848099"/>
            <a:ext cx="9151874" cy="4260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118959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7878" t="-45589" r="-4239" b="-136136"/>
            </a:stretch>
          </a:blipFill>
        </p:spPr>
        <p:txBody>
          <a:bodyPr/>
          <a:lstStyle/>
          <a:p>
            <a:endParaRPr lang="en-US"/>
          </a:p>
        </p:txBody>
      </p:sp>
      <p:grpSp>
        <p:nvGrpSpPr>
          <p:cNvPr id="3" name="Group 3"/>
          <p:cNvGrpSpPr/>
          <p:nvPr/>
        </p:nvGrpSpPr>
        <p:grpSpPr>
          <a:xfrm rot="5400000">
            <a:off x="7941240" y="-5904022"/>
            <a:ext cx="1783413" cy="13874723"/>
            <a:chOff x="0" y="0"/>
            <a:chExt cx="565577" cy="2100487"/>
          </a:xfrm>
        </p:grpSpPr>
        <p:sp>
          <p:nvSpPr>
            <p:cNvPr id="4" name="Freeform 4"/>
            <p:cNvSpPr/>
            <p:nvPr/>
          </p:nvSpPr>
          <p:spPr>
            <a:xfrm>
              <a:off x="0" y="0"/>
              <a:ext cx="565577" cy="2100487"/>
            </a:xfrm>
            <a:custGeom>
              <a:avLst/>
              <a:gdLst/>
              <a:ahLst/>
              <a:cxnLst/>
              <a:rect l="l" t="t" r="r" b="b"/>
              <a:pathLst>
                <a:path w="565577" h="2100487">
                  <a:moveTo>
                    <a:pt x="183866" y="0"/>
                  </a:moveTo>
                  <a:lnTo>
                    <a:pt x="381711" y="0"/>
                  </a:lnTo>
                  <a:cubicBezTo>
                    <a:pt x="483258" y="0"/>
                    <a:pt x="565577" y="82319"/>
                    <a:pt x="565577" y="183866"/>
                  </a:cubicBezTo>
                  <a:lnTo>
                    <a:pt x="565577" y="1916621"/>
                  </a:lnTo>
                  <a:cubicBezTo>
                    <a:pt x="565577" y="2018167"/>
                    <a:pt x="483258" y="2100487"/>
                    <a:pt x="381711" y="2100487"/>
                  </a:cubicBezTo>
                  <a:lnTo>
                    <a:pt x="183866" y="2100487"/>
                  </a:lnTo>
                  <a:cubicBezTo>
                    <a:pt x="82319" y="2100487"/>
                    <a:pt x="0" y="2018167"/>
                    <a:pt x="0" y="1916621"/>
                  </a:cubicBezTo>
                  <a:lnTo>
                    <a:pt x="0" y="183866"/>
                  </a:lnTo>
                  <a:cubicBezTo>
                    <a:pt x="0" y="82319"/>
                    <a:pt x="82319" y="0"/>
                    <a:pt x="183866" y="0"/>
                  </a:cubicBezTo>
                  <a:close/>
                </a:path>
              </a:pathLst>
            </a:custGeom>
            <a:solidFill>
              <a:srgbClr val="FAFAF8"/>
            </a:solidFill>
          </p:spPr>
          <p:txBody>
            <a:bodyPr/>
            <a:lstStyle/>
            <a:p>
              <a:endParaRPr lang="en-US"/>
            </a:p>
          </p:txBody>
        </p:sp>
        <p:sp>
          <p:nvSpPr>
            <p:cNvPr id="5" name="TextBox 5"/>
            <p:cNvSpPr txBox="1"/>
            <p:nvPr/>
          </p:nvSpPr>
          <p:spPr>
            <a:xfrm>
              <a:off x="0" y="-76200"/>
              <a:ext cx="565577" cy="2176687"/>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895586" y="2178545"/>
            <a:ext cx="14051905" cy="7653250"/>
          </a:xfrm>
          <a:custGeom>
            <a:avLst/>
            <a:gdLst/>
            <a:ahLst/>
            <a:cxnLst/>
            <a:rect l="l" t="t" r="r" b="b"/>
            <a:pathLst>
              <a:path w="7003751" h="7975285">
                <a:moveTo>
                  <a:pt x="0" y="0"/>
                </a:moveTo>
                <a:lnTo>
                  <a:pt x="7003750" y="0"/>
                </a:lnTo>
                <a:lnTo>
                  <a:pt x="7003750" y="7975286"/>
                </a:lnTo>
                <a:lnTo>
                  <a:pt x="0" y="79752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rot="345485">
            <a:off x="15914575" y="6753911"/>
            <a:ext cx="2086105" cy="2980755"/>
          </a:xfrm>
          <a:custGeom>
            <a:avLst/>
            <a:gdLst/>
            <a:ahLst/>
            <a:cxnLst/>
            <a:rect l="l" t="t" r="r" b="b"/>
            <a:pathLst>
              <a:path w="2086105" h="2980755">
                <a:moveTo>
                  <a:pt x="0" y="0"/>
                </a:moveTo>
                <a:lnTo>
                  <a:pt x="2086105" y="0"/>
                </a:lnTo>
                <a:lnTo>
                  <a:pt x="2086105" y="2980755"/>
                </a:lnTo>
                <a:lnTo>
                  <a:pt x="0" y="2980755"/>
                </a:lnTo>
                <a:lnTo>
                  <a:pt x="0" y="0"/>
                </a:lnTo>
                <a:close/>
              </a:path>
            </a:pathLst>
          </a:custGeom>
          <a:blipFill>
            <a:blip r:embed="rId6"/>
            <a:stretch>
              <a:fillRect/>
            </a:stretch>
          </a:blipFill>
        </p:spPr>
        <p:txBody>
          <a:bodyPr/>
          <a:lstStyle/>
          <a:p>
            <a:endParaRPr lang="en-US"/>
          </a:p>
        </p:txBody>
      </p:sp>
      <p:sp>
        <p:nvSpPr>
          <p:cNvPr id="14" name="TextBox 8">
            <a:extLst>
              <a:ext uri="{FF2B5EF4-FFF2-40B4-BE49-F238E27FC236}">
                <a16:creationId xmlns:a16="http://schemas.microsoft.com/office/drawing/2014/main" id="{4225B879-7D26-49B7-3C90-78CB4A542524}"/>
              </a:ext>
            </a:extLst>
          </p:cNvPr>
          <p:cNvSpPr txBox="1"/>
          <p:nvPr/>
        </p:nvSpPr>
        <p:spPr>
          <a:xfrm>
            <a:off x="2237796" y="627322"/>
            <a:ext cx="13367484" cy="769441"/>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Đánh giá sản phẩm</a:t>
            </a:r>
          </a:p>
        </p:txBody>
      </p:sp>
      <p:pic>
        <p:nvPicPr>
          <p:cNvPr id="12" name="Picture 11">
            <a:extLst>
              <a:ext uri="{FF2B5EF4-FFF2-40B4-BE49-F238E27FC236}">
                <a16:creationId xmlns:a16="http://schemas.microsoft.com/office/drawing/2014/main" id="{E17A7F3B-137F-A7A2-0BAD-26CAB9796237}"/>
              </a:ext>
            </a:extLst>
          </p:cNvPr>
          <p:cNvPicPr>
            <a:picLocks noChangeAspect="1"/>
          </p:cNvPicPr>
          <p:nvPr/>
        </p:nvPicPr>
        <p:blipFill>
          <a:blip r:embed="rId7"/>
          <a:stretch>
            <a:fillRect/>
          </a:stretch>
        </p:blipFill>
        <p:spPr>
          <a:xfrm>
            <a:off x="3886200" y="3314700"/>
            <a:ext cx="9985706" cy="5715000"/>
          </a:xfrm>
          <a:prstGeom prst="rect">
            <a:avLst/>
          </a:prstGeom>
        </p:spPr>
      </p:pic>
      <p:sp>
        <p:nvSpPr>
          <p:cNvPr id="15" name="TextBox 14">
            <a:extLst>
              <a:ext uri="{FF2B5EF4-FFF2-40B4-BE49-F238E27FC236}">
                <a16:creationId xmlns:a16="http://schemas.microsoft.com/office/drawing/2014/main" id="{62CEE9DB-9226-B069-4541-0E59B94D6838}"/>
              </a:ext>
            </a:extLst>
          </p:cNvPr>
          <p:cNvSpPr txBox="1"/>
          <p:nvPr/>
        </p:nvSpPr>
        <p:spPr>
          <a:xfrm>
            <a:off x="9157855" y="3543300"/>
            <a:ext cx="4481945" cy="861774"/>
          </a:xfrm>
          <a:prstGeom prst="rect">
            <a:avLst/>
          </a:prstGeom>
        </p:spPr>
        <p:txBody>
          <a:bodyPr wrap="square" lIns="0" tIns="0" rIns="0" bIns="0" rtlCol="0" anchor="t">
            <a:spAutoFit/>
          </a:bodyPr>
          <a:lstStyle>
            <a:defPPr>
              <a:defRPr lang="en-US"/>
            </a:defPPr>
            <a:lvl1pPr algn="ctr">
              <a:defRPr sz="2800">
                <a:solidFill>
                  <a:srgbClr val="002060"/>
                </a:solidFill>
                <a:latin typeface="Montserrat SemiBold" panose="000007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0" i="0" u="none" strike="noStrike" kern="1200" cap="none" spc="0" normalizeH="0" baseline="0" noProof="0">
                <a:ln>
                  <a:noFill/>
                </a:ln>
                <a:solidFill>
                  <a:srgbClr val="002060"/>
                </a:solidFill>
                <a:effectLst/>
                <a:uLnTx/>
                <a:uFillTx/>
                <a:latin typeface="Montserrat SemiBold" panose="00000700000000000000" pitchFamily="2" charset="0"/>
                <a:ea typeface="+mn-ea"/>
                <a:cs typeface="+mn-cs"/>
              </a:rPr>
              <a:t> </a:t>
            </a:r>
            <a:r>
              <a:rPr kumimoji="0" lang="de-DE" sz="2800" b="0" i="0" u="none" strike="noStrike" kern="1200" cap="none" spc="0" normalizeH="0" baseline="0" noProof="0" dirty="0">
                <a:ln>
                  <a:noFill/>
                </a:ln>
                <a:solidFill>
                  <a:srgbClr val="002060"/>
                </a:solidFill>
                <a:effectLst/>
                <a:uLnTx/>
                <a:uFillTx/>
                <a:latin typeface="Montserrat SemiBold" panose="00000700000000000000" pitchFamily="2" charset="0"/>
                <a:ea typeface="+mn-ea"/>
                <a:cs typeface="+mn-cs"/>
              </a:rPr>
              <a:t>Thực hiện đánh giá bằng </a:t>
            </a:r>
            <a:r>
              <a:rPr kumimoji="0" lang="de-DE" sz="2800" b="0" i="0" u="none" strike="noStrike" kern="1200" cap="none" spc="0" normalizeH="0" baseline="0" noProof="0">
                <a:ln>
                  <a:noFill/>
                </a:ln>
                <a:solidFill>
                  <a:srgbClr val="002060"/>
                </a:solidFill>
                <a:effectLst/>
                <a:uLnTx/>
                <a:uFillTx/>
                <a:latin typeface="Montserrat SemiBold" panose="00000700000000000000" pitchFamily="2" charset="0"/>
                <a:ea typeface="+mn-ea"/>
                <a:cs typeface="+mn-cs"/>
              </a:rPr>
              <a:t>hình dán</a:t>
            </a:r>
            <a:endParaRPr kumimoji="0" lang="en-US" sz="2800" b="0" i="0" u="none" strike="noStrike" kern="1200" cap="none" spc="0" normalizeH="0" baseline="0" noProof="0" dirty="0">
              <a:ln>
                <a:noFill/>
              </a:ln>
              <a:solidFill>
                <a:srgbClr val="002060"/>
              </a:solidFill>
              <a:effectLst/>
              <a:uLnTx/>
              <a:uFillTx/>
              <a:latin typeface="Montserrat SemiBold" panose="00000700000000000000" pitchFamily="2" charset="0"/>
              <a:ea typeface="+mn-ea"/>
              <a:cs typeface="+mn-cs"/>
            </a:endParaRPr>
          </a:p>
        </p:txBody>
      </p:sp>
      <p:pic>
        <p:nvPicPr>
          <p:cNvPr id="21" name="Picture 20">
            <a:extLst>
              <a:ext uri="{FF2B5EF4-FFF2-40B4-BE49-F238E27FC236}">
                <a16:creationId xmlns:a16="http://schemas.microsoft.com/office/drawing/2014/main" id="{4A831B68-1CAA-5E3C-BDB1-79665CE305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0600" y="5017796"/>
            <a:ext cx="8381999" cy="3402303"/>
          </a:xfrm>
          <a:prstGeom prst="rect">
            <a:avLst/>
          </a:prstGeom>
        </p:spPr>
      </p:pic>
    </p:spTree>
    <p:extLst>
      <p:ext uri="{BB962C8B-B14F-4D97-AF65-F5344CB8AC3E}">
        <p14:creationId xmlns:p14="http://schemas.microsoft.com/office/powerpoint/2010/main" val="26352957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500"/>
                                        <p:tgtEl>
                                          <p:spTgt spid="15"/>
                                        </p:tgtEl>
                                      </p:cBhvr>
                                    </p:animEffect>
                                  </p:childTnLst>
                                </p:cTn>
                              </p:par>
                              <p:par>
                                <p:cTn id="13" presetID="2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28939" b="-122336"/>
            </a:stretch>
          </a:blipFill>
        </p:spPr>
        <p:txBody>
          <a:bodyPr/>
          <a:lstStyle/>
          <a:p>
            <a:endParaRPr lang="en-US"/>
          </a:p>
        </p:txBody>
      </p:sp>
      <p:grpSp>
        <p:nvGrpSpPr>
          <p:cNvPr id="3" name="Group 3"/>
          <p:cNvGrpSpPr/>
          <p:nvPr/>
        </p:nvGrpSpPr>
        <p:grpSpPr>
          <a:xfrm>
            <a:off x="3362708" y="2444566"/>
            <a:ext cx="11364099" cy="4965871"/>
            <a:chOff x="0" y="0"/>
            <a:chExt cx="2993014" cy="1307884"/>
          </a:xfrm>
        </p:grpSpPr>
        <p:sp>
          <p:nvSpPr>
            <p:cNvPr id="4" name="Freeform 4"/>
            <p:cNvSpPr/>
            <p:nvPr/>
          </p:nvSpPr>
          <p:spPr>
            <a:xfrm>
              <a:off x="0" y="0"/>
              <a:ext cx="2993014" cy="1307884"/>
            </a:xfrm>
            <a:custGeom>
              <a:avLst/>
              <a:gdLst/>
              <a:ahLst/>
              <a:cxnLst/>
              <a:rect l="l" t="t" r="r" b="b"/>
              <a:pathLst>
                <a:path w="2993014" h="1307884">
                  <a:moveTo>
                    <a:pt x="34744" y="0"/>
                  </a:moveTo>
                  <a:lnTo>
                    <a:pt x="2958269" y="0"/>
                  </a:lnTo>
                  <a:cubicBezTo>
                    <a:pt x="2967484" y="0"/>
                    <a:pt x="2976322" y="3661"/>
                    <a:pt x="2982838" y="10176"/>
                  </a:cubicBezTo>
                  <a:cubicBezTo>
                    <a:pt x="2989353" y="16692"/>
                    <a:pt x="2993014" y="25530"/>
                    <a:pt x="2993014" y="34744"/>
                  </a:cubicBezTo>
                  <a:lnTo>
                    <a:pt x="2993014" y="1273140"/>
                  </a:lnTo>
                  <a:cubicBezTo>
                    <a:pt x="2993014" y="1292328"/>
                    <a:pt x="2977458" y="1307884"/>
                    <a:pt x="2958269" y="1307884"/>
                  </a:cubicBezTo>
                  <a:lnTo>
                    <a:pt x="34744" y="1307884"/>
                  </a:lnTo>
                  <a:cubicBezTo>
                    <a:pt x="25530" y="1307884"/>
                    <a:pt x="16692" y="1304223"/>
                    <a:pt x="10176" y="1297707"/>
                  </a:cubicBezTo>
                  <a:cubicBezTo>
                    <a:pt x="3661" y="1291192"/>
                    <a:pt x="0" y="1282354"/>
                    <a:pt x="0" y="1273140"/>
                  </a:cubicBezTo>
                  <a:lnTo>
                    <a:pt x="0" y="34744"/>
                  </a:lnTo>
                  <a:cubicBezTo>
                    <a:pt x="0" y="25530"/>
                    <a:pt x="3661" y="16692"/>
                    <a:pt x="10176" y="10176"/>
                  </a:cubicBezTo>
                  <a:cubicBezTo>
                    <a:pt x="16692" y="3661"/>
                    <a:pt x="25530" y="0"/>
                    <a:pt x="34744" y="0"/>
                  </a:cubicBezTo>
                  <a:close/>
                </a:path>
              </a:pathLst>
            </a:custGeom>
            <a:solidFill>
              <a:srgbClr val="FAFAF8"/>
            </a:solidFill>
          </p:spPr>
          <p:txBody>
            <a:bodyPr/>
            <a:lstStyle/>
            <a:p>
              <a:endParaRPr lang="en-US"/>
            </a:p>
          </p:txBody>
        </p:sp>
        <p:sp>
          <p:nvSpPr>
            <p:cNvPr id="5" name="TextBox 5"/>
            <p:cNvSpPr txBox="1"/>
            <p:nvPr/>
          </p:nvSpPr>
          <p:spPr>
            <a:xfrm>
              <a:off x="0" y="-76200"/>
              <a:ext cx="2993014" cy="1384084"/>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1935237" y="1536810"/>
            <a:ext cx="13712676" cy="7213381"/>
          </a:xfrm>
          <a:custGeom>
            <a:avLst/>
            <a:gdLst/>
            <a:ahLst/>
            <a:cxnLst/>
            <a:rect l="l" t="t" r="r" b="b"/>
            <a:pathLst>
              <a:path w="13712676" h="7213381">
                <a:moveTo>
                  <a:pt x="0" y="0"/>
                </a:moveTo>
                <a:lnTo>
                  <a:pt x="13712676" y="0"/>
                </a:lnTo>
                <a:lnTo>
                  <a:pt x="13712676" y="7213380"/>
                </a:lnTo>
                <a:lnTo>
                  <a:pt x="0" y="72133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982311">
            <a:off x="13027111" y="4003569"/>
            <a:ext cx="1469051" cy="1847863"/>
          </a:xfrm>
          <a:custGeom>
            <a:avLst/>
            <a:gdLst/>
            <a:ahLst/>
            <a:cxnLst/>
            <a:rect l="l" t="t" r="r" b="b"/>
            <a:pathLst>
              <a:path w="1469051" h="1847863">
                <a:moveTo>
                  <a:pt x="0" y="0"/>
                </a:moveTo>
                <a:lnTo>
                  <a:pt x="1469051" y="0"/>
                </a:lnTo>
                <a:lnTo>
                  <a:pt x="1469051" y="1847863"/>
                </a:lnTo>
                <a:lnTo>
                  <a:pt x="0" y="1847863"/>
                </a:lnTo>
                <a:lnTo>
                  <a:pt x="0" y="0"/>
                </a:lnTo>
                <a:close/>
              </a:path>
            </a:pathLst>
          </a:custGeom>
          <a:blipFill>
            <a:blip r:embed="rId6"/>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4411732" y="2725928"/>
            <a:ext cx="9464536" cy="4462760"/>
          </a:xfrm>
          <a:prstGeom prst="rect">
            <a:avLst/>
          </a:prstGeom>
        </p:spPr>
        <p:txBody>
          <a:bodyPr wrap="square" lIns="0" tIns="0" rIns="0" bIns="0" rtlCol="0" anchor="t">
            <a:spAutoFit/>
          </a:bodyPr>
          <a:lstStyle/>
          <a:p>
            <a:pPr marL="0" marR="0" lvl="0" indent="0" algn="ctr" defTabSz="914400" rtl="0" eaLnBrk="1" fontAlgn="auto" latinLnBrk="0" hangingPunct="1">
              <a:spcBef>
                <a:spcPts val="0"/>
              </a:spcBef>
              <a:spcAft>
                <a:spcPts val="0"/>
              </a:spcAft>
              <a:buClrTx/>
              <a:buSzTx/>
              <a:buFontTx/>
              <a:buNone/>
              <a:tabLst/>
              <a:defRPr/>
            </a:pPr>
            <a:r>
              <a:rPr kumimoji="0" lang="en-US" sz="14500" b="0" i="0" u="none" strike="noStrike" kern="1200" cap="none" spc="0" normalizeH="0" baseline="0" noProof="0">
                <a:ln>
                  <a:noFill/>
                </a:ln>
                <a:solidFill>
                  <a:srgbClr val="BE636B"/>
                </a:solidFill>
                <a:effectLst/>
                <a:uLnTx/>
                <a:uFillTx/>
                <a:latin typeface="Segoe UI Black" panose="020B0A02040204020203" pitchFamily="34" charset="0"/>
                <a:ea typeface="Segoe UI Black" panose="020B0A02040204020203" pitchFamily="34" charset="0"/>
                <a:cs typeface="+mn-cs"/>
              </a:rPr>
              <a:t>TẠM BIỆT CÁC EM</a:t>
            </a:r>
          </a:p>
        </p:txBody>
      </p:sp>
      <p:sp>
        <p:nvSpPr>
          <p:cNvPr id="9" name="Freeform 9"/>
          <p:cNvSpPr/>
          <p:nvPr/>
        </p:nvSpPr>
        <p:spPr>
          <a:xfrm rot="-672166" flipH="1">
            <a:off x="4204107" y="4835204"/>
            <a:ext cx="1469051" cy="1847863"/>
          </a:xfrm>
          <a:custGeom>
            <a:avLst/>
            <a:gdLst/>
            <a:ahLst/>
            <a:cxnLst/>
            <a:rect l="l" t="t" r="r" b="b"/>
            <a:pathLst>
              <a:path w="1469051" h="1847863">
                <a:moveTo>
                  <a:pt x="1469051" y="0"/>
                </a:moveTo>
                <a:lnTo>
                  <a:pt x="0" y="0"/>
                </a:lnTo>
                <a:lnTo>
                  <a:pt x="0" y="1847863"/>
                </a:lnTo>
                <a:lnTo>
                  <a:pt x="1469051" y="1847863"/>
                </a:lnTo>
                <a:lnTo>
                  <a:pt x="1469051" y="0"/>
                </a:lnTo>
                <a:close/>
              </a:path>
            </a:pathLst>
          </a:custGeom>
          <a:blipFill>
            <a:blip r:embed="rId6"/>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7556413" y="781833"/>
            <a:ext cx="9977882" cy="8723337"/>
            <a:chOff x="0" y="0"/>
            <a:chExt cx="2627919" cy="2297504"/>
          </a:xfrm>
        </p:grpSpPr>
        <p:sp>
          <p:nvSpPr>
            <p:cNvPr id="4" name="Freeform 4"/>
            <p:cNvSpPr/>
            <p:nvPr/>
          </p:nvSpPr>
          <p:spPr>
            <a:xfrm>
              <a:off x="0" y="0"/>
              <a:ext cx="2627919" cy="2297504"/>
            </a:xfrm>
            <a:custGeom>
              <a:avLst/>
              <a:gdLst/>
              <a:ahLst/>
              <a:cxnLst/>
              <a:rect l="l" t="t" r="r" b="b"/>
              <a:pathLst>
                <a:path w="2627919" h="2297504">
                  <a:moveTo>
                    <a:pt x="0" y="0"/>
                  </a:moveTo>
                  <a:lnTo>
                    <a:pt x="2627919" y="0"/>
                  </a:lnTo>
                  <a:lnTo>
                    <a:pt x="2627919" y="2297504"/>
                  </a:lnTo>
                  <a:lnTo>
                    <a:pt x="0" y="2297504"/>
                  </a:lnTo>
                  <a:close/>
                </a:path>
              </a:pathLst>
            </a:custGeom>
            <a:solidFill>
              <a:srgbClr val="53A9E2"/>
            </a:solidFill>
          </p:spPr>
          <p:txBody>
            <a:bodyPr/>
            <a:lstStyle/>
            <a:p>
              <a:pPr defTabSz="914445">
                <a:defRPr/>
              </a:pPr>
              <a:endParaRPr lang="vi-VN">
                <a:solidFill>
                  <a:prstClr val="black"/>
                </a:solidFill>
                <a:latin typeface="Arial" panose="020B0604020202020204" pitchFamily="34" charset="0"/>
              </a:endParaRPr>
            </a:p>
          </p:txBody>
        </p:sp>
        <p:sp>
          <p:nvSpPr>
            <p:cNvPr id="5" name="TextBox 5"/>
            <p:cNvSpPr txBox="1"/>
            <p:nvPr/>
          </p:nvSpPr>
          <p:spPr>
            <a:xfrm>
              <a:off x="0" y="-38100"/>
              <a:ext cx="2627919" cy="2335604"/>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grpSp>
        <p:nvGrpSpPr>
          <p:cNvPr id="6" name="Group 6"/>
          <p:cNvGrpSpPr/>
          <p:nvPr/>
        </p:nvGrpSpPr>
        <p:grpSpPr>
          <a:xfrm>
            <a:off x="7900989" y="1028700"/>
            <a:ext cx="9358311" cy="8229600"/>
            <a:chOff x="0" y="0"/>
            <a:chExt cx="2464740" cy="2167467"/>
          </a:xfrm>
        </p:grpSpPr>
        <p:sp>
          <p:nvSpPr>
            <p:cNvPr id="7" name="Freeform 7"/>
            <p:cNvSpPr/>
            <p:nvPr/>
          </p:nvSpPr>
          <p:spPr>
            <a:xfrm>
              <a:off x="0" y="0"/>
              <a:ext cx="2464740" cy="2167467"/>
            </a:xfrm>
            <a:custGeom>
              <a:avLst/>
              <a:gdLst/>
              <a:ahLst/>
              <a:cxnLst/>
              <a:rect l="l" t="t" r="r" b="b"/>
              <a:pathLst>
                <a:path w="2464740" h="2167467">
                  <a:moveTo>
                    <a:pt x="0" y="0"/>
                  </a:moveTo>
                  <a:lnTo>
                    <a:pt x="2464740" y="0"/>
                  </a:lnTo>
                  <a:lnTo>
                    <a:pt x="2464740" y="2167467"/>
                  </a:lnTo>
                  <a:lnTo>
                    <a:pt x="0" y="2167467"/>
                  </a:lnTo>
                  <a:close/>
                </a:path>
              </a:pathLst>
            </a:custGeom>
            <a:solidFill>
              <a:srgbClr val="050A30"/>
            </a:solidFill>
          </p:spPr>
          <p:txBody>
            <a:bodyPr/>
            <a:lstStyle/>
            <a:p>
              <a:pPr defTabSz="914445">
                <a:defRPr/>
              </a:pPr>
              <a:endParaRPr lang="vi-VN">
                <a:solidFill>
                  <a:prstClr val="black"/>
                </a:solidFill>
                <a:latin typeface="Arial" panose="020B0604020202020204" pitchFamily="34" charset="0"/>
              </a:endParaRPr>
            </a:p>
          </p:txBody>
        </p:sp>
        <p:sp>
          <p:nvSpPr>
            <p:cNvPr id="8" name="TextBox 8"/>
            <p:cNvSpPr txBox="1"/>
            <p:nvPr/>
          </p:nvSpPr>
          <p:spPr>
            <a:xfrm>
              <a:off x="0" y="-38100"/>
              <a:ext cx="2464740" cy="2205567"/>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sp>
        <p:nvSpPr>
          <p:cNvPr id="14" name="Freeform 14"/>
          <p:cNvSpPr/>
          <p:nvPr/>
        </p:nvSpPr>
        <p:spPr>
          <a:xfrm>
            <a:off x="16397765" y="8333353"/>
            <a:ext cx="1274024" cy="1274024"/>
          </a:xfrm>
          <a:custGeom>
            <a:avLst/>
            <a:gdLst/>
            <a:ahLst/>
            <a:cxnLst/>
            <a:rect l="l" t="t" r="r" b="b"/>
            <a:pathLst>
              <a:path w="1274024" h="1274024">
                <a:moveTo>
                  <a:pt x="0" y="0"/>
                </a:moveTo>
                <a:lnTo>
                  <a:pt x="1274024" y="0"/>
                </a:lnTo>
                <a:lnTo>
                  <a:pt x="1274024" y="1274024"/>
                </a:lnTo>
                <a:lnTo>
                  <a:pt x="0" y="12740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914445">
              <a:defRPr/>
            </a:pPr>
            <a:endParaRPr lang="vi-VN">
              <a:solidFill>
                <a:prstClr val="black"/>
              </a:solidFill>
              <a:latin typeface="Arial" panose="020B0604020202020204" pitchFamily="34" charset="0"/>
            </a:endParaRPr>
          </a:p>
        </p:txBody>
      </p:sp>
      <p:pic>
        <p:nvPicPr>
          <p:cNvPr id="16" name="Dong ho 15 S - chuong ket thuc">
            <a:hlinkClick r:id="" action="ppaction://media"/>
            <a:extLst>
              <a:ext uri="{FF2B5EF4-FFF2-40B4-BE49-F238E27FC236}">
                <a16:creationId xmlns:a16="http://schemas.microsoft.com/office/drawing/2014/main" id="{32C61FC3-EF9E-A682-BEF2-9677C32EF5D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311827" y="558716"/>
            <a:ext cx="1991250" cy="1991250"/>
          </a:xfrm>
          <a:prstGeom prst="rect">
            <a:avLst/>
          </a:prstGeom>
        </p:spPr>
      </p:pic>
      <p:sp>
        <p:nvSpPr>
          <p:cNvPr id="17" name="TextBox 15">
            <a:extLst>
              <a:ext uri="{FF2B5EF4-FFF2-40B4-BE49-F238E27FC236}">
                <a16:creationId xmlns:a16="http://schemas.microsoft.com/office/drawing/2014/main" id="{2E878B1F-DE2E-0B8B-08D0-551B9B38D99A}"/>
              </a:ext>
            </a:extLst>
          </p:cNvPr>
          <p:cNvSpPr txBox="1"/>
          <p:nvPr/>
        </p:nvSpPr>
        <p:spPr>
          <a:xfrm>
            <a:off x="598163" y="2881643"/>
            <a:ext cx="3418578" cy="446276"/>
          </a:xfrm>
          <a:prstGeom prst="rect">
            <a:avLst/>
          </a:prstGeom>
        </p:spPr>
        <p:txBody>
          <a:bodyPr lIns="0" tIns="0" rIns="0" bIns="0" rtlCol="0" anchor="t">
            <a:spAutoFit/>
          </a:bodyPr>
          <a:lstStyle/>
          <a:p>
            <a:pPr algn="ctr" defTabSz="914445">
              <a:lnSpc>
                <a:spcPts val="3960"/>
              </a:lnSpc>
              <a:defRPr/>
            </a:pPr>
            <a:r>
              <a:rPr lang="en-US" sz="2400">
                <a:solidFill>
                  <a:srgbClr val="FFFFFF"/>
                </a:solidFill>
                <a:latin typeface="Barlow Condensed SemiBold" panose="00000706000000000000" pitchFamily="2" charset="0"/>
              </a:rPr>
              <a:t>Bấm đồng hồ</a:t>
            </a:r>
          </a:p>
        </p:txBody>
      </p:sp>
      <p:sp>
        <p:nvSpPr>
          <p:cNvPr id="18" name="TextBox 15">
            <a:extLst>
              <a:ext uri="{FF2B5EF4-FFF2-40B4-BE49-F238E27FC236}">
                <a16:creationId xmlns:a16="http://schemas.microsoft.com/office/drawing/2014/main" id="{2543EA04-7214-ED39-F964-5866F5FF656A}"/>
              </a:ext>
            </a:extLst>
          </p:cNvPr>
          <p:cNvSpPr txBox="1"/>
          <p:nvPr/>
        </p:nvSpPr>
        <p:spPr>
          <a:xfrm>
            <a:off x="16159566" y="9693153"/>
            <a:ext cx="1904910" cy="446276"/>
          </a:xfrm>
          <a:prstGeom prst="rect">
            <a:avLst/>
          </a:prstGeom>
          <a:solidFill>
            <a:srgbClr val="5E8D76"/>
          </a:solidFill>
        </p:spPr>
        <p:txBody>
          <a:bodyPr wrap="square" lIns="0" tIns="0" rIns="0" bIns="0" rtlCol="0" anchor="t">
            <a:spAutoFit/>
          </a:bodyPr>
          <a:lstStyle/>
          <a:p>
            <a:pPr algn="ctr" defTabSz="914445">
              <a:lnSpc>
                <a:spcPts val="3960"/>
              </a:lnSpc>
              <a:defRPr/>
            </a:pPr>
            <a:r>
              <a:rPr lang="en-US" sz="2400">
                <a:solidFill>
                  <a:srgbClr val="FFFFFF"/>
                </a:solidFill>
                <a:latin typeface="Barlow Condensed SemiBold" panose="00000706000000000000" pitchFamily="2" charset="0"/>
              </a:rPr>
              <a:t>Mở đáp án</a:t>
            </a:r>
          </a:p>
        </p:txBody>
      </p:sp>
      <p:pic>
        <p:nvPicPr>
          <p:cNvPr id="15" name="Picture 14">
            <a:extLst>
              <a:ext uri="{FF2B5EF4-FFF2-40B4-BE49-F238E27FC236}">
                <a16:creationId xmlns:a16="http://schemas.microsoft.com/office/drawing/2014/main" id="{45923B49-00A4-C521-ECF0-31B08C8A72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175542" y="3404028"/>
            <a:ext cx="4321949" cy="6126717"/>
          </a:xfrm>
          <a:prstGeom prst="rect">
            <a:avLst/>
          </a:prstGeom>
        </p:spPr>
      </p:pic>
      <p:grpSp>
        <p:nvGrpSpPr>
          <p:cNvPr id="24" name="Group 23">
            <a:extLst>
              <a:ext uri="{FF2B5EF4-FFF2-40B4-BE49-F238E27FC236}">
                <a16:creationId xmlns:a16="http://schemas.microsoft.com/office/drawing/2014/main" id="{93FB6844-7BAB-210E-3C94-34B33C6C7347}"/>
              </a:ext>
            </a:extLst>
          </p:cNvPr>
          <p:cNvGrpSpPr/>
          <p:nvPr/>
        </p:nvGrpSpPr>
        <p:grpSpPr>
          <a:xfrm>
            <a:off x="8907816" y="1344986"/>
            <a:ext cx="6958983" cy="7346480"/>
            <a:chOff x="5938544" y="896657"/>
            <a:chExt cx="4639322" cy="4897653"/>
          </a:xfrm>
        </p:grpSpPr>
        <p:pic>
          <p:nvPicPr>
            <p:cNvPr id="2" name="Picture 1">
              <a:extLst>
                <a:ext uri="{FF2B5EF4-FFF2-40B4-BE49-F238E27FC236}">
                  <a16:creationId xmlns:a16="http://schemas.microsoft.com/office/drawing/2014/main" id="{AAB07387-7DD4-72D1-C4F2-C81DD31F06EE}"/>
                </a:ext>
              </a:extLst>
            </p:cNvPr>
            <p:cNvPicPr>
              <a:picLocks noChangeAspect="1"/>
            </p:cNvPicPr>
            <p:nvPr/>
          </p:nvPicPr>
          <p:blipFill rotWithShape="1">
            <a:blip r:embed="rId10"/>
            <a:srcRect t="1" b="-24"/>
            <a:stretch/>
          </p:blipFill>
          <p:spPr>
            <a:xfrm>
              <a:off x="5938544" y="896657"/>
              <a:ext cx="4639322" cy="4897653"/>
            </a:xfrm>
            <a:prstGeom prst="rect">
              <a:avLst/>
            </a:prstGeom>
          </p:spPr>
        </p:pic>
        <p:sp>
          <p:nvSpPr>
            <p:cNvPr id="23" name="TextBox 10">
              <a:extLst>
                <a:ext uri="{FF2B5EF4-FFF2-40B4-BE49-F238E27FC236}">
                  <a16:creationId xmlns:a16="http://schemas.microsoft.com/office/drawing/2014/main" id="{B8A7ECCA-38FF-F685-290A-A6DE9E37F978}"/>
                </a:ext>
              </a:extLst>
            </p:cNvPr>
            <p:cNvSpPr txBox="1"/>
            <p:nvPr/>
          </p:nvSpPr>
          <p:spPr>
            <a:xfrm>
              <a:off x="8061082" y="5403915"/>
              <a:ext cx="477028" cy="369332"/>
            </a:xfrm>
            <a:prstGeom prst="rect">
              <a:avLst/>
            </a:prstGeom>
            <a:solidFill>
              <a:srgbClr val="DCCCAC"/>
            </a:solidFill>
          </p:spPr>
          <p:txBody>
            <a:bodyPr wrap="square" lIns="0" tIns="0" rIns="0" bIns="0" rtlCol="0" anchor="t">
              <a:spAutoFit/>
            </a:bodyPr>
            <a:lstStyle/>
            <a:p>
              <a:pPr algn="ctr" defTabSz="914445">
                <a:defRPr/>
              </a:pPr>
              <a:r>
                <a:rPr lang="en-US" sz="3600">
                  <a:solidFill>
                    <a:prstClr val="white"/>
                  </a:solidFill>
                  <a:latin typeface="Segoe UI Black" panose="020B0A02040204020203" pitchFamily="34" charset="0"/>
                  <a:ea typeface="Segoe UI Black" panose="020B0A02040204020203" pitchFamily="34" charset="0"/>
                </a:rPr>
                <a:t>2</a:t>
              </a:r>
              <a:endParaRPr lang="en-US" sz="3600">
                <a:solidFill>
                  <a:srgbClr val="FAC44A"/>
                </a:solidFill>
                <a:latin typeface="Segoe UI Black" panose="020B0A02040204020203" pitchFamily="34" charset="0"/>
                <a:ea typeface="Segoe UI Black" panose="020B0A02040204020203" pitchFamily="34" charset="0"/>
              </a:endParaRPr>
            </a:p>
          </p:txBody>
        </p:sp>
      </p:grpSp>
      <p:cxnSp>
        <p:nvCxnSpPr>
          <p:cNvPr id="9" name="Straight Arrow Connector 8">
            <a:extLst>
              <a:ext uri="{FF2B5EF4-FFF2-40B4-BE49-F238E27FC236}">
                <a16:creationId xmlns:a16="http://schemas.microsoft.com/office/drawing/2014/main" id="{3A677229-6F89-17E7-2588-A536FB38B7ED}"/>
              </a:ext>
            </a:extLst>
          </p:cNvPr>
          <p:cNvCxnSpPr>
            <a:cxnSpLocks/>
          </p:cNvCxnSpPr>
          <p:nvPr/>
        </p:nvCxnSpPr>
        <p:spPr>
          <a:xfrm flipH="1" flipV="1">
            <a:off x="12449395" y="4374310"/>
            <a:ext cx="2493875" cy="25365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909D676-C91B-2588-B75E-A465C2F01CBE}"/>
              </a:ext>
            </a:extLst>
          </p:cNvPr>
          <p:cNvCxnSpPr>
            <a:cxnSpLocks/>
          </p:cNvCxnSpPr>
          <p:nvPr/>
        </p:nvCxnSpPr>
        <p:spPr>
          <a:xfrm>
            <a:off x="9800197" y="1853525"/>
            <a:ext cx="5053901"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A481D1D-BEF4-7223-167C-3E78BC7C5D18}"/>
              </a:ext>
            </a:extLst>
          </p:cNvPr>
          <p:cNvCxnSpPr>
            <a:cxnSpLocks/>
          </p:cNvCxnSpPr>
          <p:nvPr/>
        </p:nvCxnSpPr>
        <p:spPr>
          <a:xfrm>
            <a:off x="14904702" y="1853523"/>
            <a:ext cx="0" cy="50204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D99923B-7860-64E6-EE87-899AE0834FF6}"/>
              </a:ext>
            </a:extLst>
          </p:cNvPr>
          <p:cNvCxnSpPr>
            <a:cxnSpLocks/>
          </p:cNvCxnSpPr>
          <p:nvPr/>
        </p:nvCxnSpPr>
        <p:spPr>
          <a:xfrm flipV="1">
            <a:off x="9852861" y="1751319"/>
            <a:ext cx="12108" cy="512261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7CB8725-AE23-FFD3-CE37-CC7BBD061C27}"/>
              </a:ext>
            </a:extLst>
          </p:cNvPr>
          <p:cNvCxnSpPr>
            <a:cxnSpLocks/>
          </p:cNvCxnSpPr>
          <p:nvPr/>
        </p:nvCxnSpPr>
        <p:spPr>
          <a:xfrm flipH="1">
            <a:off x="12378817" y="1853525"/>
            <a:ext cx="2475281" cy="255072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C77C624-F523-35EA-954C-27A5061C34E6}"/>
              </a:ext>
            </a:extLst>
          </p:cNvPr>
          <p:cNvCxnSpPr>
            <a:cxnSpLocks/>
          </p:cNvCxnSpPr>
          <p:nvPr/>
        </p:nvCxnSpPr>
        <p:spPr>
          <a:xfrm flipH="1">
            <a:off x="9903536" y="4395085"/>
            <a:ext cx="2475281" cy="255072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6A87DC6-DA03-B845-C18D-B1CD42FEAA70}"/>
              </a:ext>
            </a:extLst>
          </p:cNvPr>
          <p:cNvCxnSpPr>
            <a:cxnSpLocks/>
          </p:cNvCxnSpPr>
          <p:nvPr/>
        </p:nvCxnSpPr>
        <p:spPr>
          <a:xfrm flipH="1" flipV="1">
            <a:off x="9958657" y="1911037"/>
            <a:ext cx="2493875" cy="25365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311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16"/>
                </p:tgtEl>
              </p:cMediaNode>
            </p:video>
            <p:seq concurrent="1" nextAc="seek">
              <p:cTn id="17" restart="whenNotActive" fill="hold" evtFilter="cancelBubble" nodeType="interactiveSeq">
                <p:stCondLst>
                  <p:cond evt="onClick" delay="0">
                    <p:tgtEl>
                      <p:spTgt spid="14"/>
                    </p:tgtEl>
                  </p:cond>
                </p:stCondLst>
                <p:endSync evt="end" delay="0">
                  <p:rtn val="all"/>
                </p:endSync>
                <p:childTnLst>
                  <p:par>
                    <p:cTn id="18" fill="hold">
                      <p:stCondLst>
                        <p:cond delay="0"/>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up)">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down)">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down)">
                                      <p:cBhvr>
                                        <p:cTn id="52" dur="500"/>
                                        <p:tgtEl>
                                          <p:spTgt spid="34"/>
                                        </p:tgtEl>
                                      </p:cBhvr>
                                    </p:animEffect>
                                  </p:childTnLst>
                                </p:cTn>
                              </p:par>
                            </p:childTnLst>
                          </p:cTn>
                        </p:par>
                      </p:childTnLst>
                    </p:cTn>
                  </p:par>
                </p:childTnLst>
              </p:cTn>
              <p:nextCondLst>
                <p:cond evt="onClick" delay="0">
                  <p:tgtEl>
                    <p:spTgt spid="14"/>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7556413" y="781834"/>
            <a:ext cx="9977882" cy="8095469"/>
            <a:chOff x="0" y="0"/>
            <a:chExt cx="2627919" cy="2297504"/>
          </a:xfrm>
        </p:grpSpPr>
        <p:sp>
          <p:nvSpPr>
            <p:cNvPr id="4" name="Freeform 4"/>
            <p:cNvSpPr/>
            <p:nvPr/>
          </p:nvSpPr>
          <p:spPr>
            <a:xfrm>
              <a:off x="0" y="0"/>
              <a:ext cx="2627919" cy="2297504"/>
            </a:xfrm>
            <a:custGeom>
              <a:avLst/>
              <a:gdLst/>
              <a:ahLst/>
              <a:cxnLst/>
              <a:rect l="l" t="t" r="r" b="b"/>
              <a:pathLst>
                <a:path w="2627919" h="2297504">
                  <a:moveTo>
                    <a:pt x="0" y="0"/>
                  </a:moveTo>
                  <a:lnTo>
                    <a:pt x="2627919" y="0"/>
                  </a:lnTo>
                  <a:lnTo>
                    <a:pt x="2627919" y="2297504"/>
                  </a:lnTo>
                  <a:lnTo>
                    <a:pt x="0" y="2297504"/>
                  </a:lnTo>
                  <a:close/>
                </a:path>
              </a:pathLst>
            </a:custGeom>
            <a:solidFill>
              <a:srgbClr val="53A9E2"/>
            </a:solidFill>
          </p:spPr>
          <p:txBody>
            <a:bodyPr/>
            <a:lstStyle/>
            <a:p>
              <a:pPr defTabSz="914445">
                <a:defRPr/>
              </a:pPr>
              <a:endParaRPr lang="vi-VN">
                <a:solidFill>
                  <a:prstClr val="black"/>
                </a:solidFill>
                <a:latin typeface="Arial" panose="020B0604020202020204" pitchFamily="34" charset="0"/>
              </a:endParaRPr>
            </a:p>
          </p:txBody>
        </p:sp>
        <p:sp>
          <p:nvSpPr>
            <p:cNvPr id="5" name="TextBox 5"/>
            <p:cNvSpPr txBox="1"/>
            <p:nvPr/>
          </p:nvSpPr>
          <p:spPr>
            <a:xfrm>
              <a:off x="0" y="-38100"/>
              <a:ext cx="2627919" cy="2335604"/>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grpSp>
        <p:nvGrpSpPr>
          <p:cNvPr id="6" name="Group 6"/>
          <p:cNvGrpSpPr/>
          <p:nvPr/>
        </p:nvGrpSpPr>
        <p:grpSpPr>
          <a:xfrm>
            <a:off x="7900989" y="1028701"/>
            <a:ext cx="9358311" cy="7453676"/>
            <a:chOff x="0" y="0"/>
            <a:chExt cx="2464740" cy="2167467"/>
          </a:xfrm>
        </p:grpSpPr>
        <p:sp>
          <p:nvSpPr>
            <p:cNvPr id="7" name="Freeform 7"/>
            <p:cNvSpPr/>
            <p:nvPr/>
          </p:nvSpPr>
          <p:spPr>
            <a:xfrm>
              <a:off x="0" y="0"/>
              <a:ext cx="2464740" cy="2167467"/>
            </a:xfrm>
            <a:custGeom>
              <a:avLst/>
              <a:gdLst/>
              <a:ahLst/>
              <a:cxnLst/>
              <a:rect l="l" t="t" r="r" b="b"/>
              <a:pathLst>
                <a:path w="2464740" h="2167467">
                  <a:moveTo>
                    <a:pt x="0" y="0"/>
                  </a:moveTo>
                  <a:lnTo>
                    <a:pt x="2464740" y="0"/>
                  </a:lnTo>
                  <a:lnTo>
                    <a:pt x="2464740" y="2167467"/>
                  </a:lnTo>
                  <a:lnTo>
                    <a:pt x="0" y="2167467"/>
                  </a:lnTo>
                  <a:close/>
                </a:path>
              </a:pathLst>
            </a:custGeom>
            <a:solidFill>
              <a:srgbClr val="050A30"/>
            </a:solidFill>
          </p:spPr>
          <p:txBody>
            <a:bodyPr/>
            <a:lstStyle/>
            <a:p>
              <a:pPr defTabSz="914445">
                <a:defRPr/>
              </a:pPr>
              <a:endParaRPr lang="vi-VN">
                <a:solidFill>
                  <a:prstClr val="black"/>
                </a:solidFill>
                <a:latin typeface="Arial" panose="020B0604020202020204" pitchFamily="34" charset="0"/>
              </a:endParaRPr>
            </a:p>
          </p:txBody>
        </p:sp>
        <p:sp>
          <p:nvSpPr>
            <p:cNvPr id="8" name="TextBox 8"/>
            <p:cNvSpPr txBox="1"/>
            <p:nvPr/>
          </p:nvSpPr>
          <p:spPr>
            <a:xfrm>
              <a:off x="0" y="-38100"/>
              <a:ext cx="2464740" cy="2205567"/>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sp>
        <p:nvSpPr>
          <p:cNvPr id="14" name="Freeform 14"/>
          <p:cNvSpPr/>
          <p:nvPr/>
        </p:nvSpPr>
        <p:spPr>
          <a:xfrm>
            <a:off x="16447606" y="7911278"/>
            <a:ext cx="1274024" cy="1274024"/>
          </a:xfrm>
          <a:custGeom>
            <a:avLst/>
            <a:gdLst/>
            <a:ahLst/>
            <a:cxnLst/>
            <a:rect l="l" t="t" r="r" b="b"/>
            <a:pathLst>
              <a:path w="1274024" h="1274024">
                <a:moveTo>
                  <a:pt x="0" y="0"/>
                </a:moveTo>
                <a:lnTo>
                  <a:pt x="1274024" y="0"/>
                </a:lnTo>
                <a:lnTo>
                  <a:pt x="1274024" y="1274024"/>
                </a:lnTo>
                <a:lnTo>
                  <a:pt x="0" y="12740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914445">
              <a:defRPr/>
            </a:pPr>
            <a:endParaRPr lang="vi-VN">
              <a:solidFill>
                <a:prstClr val="black"/>
              </a:solidFill>
              <a:latin typeface="Arial" panose="020B0604020202020204" pitchFamily="34" charset="0"/>
            </a:endParaRPr>
          </a:p>
        </p:txBody>
      </p:sp>
      <p:pic>
        <p:nvPicPr>
          <p:cNvPr id="16" name="Dong ho 15 S - chuong ket thuc">
            <a:hlinkClick r:id="" action="ppaction://media"/>
            <a:extLst>
              <a:ext uri="{FF2B5EF4-FFF2-40B4-BE49-F238E27FC236}">
                <a16:creationId xmlns:a16="http://schemas.microsoft.com/office/drawing/2014/main" id="{D676FD2D-4B54-09D3-32E1-856DC6C51C1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311827" y="558716"/>
            <a:ext cx="1991250" cy="1991250"/>
          </a:xfrm>
          <a:prstGeom prst="rect">
            <a:avLst/>
          </a:prstGeom>
        </p:spPr>
      </p:pic>
      <p:sp>
        <p:nvSpPr>
          <p:cNvPr id="17" name="TextBox 15">
            <a:extLst>
              <a:ext uri="{FF2B5EF4-FFF2-40B4-BE49-F238E27FC236}">
                <a16:creationId xmlns:a16="http://schemas.microsoft.com/office/drawing/2014/main" id="{1CCE5133-C380-0D7C-B21E-026B0CB7A34D}"/>
              </a:ext>
            </a:extLst>
          </p:cNvPr>
          <p:cNvSpPr txBox="1"/>
          <p:nvPr/>
        </p:nvSpPr>
        <p:spPr>
          <a:xfrm>
            <a:off x="598163" y="2881643"/>
            <a:ext cx="3418578" cy="446276"/>
          </a:xfrm>
          <a:prstGeom prst="rect">
            <a:avLst/>
          </a:prstGeom>
        </p:spPr>
        <p:txBody>
          <a:bodyPr lIns="0" tIns="0" rIns="0" bIns="0" rtlCol="0" anchor="t">
            <a:spAutoFit/>
          </a:bodyPr>
          <a:lstStyle/>
          <a:p>
            <a:pPr algn="ctr" defTabSz="914445">
              <a:lnSpc>
                <a:spcPts val="3960"/>
              </a:lnSpc>
              <a:defRPr/>
            </a:pPr>
            <a:r>
              <a:rPr lang="en-US" sz="2400">
                <a:solidFill>
                  <a:srgbClr val="FFFFFF"/>
                </a:solidFill>
                <a:latin typeface="Barlow Condensed SemiBold" panose="00000706000000000000" pitchFamily="2" charset="0"/>
              </a:rPr>
              <a:t>Bấm đồng hồ</a:t>
            </a:r>
          </a:p>
        </p:txBody>
      </p:sp>
      <p:sp>
        <p:nvSpPr>
          <p:cNvPr id="18" name="TextBox 15">
            <a:extLst>
              <a:ext uri="{FF2B5EF4-FFF2-40B4-BE49-F238E27FC236}">
                <a16:creationId xmlns:a16="http://schemas.microsoft.com/office/drawing/2014/main" id="{127D29C1-EB50-5B28-743B-0D67492A499F}"/>
              </a:ext>
            </a:extLst>
          </p:cNvPr>
          <p:cNvSpPr txBox="1"/>
          <p:nvPr/>
        </p:nvSpPr>
        <p:spPr>
          <a:xfrm>
            <a:off x="16173269" y="9252405"/>
            <a:ext cx="1877507" cy="446276"/>
          </a:xfrm>
          <a:prstGeom prst="rect">
            <a:avLst/>
          </a:prstGeom>
          <a:solidFill>
            <a:srgbClr val="5E8D76"/>
          </a:solidFill>
        </p:spPr>
        <p:txBody>
          <a:bodyPr wrap="square" lIns="0" tIns="0" rIns="0" bIns="0" rtlCol="0" anchor="t">
            <a:spAutoFit/>
          </a:bodyPr>
          <a:lstStyle/>
          <a:p>
            <a:pPr algn="ctr" defTabSz="914445">
              <a:lnSpc>
                <a:spcPts val="3960"/>
              </a:lnSpc>
              <a:defRPr/>
            </a:pPr>
            <a:r>
              <a:rPr lang="en-US" sz="2400">
                <a:solidFill>
                  <a:srgbClr val="FFFFFF"/>
                </a:solidFill>
                <a:latin typeface="Barlow Condensed SemiBold" panose="00000706000000000000" pitchFamily="2" charset="0"/>
              </a:rPr>
              <a:t>Mở đáp án</a:t>
            </a:r>
          </a:p>
        </p:txBody>
      </p:sp>
      <p:pic>
        <p:nvPicPr>
          <p:cNvPr id="15" name="Picture 14">
            <a:extLst>
              <a:ext uri="{FF2B5EF4-FFF2-40B4-BE49-F238E27FC236}">
                <a16:creationId xmlns:a16="http://schemas.microsoft.com/office/drawing/2014/main" id="{8C073EB4-C262-CAAD-BC3D-4FEDAC0C69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175542" y="3404028"/>
            <a:ext cx="4321949" cy="6126717"/>
          </a:xfrm>
          <a:prstGeom prst="rect">
            <a:avLst/>
          </a:prstGeom>
        </p:spPr>
      </p:pic>
      <p:grpSp>
        <p:nvGrpSpPr>
          <p:cNvPr id="24" name="Group 23">
            <a:extLst>
              <a:ext uri="{FF2B5EF4-FFF2-40B4-BE49-F238E27FC236}">
                <a16:creationId xmlns:a16="http://schemas.microsoft.com/office/drawing/2014/main" id="{EFE31D33-1965-0280-5D04-1C3BCA476D3F}"/>
              </a:ext>
            </a:extLst>
          </p:cNvPr>
          <p:cNvGrpSpPr/>
          <p:nvPr/>
        </p:nvGrpSpPr>
        <p:grpSpPr>
          <a:xfrm>
            <a:off x="9507323" y="1416662"/>
            <a:ext cx="6410822" cy="6677751"/>
            <a:chOff x="6338215" y="944441"/>
            <a:chExt cx="4273881" cy="4451834"/>
          </a:xfrm>
        </p:grpSpPr>
        <p:pic>
          <p:nvPicPr>
            <p:cNvPr id="2" name="Picture 1">
              <a:extLst>
                <a:ext uri="{FF2B5EF4-FFF2-40B4-BE49-F238E27FC236}">
                  <a16:creationId xmlns:a16="http://schemas.microsoft.com/office/drawing/2014/main" id="{31F53507-3F87-213E-0D1E-883A24778C76}"/>
                </a:ext>
              </a:extLst>
            </p:cNvPr>
            <p:cNvPicPr>
              <a:picLocks noChangeAspect="1"/>
            </p:cNvPicPr>
            <p:nvPr/>
          </p:nvPicPr>
          <p:blipFill rotWithShape="1">
            <a:blip r:embed="rId10"/>
            <a:srcRect t="269"/>
            <a:stretch/>
          </p:blipFill>
          <p:spPr>
            <a:xfrm>
              <a:off x="6338215" y="944441"/>
              <a:ext cx="4273881" cy="4451834"/>
            </a:xfrm>
            <a:prstGeom prst="rect">
              <a:avLst/>
            </a:prstGeom>
          </p:spPr>
        </p:pic>
        <p:sp>
          <p:nvSpPr>
            <p:cNvPr id="23" name="TextBox 10">
              <a:extLst>
                <a:ext uri="{FF2B5EF4-FFF2-40B4-BE49-F238E27FC236}">
                  <a16:creationId xmlns:a16="http://schemas.microsoft.com/office/drawing/2014/main" id="{11AE3147-4244-886E-F108-17278E3F4D78}"/>
                </a:ext>
              </a:extLst>
            </p:cNvPr>
            <p:cNvSpPr txBox="1"/>
            <p:nvPr/>
          </p:nvSpPr>
          <p:spPr>
            <a:xfrm>
              <a:off x="8182778" y="4884446"/>
              <a:ext cx="477028" cy="492443"/>
            </a:xfrm>
            <a:prstGeom prst="rect">
              <a:avLst/>
            </a:prstGeom>
            <a:solidFill>
              <a:srgbClr val="DCCCAC"/>
            </a:solidFill>
          </p:spPr>
          <p:txBody>
            <a:bodyPr wrap="square" lIns="0" tIns="0" rIns="0" bIns="0" rtlCol="0" anchor="t">
              <a:spAutoFit/>
            </a:bodyPr>
            <a:lstStyle/>
            <a:p>
              <a:pPr algn="ctr" defTabSz="914445">
                <a:defRPr/>
              </a:pPr>
              <a:r>
                <a:rPr lang="en-US" sz="4800">
                  <a:solidFill>
                    <a:prstClr val="white"/>
                  </a:solidFill>
                  <a:latin typeface="Segoe UI Black" panose="020B0A02040204020203" pitchFamily="34" charset="0"/>
                  <a:ea typeface="Segoe UI Black" panose="020B0A02040204020203" pitchFamily="34" charset="0"/>
                </a:rPr>
                <a:t>3</a:t>
              </a:r>
              <a:endParaRPr lang="en-US" sz="4800">
                <a:solidFill>
                  <a:srgbClr val="FAC44A"/>
                </a:solidFill>
                <a:latin typeface="Segoe UI Black" panose="020B0A02040204020203" pitchFamily="34" charset="0"/>
                <a:ea typeface="Segoe UI Black" panose="020B0A02040204020203" pitchFamily="34" charset="0"/>
              </a:endParaRPr>
            </a:p>
          </p:txBody>
        </p:sp>
      </p:grpSp>
      <p:cxnSp>
        <p:nvCxnSpPr>
          <p:cNvPr id="9" name="Straight Arrow Connector 8">
            <a:extLst>
              <a:ext uri="{FF2B5EF4-FFF2-40B4-BE49-F238E27FC236}">
                <a16:creationId xmlns:a16="http://schemas.microsoft.com/office/drawing/2014/main" id="{B3255699-AE28-461B-CDAB-972C9ABA882A}"/>
              </a:ext>
            </a:extLst>
          </p:cNvPr>
          <p:cNvCxnSpPr>
            <a:cxnSpLocks/>
          </p:cNvCxnSpPr>
          <p:nvPr/>
        </p:nvCxnSpPr>
        <p:spPr>
          <a:xfrm flipH="1" flipV="1">
            <a:off x="11188438" y="3606563"/>
            <a:ext cx="59627" cy="201706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86E1AC-9670-40BE-6899-243A58046E07}"/>
              </a:ext>
            </a:extLst>
          </p:cNvPr>
          <p:cNvCxnSpPr>
            <a:cxnSpLocks/>
          </p:cNvCxnSpPr>
          <p:nvPr/>
        </p:nvCxnSpPr>
        <p:spPr>
          <a:xfrm>
            <a:off x="9705764" y="3754920"/>
            <a:ext cx="170091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9D5902E-9048-B540-A9D4-FD50813608F2}"/>
              </a:ext>
            </a:extLst>
          </p:cNvPr>
          <p:cNvCxnSpPr>
            <a:cxnSpLocks/>
          </p:cNvCxnSpPr>
          <p:nvPr/>
        </p:nvCxnSpPr>
        <p:spPr>
          <a:xfrm flipH="1">
            <a:off x="11217639" y="5609478"/>
            <a:ext cx="2719011"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8C75A7-7246-9804-F208-2C12992C1599}"/>
              </a:ext>
            </a:extLst>
          </p:cNvPr>
          <p:cNvCxnSpPr>
            <a:cxnSpLocks/>
          </p:cNvCxnSpPr>
          <p:nvPr/>
        </p:nvCxnSpPr>
        <p:spPr>
          <a:xfrm flipV="1">
            <a:off x="11219559" y="1884864"/>
            <a:ext cx="48873" cy="179587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018A68D-424F-4599-53FB-6AC74493585E}"/>
              </a:ext>
            </a:extLst>
          </p:cNvPr>
          <p:cNvCxnSpPr>
            <a:cxnSpLocks/>
          </p:cNvCxnSpPr>
          <p:nvPr/>
        </p:nvCxnSpPr>
        <p:spPr>
          <a:xfrm>
            <a:off x="13995160" y="3833918"/>
            <a:ext cx="21629" cy="178970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A56833C-588C-307F-9B25-B3833EB2A171}"/>
              </a:ext>
            </a:extLst>
          </p:cNvPr>
          <p:cNvCxnSpPr>
            <a:cxnSpLocks/>
          </p:cNvCxnSpPr>
          <p:nvPr/>
        </p:nvCxnSpPr>
        <p:spPr>
          <a:xfrm flipV="1">
            <a:off x="11288799" y="3754920"/>
            <a:ext cx="2647851" cy="40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35B7F87-353F-758A-B877-9DD5EC2C5532}"/>
              </a:ext>
            </a:extLst>
          </p:cNvPr>
          <p:cNvCxnSpPr>
            <a:cxnSpLocks/>
          </p:cNvCxnSpPr>
          <p:nvPr/>
        </p:nvCxnSpPr>
        <p:spPr>
          <a:xfrm flipV="1">
            <a:off x="11355552" y="2022273"/>
            <a:ext cx="2647851" cy="40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7ECE65D-2870-0C8C-BA09-34E2789AF926}"/>
              </a:ext>
            </a:extLst>
          </p:cNvPr>
          <p:cNvCxnSpPr>
            <a:cxnSpLocks/>
          </p:cNvCxnSpPr>
          <p:nvPr/>
        </p:nvCxnSpPr>
        <p:spPr>
          <a:xfrm>
            <a:off x="13977386" y="1947290"/>
            <a:ext cx="0" cy="180763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BFE6ADC-A9D0-6E35-C30C-A02B8D6E953B}"/>
              </a:ext>
            </a:extLst>
          </p:cNvPr>
          <p:cNvCxnSpPr>
            <a:cxnSpLocks/>
          </p:cNvCxnSpPr>
          <p:nvPr/>
        </p:nvCxnSpPr>
        <p:spPr>
          <a:xfrm>
            <a:off x="13834560" y="3754920"/>
            <a:ext cx="170091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311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16"/>
                </p:tgtEl>
              </p:cMediaNode>
            </p:video>
            <p:seq concurrent="1" nextAc="seek">
              <p:cTn id="17" restart="whenNotActive" fill="hold" evtFilter="cancelBubble" nodeType="interactiveSeq">
                <p:stCondLst>
                  <p:cond evt="onClick" delay="0">
                    <p:tgtEl>
                      <p:spTgt spid="14"/>
                    </p:tgtEl>
                  </p:cond>
                </p:stCondLst>
                <p:endSync evt="end" delay="0">
                  <p:rtn val="all"/>
                </p:endSync>
                <p:childTnLst>
                  <p:par>
                    <p:cTn id="18" fill="hold">
                      <p:stCondLst>
                        <p:cond delay="0"/>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down)">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up)">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left)">
                                      <p:cBhvr>
                                        <p:cTn id="62" dur="500"/>
                                        <p:tgtEl>
                                          <p:spTgt spid="38"/>
                                        </p:tgtEl>
                                      </p:cBhvr>
                                    </p:animEffect>
                                  </p:childTnLst>
                                </p:cTn>
                              </p:par>
                            </p:childTnLst>
                          </p:cTn>
                        </p:par>
                      </p:childTnLst>
                    </p:cTn>
                  </p:par>
                </p:childTnLst>
              </p:cTn>
              <p:nextCondLst>
                <p:cond evt="onClick" delay="0">
                  <p:tgtEl>
                    <p:spTgt spid="14"/>
                  </p:tgtEl>
                </p:cond>
              </p:nextCondLst>
            </p:seq>
          </p:childTnLst>
        </p:cTn>
      </p:par>
    </p:tnLst>
    <p:bldLst>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7556413" y="781833"/>
            <a:ext cx="9977882" cy="8476467"/>
            <a:chOff x="0" y="0"/>
            <a:chExt cx="2627919" cy="2297504"/>
          </a:xfrm>
        </p:grpSpPr>
        <p:sp>
          <p:nvSpPr>
            <p:cNvPr id="4" name="Freeform 4"/>
            <p:cNvSpPr/>
            <p:nvPr/>
          </p:nvSpPr>
          <p:spPr>
            <a:xfrm>
              <a:off x="0" y="0"/>
              <a:ext cx="2627919" cy="2297504"/>
            </a:xfrm>
            <a:custGeom>
              <a:avLst/>
              <a:gdLst/>
              <a:ahLst/>
              <a:cxnLst/>
              <a:rect l="l" t="t" r="r" b="b"/>
              <a:pathLst>
                <a:path w="2627919" h="2297504">
                  <a:moveTo>
                    <a:pt x="0" y="0"/>
                  </a:moveTo>
                  <a:lnTo>
                    <a:pt x="2627919" y="0"/>
                  </a:lnTo>
                  <a:lnTo>
                    <a:pt x="2627919" y="2297504"/>
                  </a:lnTo>
                  <a:lnTo>
                    <a:pt x="0" y="2297504"/>
                  </a:lnTo>
                  <a:close/>
                </a:path>
              </a:pathLst>
            </a:custGeom>
            <a:solidFill>
              <a:srgbClr val="53A9E2"/>
            </a:solidFill>
          </p:spPr>
          <p:txBody>
            <a:bodyPr/>
            <a:lstStyle/>
            <a:p>
              <a:pPr defTabSz="914445">
                <a:defRPr/>
              </a:pPr>
              <a:endParaRPr lang="vi-VN">
                <a:solidFill>
                  <a:prstClr val="black"/>
                </a:solidFill>
                <a:latin typeface="Arial" panose="020B0604020202020204" pitchFamily="34" charset="0"/>
              </a:endParaRPr>
            </a:p>
          </p:txBody>
        </p:sp>
        <p:sp>
          <p:nvSpPr>
            <p:cNvPr id="5" name="TextBox 5"/>
            <p:cNvSpPr txBox="1"/>
            <p:nvPr/>
          </p:nvSpPr>
          <p:spPr>
            <a:xfrm>
              <a:off x="0" y="-38100"/>
              <a:ext cx="2627919" cy="2335604"/>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grpSp>
        <p:nvGrpSpPr>
          <p:cNvPr id="6" name="Group 6"/>
          <p:cNvGrpSpPr/>
          <p:nvPr/>
        </p:nvGrpSpPr>
        <p:grpSpPr>
          <a:xfrm>
            <a:off x="7900989" y="1028701"/>
            <a:ext cx="9358311" cy="7703960"/>
            <a:chOff x="0" y="0"/>
            <a:chExt cx="2464740" cy="2167467"/>
          </a:xfrm>
        </p:grpSpPr>
        <p:sp>
          <p:nvSpPr>
            <p:cNvPr id="7" name="Freeform 7"/>
            <p:cNvSpPr/>
            <p:nvPr/>
          </p:nvSpPr>
          <p:spPr>
            <a:xfrm>
              <a:off x="0" y="0"/>
              <a:ext cx="2464740" cy="2167467"/>
            </a:xfrm>
            <a:custGeom>
              <a:avLst/>
              <a:gdLst/>
              <a:ahLst/>
              <a:cxnLst/>
              <a:rect l="l" t="t" r="r" b="b"/>
              <a:pathLst>
                <a:path w="2464740" h="2167467">
                  <a:moveTo>
                    <a:pt x="0" y="0"/>
                  </a:moveTo>
                  <a:lnTo>
                    <a:pt x="2464740" y="0"/>
                  </a:lnTo>
                  <a:lnTo>
                    <a:pt x="2464740" y="2167467"/>
                  </a:lnTo>
                  <a:lnTo>
                    <a:pt x="0" y="2167467"/>
                  </a:lnTo>
                  <a:close/>
                </a:path>
              </a:pathLst>
            </a:custGeom>
            <a:solidFill>
              <a:srgbClr val="050A30"/>
            </a:solidFill>
          </p:spPr>
          <p:txBody>
            <a:bodyPr/>
            <a:lstStyle/>
            <a:p>
              <a:pPr defTabSz="914445">
                <a:defRPr/>
              </a:pPr>
              <a:endParaRPr lang="vi-VN">
                <a:solidFill>
                  <a:prstClr val="black"/>
                </a:solidFill>
                <a:latin typeface="Arial" panose="020B0604020202020204" pitchFamily="34" charset="0"/>
              </a:endParaRPr>
            </a:p>
          </p:txBody>
        </p:sp>
        <p:sp>
          <p:nvSpPr>
            <p:cNvPr id="8" name="TextBox 8"/>
            <p:cNvSpPr txBox="1"/>
            <p:nvPr/>
          </p:nvSpPr>
          <p:spPr>
            <a:xfrm>
              <a:off x="0" y="-38100"/>
              <a:ext cx="2464740" cy="2205567"/>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sp>
        <p:nvSpPr>
          <p:cNvPr id="14" name="Freeform 14"/>
          <p:cNvSpPr/>
          <p:nvPr/>
        </p:nvSpPr>
        <p:spPr>
          <a:xfrm>
            <a:off x="16475011" y="8207095"/>
            <a:ext cx="1274024" cy="1274024"/>
          </a:xfrm>
          <a:custGeom>
            <a:avLst/>
            <a:gdLst/>
            <a:ahLst/>
            <a:cxnLst/>
            <a:rect l="l" t="t" r="r" b="b"/>
            <a:pathLst>
              <a:path w="1274024" h="1274024">
                <a:moveTo>
                  <a:pt x="0" y="0"/>
                </a:moveTo>
                <a:lnTo>
                  <a:pt x="1274024" y="0"/>
                </a:lnTo>
                <a:lnTo>
                  <a:pt x="1274024" y="1274024"/>
                </a:lnTo>
                <a:lnTo>
                  <a:pt x="0" y="12740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914445">
              <a:defRPr/>
            </a:pPr>
            <a:endParaRPr lang="vi-VN">
              <a:solidFill>
                <a:prstClr val="black"/>
              </a:solidFill>
              <a:latin typeface="Arial" panose="020B0604020202020204" pitchFamily="34" charset="0"/>
            </a:endParaRPr>
          </a:p>
        </p:txBody>
      </p:sp>
      <p:pic>
        <p:nvPicPr>
          <p:cNvPr id="16" name="Dong ho 15 S - chuong ket thuc">
            <a:hlinkClick r:id="" action="ppaction://media"/>
            <a:extLst>
              <a:ext uri="{FF2B5EF4-FFF2-40B4-BE49-F238E27FC236}">
                <a16:creationId xmlns:a16="http://schemas.microsoft.com/office/drawing/2014/main" id="{D7A6F126-36D8-725D-69F3-C85963A84D2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311827" y="558716"/>
            <a:ext cx="1991250" cy="1991250"/>
          </a:xfrm>
          <a:prstGeom prst="rect">
            <a:avLst/>
          </a:prstGeom>
        </p:spPr>
      </p:pic>
      <p:sp>
        <p:nvSpPr>
          <p:cNvPr id="17" name="TextBox 15">
            <a:extLst>
              <a:ext uri="{FF2B5EF4-FFF2-40B4-BE49-F238E27FC236}">
                <a16:creationId xmlns:a16="http://schemas.microsoft.com/office/drawing/2014/main" id="{EC5D8D1C-46EC-B16E-5E05-A1EB4CC33C34}"/>
              </a:ext>
            </a:extLst>
          </p:cNvPr>
          <p:cNvSpPr txBox="1"/>
          <p:nvPr/>
        </p:nvSpPr>
        <p:spPr>
          <a:xfrm>
            <a:off x="598163" y="2881643"/>
            <a:ext cx="3418578" cy="446276"/>
          </a:xfrm>
          <a:prstGeom prst="rect">
            <a:avLst/>
          </a:prstGeom>
        </p:spPr>
        <p:txBody>
          <a:bodyPr lIns="0" tIns="0" rIns="0" bIns="0" rtlCol="0" anchor="t">
            <a:spAutoFit/>
          </a:bodyPr>
          <a:lstStyle/>
          <a:p>
            <a:pPr algn="ctr" defTabSz="914445">
              <a:lnSpc>
                <a:spcPts val="3960"/>
              </a:lnSpc>
              <a:defRPr/>
            </a:pPr>
            <a:r>
              <a:rPr lang="en-US" sz="2400">
                <a:solidFill>
                  <a:srgbClr val="FFFFFF"/>
                </a:solidFill>
                <a:latin typeface="Barlow Condensed SemiBold" panose="00000706000000000000" pitchFamily="2" charset="0"/>
              </a:rPr>
              <a:t>Bấm đồng hồ</a:t>
            </a:r>
          </a:p>
        </p:txBody>
      </p:sp>
      <p:sp>
        <p:nvSpPr>
          <p:cNvPr id="18" name="TextBox 15">
            <a:extLst>
              <a:ext uri="{FF2B5EF4-FFF2-40B4-BE49-F238E27FC236}">
                <a16:creationId xmlns:a16="http://schemas.microsoft.com/office/drawing/2014/main" id="{6BDCC349-4380-75FA-749A-C9FC26E36375}"/>
              </a:ext>
            </a:extLst>
          </p:cNvPr>
          <p:cNvSpPr txBox="1"/>
          <p:nvPr/>
        </p:nvSpPr>
        <p:spPr>
          <a:xfrm>
            <a:off x="16329247" y="9580379"/>
            <a:ext cx="1860110" cy="446276"/>
          </a:xfrm>
          <a:prstGeom prst="rect">
            <a:avLst/>
          </a:prstGeom>
          <a:solidFill>
            <a:srgbClr val="5E8D76"/>
          </a:solidFill>
        </p:spPr>
        <p:txBody>
          <a:bodyPr wrap="square" lIns="0" tIns="0" rIns="0" bIns="0" rtlCol="0" anchor="t">
            <a:spAutoFit/>
          </a:bodyPr>
          <a:lstStyle/>
          <a:p>
            <a:pPr algn="ctr" defTabSz="914445">
              <a:lnSpc>
                <a:spcPts val="3960"/>
              </a:lnSpc>
              <a:defRPr/>
            </a:pPr>
            <a:r>
              <a:rPr lang="en-US" sz="2400">
                <a:solidFill>
                  <a:srgbClr val="FFFFFF"/>
                </a:solidFill>
                <a:latin typeface="Barlow Condensed SemiBold" panose="00000706000000000000" pitchFamily="2" charset="0"/>
              </a:rPr>
              <a:t>Mở đáp án</a:t>
            </a:r>
          </a:p>
        </p:txBody>
      </p:sp>
      <p:pic>
        <p:nvPicPr>
          <p:cNvPr id="15" name="Picture 14">
            <a:extLst>
              <a:ext uri="{FF2B5EF4-FFF2-40B4-BE49-F238E27FC236}">
                <a16:creationId xmlns:a16="http://schemas.microsoft.com/office/drawing/2014/main" id="{C1E3968E-0F1E-3560-D00E-AA7545F134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175542" y="3404028"/>
            <a:ext cx="4321949" cy="6126717"/>
          </a:xfrm>
          <a:prstGeom prst="rect">
            <a:avLst/>
          </a:prstGeom>
        </p:spPr>
      </p:pic>
      <p:grpSp>
        <p:nvGrpSpPr>
          <p:cNvPr id="27" name="Group 26">
            <a:extLst>
              <a:ext uri="{FF2B5EF4-FFF2-40B4-BE49-F238E27FC236}">
                <a16:creationId xmlns:a16="http://schemas.microsoft.com/office/drawing/2014/main" id="{B2F213E4-A978-A718-C8D5-D351AD9B8665}"/>
              </a:ext>
            </a:extLst>
          </p:cNvPr>
          <p:cNvGrpSpPr/>
          <p:nvPr/>
        </p:nvGrpSpPr>
        <p:grpSpPr>
          <a:xfrm>
            <a:off x="9369000" y="1248803"/>
            <a:ext cx="7016142" cy="7401959"/>
            <a:chOff x="6246000" y="832535"/>
            <a:chExt cx="4677428" cy="4934639"/>
          </a:xfrm>
        </p:grpSpPr>
        <p:pic>
          <p:nvPicPr>
            <p:cNvPr id="2" name="Picture 1">
              <a:extLst>
                <a:ext uri="{FF2B5EF4-FFF2-40B4-BE49-F238E27FC236}">
                  <a16:creationId xmlns:a16="http://schemas.microsoft.com/office/drawing/2014/main" id="{D448E0A9-1B2E-D513-42D8-EC6645BF4853}"/>
                </a:ext>
              </a:extLst>
            </p:cNvPr>
            <p:cNvPicPr>
              <a:picLocks noChangeAspect="1"/>
            </p:cNvPicPr>
            <p:nvPr/>
          </p:nvPicPr>
          <p:blipFill>
            <a:blip r:embed="rId10"/>
            <a:stretch>
              <a:fillRect/>
            </a:stretch>
          </p:blipFill>
          <p:spPr>
            <a:xfrm>
              <a:off x="6246000" y="832535"/>
              <a:ext cx="4677428" cy="4934639"/>
            </a:xfrm>
            <a:prstGeom prst="rect">
              <a:avLst/>
            </a:prstGeom>
          </p:spPr>
        </p:pic>
        <p:sp>
          <p:nvSpPr>
            <p:cNvPr id="21" name="TextBox 10">
              <a:extLst>
                <a:ext uri="{FF2B5EF4-FFF2-40B4-BE49-F238E27FC236}">
                  <a16:creationId xmlns:a16="http://schemas.microsoft.com/office/drawing/2014/main" id="{EAC1062D-7FCB-029F-5122-59CC4EA5BE11}"/>
                </a:ext>
              </a:extLst>
            </p:cNvPr>
            <p:cNvSpPr txBox="1"/>
            <p:nvPr/>
          </p:nvSpPr>
          <p:spPr>
            <a:xfrm>
              <a:off x="8363568" y="5258322"/>
              <a:ext cx="477028" cy="492443"/>
            </a:xfrm>
            <a:prstGeom prst="rect">
              <a:avLst/>
            </a:prstGeom>
            <a:solidFill>
              <a:srgbClr val="DCCCAC"/>
            </a:solidFill>
          </p:spPr>
          <p:txBody>
            <a:bodyPr wrap="square" lIns="0" tIns="0" rIns="0" bIns="0" rtlCol="0" anchor="t">
              <a:spAutoFit/>
            </a:bodyPr>
            <a:lstStyle/>
            <a:p>
              <a:pPr algn="ctr" defTabSz="914445">
                <a:defRPr/>
              </a:pPr>
              <a:r>
                <a:rPr lang="en-US" sz="4800">
                  <a:solidFill>
                    <a:prstClr val="white"/>
                  </a:solidFill>
                  <a:latin typeface="Segoe UI Black" panose="020B0A02040204020203" pitchFamily="34" charset="0"/>
                  <a:ea typeface="Segoe UI Black" panose="020B0A02040204020203" pitchFamily="34" charset="0"/>
                </a:rPr>
                <a:t>4</a:t>
              </a:r>
              <a:endParaRPr lang="en-US" sz="4800">
                <a:solidFill>
                  <a:srgbClr val="FAC44A"/>
                </a:solidFill>
                <a:latin typeface="Segoe UI Black" panose="020B0A02040204020203" pitchFamily="34" charset="0"/>
                <a:ea typeface="Segoe UI Black" panose="020B0A02040204020203" pitchFamily="34" charset="0"/>
              </a:endParaRPr>
            </a:p>
          </p:txBody>
        </p:sp>
      </p:grpSp>
      <p:cxnSp>
        <p:nvCxnSpPr>
          <p:cNvPr id="22" name="Straight Arrow Connector 21">
            <a:extLst>
              <a:ext uri="{FF2B5EF4-FFF2-40B4-BE49-F238E27FC236}">
                <a16:creationId xmlns:a16="http://schemas.microsoft.com/office/drawing/2014/main" id="{9D798322-D6D5-12C9-7615-23BE66F65043}"/>
              </a:ext>
            </a:extLst>
          </p:cNvPr>
          <p:cNvCxnSpPr>
            <a:cxnSpLocks/>
          </p:cNvCxnSpPr>
          <p:nvPr/>
        </p:nvCxnSpPr>
        <p:spPr>
          <a:xfrm flipH="1" flipV="1">
            <a:off x="11420670" y="4812970"/>
            <a:ext cx="1482453" cy="204011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D4E8411-E757-EE8A-30EA-A2398911F8EE}"/>
              </a:ext>
            </a:extLst>
          </p:cNvPr>
          <p:cNvCxnSpPr>
            <a:cxnSpLocks/>
          </p:cNvCxnSpPr>
          <p:nvPr/>
        </p:nvCxnSpPr>
        <p:spPr>
          <a:xfrm flipV="1">
            <a:off x="11420670" y="4812970"/>
            <a:ext cx="3107094" cy="5752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50AEDE1-10E9-5C8B-195A-CD0E1AA3F81D}"/>
              </a:ext>
            </a:extLst>
          </p:cNvPr>
          <p:cNvCxnSpPr>
            <a:cxnSpLocks/>
          </p:cNvCxnSpPr>
          <p:nvPr/>
        </p:nvCxnSpPr>
        <p:spPr>
          <a:xfrm flipH="1">
            <a:off x="12903124" y="4880680"/>
            <a:ext cx="1481909" cy="19724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24EC9A1-17BB-4B06-0831-B39DC581037E}"/>
              </a:ext>
            </a:extLst>
          </p:cNvPr>
          <p:cNvCxnSpPr>
            <a:cxnSpLocks/>
          </p:cNvCxnSpPr>
          <p:nvPr/>
        </p:nvCxnSpPr>
        <p:spPr>
          <a:xfrm flipV="1">
            <a:off x="9938762" y="4712685"/>
            <a:ext cx="1546172" cy="20664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099D2C1-A666-D0F3-A2DA-2A2EF6C15874}"/>
              </a:ext>
            </a:extLst>
          </p:cNvPr>
          <p:cNvCxnSpPr>
            <a:cxnSpLocks/>
          </p:cNvCxnSpPr>
          <p:nvPr/>
        </p:nvCxnSpPr>
        <p:spPr>
          <a:xfrm>
            <a:off x="14492536" y="4880680"/>
            <a:ext cx="1490804" cy="19724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26AFCB-CBF8-8F23-9C23-5FEB7D7A4E9C}"/>
              </a:ext>
            </a:extLst>
          </p:cNvPr>
          <p:cNvCxnSpPr>
            <a:cxnSpLocks/>
          </p:cNvCxnSpPr>
          <p:nvPr/>
        </p:nvCxnSpPr>
        <p:spPr>
          <a:xfrm flipH="1">
            <a:off x="12903123" y="6801203"/>
            <a:ext cx="3050577" cy="5188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3A52851-B7D9-E3BF-532A-806B0988A0BF}"/>
              </a:ext>
            </a:extLst>
          </p:cNvPr>
          <p:cNvCxnSpPr>
            <a:cxnSpLocks/>
          </p:cNvCxnSpPr>
          <p:nvPr/>
        </p:nvCxnSpPr>
        <p:spPr>
          <a:xfrm flipH="1">
            <a:off x="9916536" y="6827144"/>
            <a:ext cx="3050577" cy="5188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54E447E-81C7-D7DB-D123-A8C0F6C822B1}"/>
              </a:ext>
            </a:extLst>
          </p:cNvPr>
          <p:cNvCxnSpPr>
            <a:cxnSpLocks/>
          </p:cNvCxnSpPr>
          <p:nvPr/>
        </p:nvCxnSpPr>
        <p:spPr>
          <a:xfrm flipV="1">
            <a:off x="11484934" y="2655981"/>
            <a:ext cx="1546172" cy="20664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9CB2512-BA03-8041-1DC9-CB43594313FB}"/>
              </a:ext>
            </a:extLst>
          </p:cNvPr>
          <p:cNvCxnSpPr>
            <a:cxnSpLocks/>
          </p:cNvCxnSpPr>
          <p:nvPr/>
        </p:nvCxnSpPr>
        <p:spPr>
          <a:xfrm>
            <a:off x="12918919" y="2755124"/>
            <a:ext cx="1490804" cy="19724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311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16"/>
                </p:tgtEl>
              </p:cMediaNode>
            </p:video>
            <p:seq concurrent="1" nextAc="seek">
              <p:cTn id="17" restart="whenNotActive" fill="hold" evtFilter="cancelBubble" nodeType="interactiveSeq">
                <p:stCondLst>
                  <p:cond evt="onClick" delay="0">
                    <p:tgtEl>
                      <p:spTgt spid="14"/>
                    </p:tgtEl>
                  </p:cond>
                </p:stCondLst>
                <p:endSync evt="end" delay="0">
                  <p:rtn val="all"/>
                </p:endSync>
                <p:childTnLst>
                  <p:par>
                    <p:cTn id="18" fill="hold">
                      <p:stCondLst>
                        <p:cond delay="0"/>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right)">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right)">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down)">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up)">
                                      <p:cBhvr>
                                        <p:cTn id="62" dur="500"/>
                                        <p:tgtEl>
                                          <p:spTgt spid="40"/>
                                        </p:tgtEl>
                                      </p:cBhvr>
                                    </p:animEffect>
                                  </p:childTnLst>
                                </p:cTn>
                              </p:par>
                            </p:childTnLst>
                          </p:cTn>
                        </p:par>
                      </p:childTnLst>
                    </p:cTn>
                  </p:par>
                </p:childTnLst>
              </p:cTn>
              <p:nextCondLst>
                <p:cond evt="onClick" delay="0">
                  <p:tgtEl>
                    <p:spTgt spid="14"/>
                  </p:tgtEl>
                </p:cond>
              </p:nextCondLst>
            </p:seq>
          </p:childTnLst>
        </p:cTn>
      </p:par>
    </p:tnLst>
    <p:bldLst>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3" name="Group 3"/>
          <p:cNvGrpSpPr/>
          <p:nvPr/>
        </p:nvGrpSpPr>
        <p:grpSpPr>
          <a:xfrm>
            <a:off x="7556413" y="781833"/>
            <a:ext cx="9977882" cy="8476467"/>
            <a:chOff x="0" y="0"/>
            <a:chExt cx="2627919" cy="2297504"/>
          </a:xfrm>
        </p:grpSpPr>
        <p:sp>
          <p:nvSpPr>
            <p:cNvPr id="4" name="Freeform 4"/>
            <p:cNvSpPr/>
            <p:nvPr/>
          </p:nvSpPr>
          <p:spPr>
            <a:xfrm>
              <a:off x="0" y="0"/>
              <a:ext cx="2627919" cy="2297504"/>
            </a:xfrm>
            <a:custGeom>
              <a:avLst/>
              <a:gdLst/>
              <a:ahLst/>
              <a:cxnLst/>
              <a:rect l="l" t="t" r="r" b="b"/>
              <a:pathLst>
                <a:path w="2627919" h="2297504">
                  <a:moveTo>
                    <a:pt x="0" y="0"/>
                  </a:moveTo>
                  <a:lnTo>
                    <a:pt x="2627919" y="0"/>
                  </a:lnTo>
                  <a:lnTo>
                    <a:pt x="2627919" y="2297504"/>
                  </a:lnTo>
                  <a:lnTo>
                    <a:pt x="0" y="2297504"/>
                  </a:lnTo>
                  <a:close/>
                </a:path>
              </a:pathLst>
            </a:custGeom>
            <a:solidFill>
              <a:srgbClr val="53A9E2"/>
            </a:solidFill>
          </p:spPr>
          <p:txBody>
            <a:bodyPr/>
            <a:lstStyle/>
            <a:p>
              <a:pPr defTabSz="914445">
                <a:defRPr/>
              </a:pPr>
              <a:endParaRPr lang="vi-VN">
                <a:solidFill>
                  <a:prstClr val="black"/>
                </a:solidFill>
                <a:latin typeface="Arial" panose="020B0604020202020204" pitchFamily="34" charset="0"/>
              </a:endParaRPr>
            </a:p>
          </p:txBody>
        </p:sp>
        <p:sp>
          <p:nvSpPr>
            <p:cNvPr id="5" name="TextBox 5"/>
            <p:cNvSpPr txBox="1"/>
            <p:nvPr/>
          </p:nvSpPr>
          <p:spPr>
            <a:xfrm>
              <a:off x="0" y="-38100"/>
              <a:ext cx="2627919" cy="2335604"/>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grpSp>
        <p:nvGrpSpPr>
          <p:cNvPr id="6" name="Group 6"/>
          <p:cNvGrpSpPr/>
          <p:nvPr/>
        </p:nvGrpSpPr>
        <p:grpSpPr>
          <a:xfrm>
            <a:off x="7900989" y="1028701"/>
            <a:ext cx="9358311" cy="7703960"/>
            <a:chOff x="0" y="0"/>
            <a:chExt cx="2464740" cy="2167467"/>
          </a:xfrm>
        </p:grpSpPr>
        <p:sp>
          <p:nvSpPr>
            <p:cNvPr id="7" name="Freeform 7"/>
            <p:cNvSpPr/>
            <p:nvPr/>
          </p:nvSpPr>
          <p:spPr>
            <a:xfrm>
              <a:off x="0" y="0"/>
              <a:ext cx="2464740" cy="2167467"/>
            </a:xfrm>
            <a:custGeom>
              <a:avLst/>
              <a:gdLst/>
              <a:ahLst/>
              <a:cxnLst/>
              <a:rect l="l" t="t" r="r" b="b"/>
              <a:pathLst>
                <a:path w="2464740" h="2167467">
                  <a:moveTo>
                    <a:pt x="0" y="0"/>
                  </a:moveTo>
                  <a:lnTo>
                    <a:pt x="2464740" y="0"/>
                  </a:lnTo>
                  <a:lnTo>
                    <a:pt x="2464740" y="2167467"/>
                  </a:lnTo>
                  <a:lnTo>
                    <a:pt x="0" y="2167467"/>
                  </a:lnTo>
                  <a:close/>
                </a:path>
              </a:pathLst>
            </a:custGeom>
            <a:solidFill>
              <a:srgbClr val="050A30"/>
            </a:solidFill>
          </p:spPr>
          <p:txBody>
            <a:bodyPr/>
            <a:lstStyle/>
            <a:p>
              <a:pPr defTabSz="914445">
                <a:defRPr/>
              </a:pPr>
              <a:endParaRPr lang="vi-VN">
                <a:solidFill>
                  <a:prstClr val="black"/>
                </a:solidFill>
                <a:latin typeface="Arial" panose="020B0604020202020204" pitchFamily="34" charset="0"/>
              </a:endParaRPr>
            </a:p>
          </p:txBody>
        </p:sp>
        <p:sp>
          <p:nvSpPr>
            <p:cNvPr id="8" name="TextBox 8"/>
            <p:cNvSpPr txBox="1"/>
            <p:nvPr/>
          </p:nvSpPr>
          <p:spPr>
            <a:xfrm>
              <a:off x="0" y="-38100"/>
              <a:ext cx="2464740" cy="2205567"/>
            </a:xfrm>
            <a:prstGeom prst="rect">
              <a:avLst/>
            </a:prstGeom>
          </p:spPr>
          <p:txBody>
            <a:bodyPr lIns="50801" tIns="50801" rIns="50801" bIns="50801" rtlCol="0" anchor="ctr"/>
            <a:lstStyle/>
            <a:p>
              <a:pPr algn="ctr" defTabSz="914445">
                <a:lnSpc>
                  <a:spcPts val="2660"/>
                </a:lnSpc>
                <a:defRPr/>
              </a:pPr>
              <a:endParaRPr>
                <a:solidFill>
                  <a:prstClr val="black"/>
                </a:solidFill>
                <a:latin typeface="Calibri"/>
              </a:endParaRPr>
            </a:p>
          </p:txBody>
        </p:sp>
      </p:grpSp>
      <p:sp>
        <p:nvSpPr>
          <p:cNvPr id="14" name="Freeform 14"/>
          <p:cNvSpPr/>
          <p:nvPr/>
        </p:nvSpPr>
        <p:spPr>
          <a:xfrm>
            <a:off x="16475011" y="8207095"/>
            <a:ext cx="1274024" cy="1274024"/>
          </a:xfrm>
          <a:custGeom>
            <a:avLst/>
            <a:gdLst/>
            <a:ahLst/>
            <a:cxnLst/>
            <a:rect l="l" t="t" r="r" b="b"/>
            <a:pathLst>
              <a:path w="1274024" h="1274024">
                <a:moveTo>
                  <a:pt x="0" y="0"/>
                </a:moveTo>
                <a:lnTo>
                  <a:pt x="1274024" y="0"/>
                </a:lnTo>
                <a:lnTo>
                  <a:pt x="1274024" y="1274024"/>
                </a:lnTo>
                <a:lnTo>
                  <a:pt x="0" y="12740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defTabSz="914445">
              <a:defRPr/>
            </a:pPr>
            <a:endParaRPr lang="vi-VN">
              <a:solidFill>
                <a:prstClr val="black"/>
              </a:solidFill>
              <a:latin typeface="Arial" panose="020B0604020202020204" pitchFamily="34" charset="0"/>
            </a:endParaRPr>
          </a:p>
        </p:txBody>
      </p:sp>
      <p:pic>
        <p:nvPicPr>
          <p:cNvPr id="16" name="Dong ho 15 S - chuong ket thuc">
            <a:hlinkClick r:id="" action="ppaction://media"/>
            <a:extLst>
              <a:ext uri="{FF2B5EF4-FFF2-40B4-BE49-F238E27FC236}">
                <a16:creationId xmlns:a16="http://schemas.microsoft.com/office/drawing/2014/main" id="{D7A6F126-36D8-725D-69F3-C85963A84D2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311827" y="558716"/>
            <a:ext cx="1991250" cy="1991250"/>
          </a:xfrm>
          <a:prstGeom prst="rect">
            <a:avLst/>
          </a:prstGeom>
        </p:spPr>
      </p:pic>
      <p:sp>
        <p:nvSpPr>
          <p:cNvPr id="17" name="TextBox 15">
            <a:extLst>
              <a:ext uri="{FF2B5EF4-FFF2-40B4-BE49-F238E27FC236}">
                <a16:creationId xmlns:a16="http://schemas.microsoft.com/office/drawing/2014/main" id="{EC5D8D1C-46EC-B16E-5E05-A1EB4CC33C34}"/>
              </a:ext>
            </a:extLst>
          </p:cNvPr>
          <p:cNvSpPr txBox="1"/>
          <p:nvPr/>
        </p:nvSpPr>
        <p:spPr>
          <a:xfrm>
            <a:off x="598163" y="2881643"/>
            <a:ext cx="3418578" cy="446276"/>
          </a:xfrm>
          <a:prstGeom prst="rect">
            <a:avLst/>
          </a:prstGeom>
        </p:spPr>
        <p:txBody>
          <a:bodyPr lIns="0" tIns="0" rIns="0" bIns="0" rtlCol="0" anchor="t">
            <a:spAutoFit/>
          </a:bodyPr>
          <a:lstStyle/>
          <a:p>
            <a:pPr algn="ctr" defTabSz="914445">
              <a:lnSpc>
                <a:spcPts val="3960"/>
              </a:lnSpc>
              <a:defRPr/>
            </a:pPr>
            <a:r>
              <a:rPr lang="en-US" sz="2400">
                <a:solidFill>
                  <a:srgbClr val="FFFFFF"/>
                </a:solidFill>
                <a:latin typeface="Barlow Condensed SemiBold" panose="00000706000000000000" pitchFamily="2" charset="0"/>
              </a:rPr>
              <a:t>Bấm đồng hồ</a:t>
            </a:r>
          </a:p>
        </p:txBody>
      </p:sp>
      <p:sp>
        <p:nvSpPr>
          <p:cNvPr id="18" name="TextBox 15">
            <a:extLst>
              <a:ext uri="{FF2B5EF4-FFF2-40B4-BE49-F238E27FC236}">
                <a16:creationId xmlns:a16="http://schemas.microsoft.com/office/drawing/2014/main" id="{6BDCC349-4380-75FA-749A-C9FC26E36375}"/>
              </a:ext>
            </a:extLst>
          </p:cNvPr>
          <p:cNvSpPr txBox="1"/>
          <p:nvPr/>
        </p:nvSpPr>
        <p:spPr>
          <a:xfrm>
            <a:off x="16329247" y="9580379"/>
            <a:ext cx="1860110" cy="446276"/>
          </a:xfrm>
          <a:prstGeom prst="rect">
            <a:avLst/>
          </a:prstGeom>
          <a:solidFill>
            <a:srgbClr val="5E8D76"/>
          </a:solidFill>
        </p:spPr>
        <p:txBody>
          <a:bodyPr wrap="square" lIns="0" tIns="0" rIns="0" bIns="0" rtlCol="0" anchor="t">
            <a:spAutoFit/>
          </a:bodyPr>
          <a:lstStyle/>
          <a:p>
            <a:pPr algn="ctr" defTabSz="914445">
              <a:lnSpc>
                <a:spcPts val="3960"/>
              </a:lnSpc>
              <a:defRPr/>
            </a:pPr>
            <a:r>
              <a:rPr lang="en-US" sz="2400">
                <a:solidFill>
                  <a:srgbClr val="FFFFFF"/>
                </a:solidFill>
                <a:latin typeface="Barlow Condensed SemiBold" panose="00000706000000000000" pitchFamily="2" charset="0"/>
              </a:rPr>
              <a:t>Mở đáp án</a:t>
            </a:r>
          </a:p>
        </p:txBody>
      </p:sp>
      <p:pic>
        <p:nvPicPr>
          <p:cNvPr id="15" name="Picture 14">
            <a:extLst>
              <a:ext uri="{FF2B5EF4-FFF2-40B4-BE49-F238E27FC236}">
                <a16:creationId xmlns:a16="http://schemas.microsoft.com/office/drawing/2014/main" id="{C1E3968E-0F1E-3560-D00E-AA7545F134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2175542" y="3404028"/>
            <a:ext cx="4321949" cy="6126717"/>
          </a:xfrm>
          <a:prstGeom prst="rect">
            <a:avLst/>
          </a:prstGeom>
        </p:spPr>
      </p:pic>
      <p:grpSp>
        <p:nvGrpSpPr>
          <p:cNvPr id="42" name="Group 41">
            <a:extLst>
              <a:ext uri="{FF2B5EF4-FFF2-40B4-BE49-F238E27FC236}">
                <a16:creationId xmlns:a16="http://schemas.microsoft.com/office/drawing/2014/main" id="{F9C5B0F3-079F-0A7F-CBC5-C1C3261FB310}"/>
              </a:ext>
            </a:extLst>
          </p:cNvPr>
          <p:cNvGrpSpPr/>
          <p:nvPr/>
        </p:nvGrpSpPr>
        <p:grpSpPr>
          <a:xfrm>
            <a:off x="9201734" y="1241658"/>
            <a:ext cx="6944694" cy="7416248"/>
            <a:chOff x="6134489" y="827772"/>
            <a:chExt cx="4629796" cy="4944165"/>
          </a:xfrm>
        </p:grpSpPr>
        <p:pic>
          <p:nvPicPr>
            <p:cNvPr id="2" name="Picture 1">
              <a:extLst>
                <a:ext uri="{FF2B5EF4-FFF2-40B4-BE49-F238E27FC236}">
                  <a16:creationId xmlns:a16="http://schemas.microsoft.com/office/drawing/2014/main" id="{03946408-7EE9-9AAE-1362-7B083A2C8162}"/>
                </a:ext>
              </a:extLst>
            </p:cNvPr>
            <p:cNvPicPr>
              <a:picLocks noChangeAspect="1"/>
            </p:cNvPicPr>
            <p:nvPr/>
          </p:nvPicPr>
          <p:blipFill>
            <a:blip r:embed="rId10"/>
            <a:stretch>
              <a:fillRect/>
            </a:stretch>
          </p:blipFill>
          <p:spPr>
            <a:xfrm>
              <a:off x="6134489" y="827772"/>
              <a:ext cx="4629796" cy="4944165"/>
            </a:xfrm>
            <a:prstGeom prst="rect">
              <a:avLst/>
            </a:prstGeom>
          </p:spPr>
        </p:pic>
        <p:sp>
          <p:nvSpPr>
            <p:cNvPr id="41" name="TextBox 10">
              <a:extLst>
                <a:ext uri="{FF2B5EF4-FFF2-40B4-BE49-F238E27FC236}">
                  <a16:creationId xmlns:a16="http://schemas.microsoft.com/office/drawing/2014/main" id="{8A8E1975-9AD3-F3C2-3F6D-A7F06B36E4B8}"/>
                </a:ext>
              </a:extLst>
            </p:cNvPr>
            <p:cNvSpPr txBox="1"/>
            <p:nvPr/>
          </p:nvSpPr>
          <p:spPr>
            <a:xfrm>
              <a:off x="8210265" y="5258322"/>
              <a:ext cx="477028" cy="492443"/>
            </a:xfrm>
            <a:prstGeom prst="rect">
              <a:avLst/>
            </a:prstGeom>
            <a:solidFill>
              <a:srgbClr val="DCCCAC"/>
            </a:solidFill>
          </p:spPr>
          <p:txBody>
            <a:bodyPr wrap="square" lIns="0" tIns="0" rIns="0" bIns="0" rtlCol="0" anchor="t">
              <a:spAutoFit/>
            </a:bodyPr>
            <a:lstStyle/>
            <a:p>
              <a:pPr algn="ctr" defTabSz="914445">
                <a:defRPr/>
              </a:pPr>
              <a:r>
                <a:rPr lang="en-US" sz="4800">
                  <a:solidFill>
                    <a:prstClr val="white"/>
                  </a:solidFill>
                  <a:latin typeface="Segoe UI Black" panose="020B0A02040204020203" pitchFamily="34" charset="0"/>
                  <a:ea typeface="Segoe UI Black" panose="020B0A02040204020203" pitchFamily="34" charset="0"/>
                </a:rPr>
                <a:t>5</a:t>
              </a:r>
              <a:endParaRPr lang="en-US" sz="4800">
                <a:solidFill>
                  <a:srgbClr val="FAC44A"/>
                </a:solidFill>
                <a:latin typeface="Segoe UI Black" panose="020B0A02040204020203" pitchFamily="34" charset="0"/>
                <a:ea typeface="Segoe UI Black" panose="020B0A02040204020203" pitchFamily="34" charset="0"/>
              </a:endParaRPr>
            </a:p>
          </p:txBody>
        </p:sp>
      </p:grpSp>
      <p:cxnSp>
        <p:nvCxnSpPr>
          <p:cNvPr id="20" name="Straight Arrow Connector 19">
            <a:extLst>
              <a:ext uri="{FF2B5EF4-FFF2-40B4-BE49-F238E27FC236}">
                <a16:creationId xmlns:a16="http://schemas.microsoft.com/office/drawing/2014/main" id="{E0F186E7-9B1C-7775-9238-C9DCBBFAA64D}"/>
              </a:ext>
            </a:extLst>
          </p:cNvPr>
          <p:cNvCxnSpPr>
            <a:cxnSpLocks/>
          </p:cNvCxnSpPr>
          <p:nvPr/>
        </p:nvCxnSpPr>
        <p:spPr>
          <a:xfrm flipH="1" flipV="1">
            <a:off x="9864969" y="4142792"/>
            <a:ext cx="5772708" cy="31554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3A4A3C-2090-FB29-5331-A3F11372D92B}"/>
              </a:ext>
            </a:extLst>
          </p:cNvPr>
          <p:cNvCxnSpPr>
            <a:cxnSpLocks/>
          </p:cNvCxnSpPr>
          <p:nvPr/>
        </p:nvCxnSpPr>
        <p:spPr>
          <a:xfrm>
            <a:off x="9864969" y="4142792"/>
            <a:ext cx="5772708"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85626E3-201D-B02A-39D6-D4A21E2BAB12}"/>
              </a:ext>
            </a:extLst>
          </p:cNvPr>
          <p:cNvCxnSpPr>
            <a:cxnSpLocks/>
          </p:cNvCxnSpPr>
          <p:nvPr/>
        </p:nvCxnSpPr>
        <p:spPr>
          <a:xfrm flipH="1">
            <a:off x="9864970" y="4186647"/>
            <a:ext cx="5616401" cy="322161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0F08657-75DB-58F0-51EF-388865E20951}"/>
              </a:ext>
            </a:extLst>
          </p:cNvPr>
          <p:cNvCxnSpPr>
            <a:cxnSpLocks/>
          </p:cNvCxnSpPr>
          <p:nvPr/>
        </p:nvCxnSpPr>
        <p:spPr>
          <a:xfrm flipH="1" flipV="1">
            <a:off x="9864969" y="4111894"/>
            <a:ext cx="28866" cy="329188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DEF85E3-D8E5-4FAF-3C6C-58FE2E2FD42E}"/>
              </a:ext>
            </a:extLst>
          </p:cNvPr>
          <p:cNvCxnSpPr>
            <a:cxnSpLocks/>
          </p:cNvCxnSpPr>
          <p:nvPr/>
        </p:nvCxnSpPr>
        <p:spPr>
          <a:xfrm>
            <a:off x="12447045" y="1620051"/>
            <a:ext cx="3190632" cy="252273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671923E-E3CF-1224-AC19-8EFFEDE30F91}"/>
              </a:ext>
            </a:extLst>
          </p:cNvPr>
          <p:cNvCxnSpPr>
            <a:cxnSpLocks/>
          </p:cNvCxnSpPr>
          <p:nvPr/>
        </p:nvCxnSpPr>
        <p:spPr>
          <a:xfrm flipV="1">
            <a:off x="9959390" y="1629095"/>
            <a:ext cx="2531301" cy="247499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FDB5D86-8B76-47A1-229E-789AFEB76E52}"/>
              </a:ext>
            </a:extLst>
          </p:cNvPr>
          <p:cNvCxnSpPr>
            <a:cxnSpLocks/>
          </p:cNvCxnSpPr>
          <p:nvPr/>
        </p:nvCxnSpPr>
        <p:spPr>
          <a:xfrm flipH="1">
            <a:off x="15572933" y="4186645"/>
            <a:ext cx="39486" cy="321713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3D22ECD-FA93-8698-B817-5ED16A65BA02}"/>
              </a:ext>
            </a:extLst>
          </p:cNvPr>
          <p:cNvCxnSpPr>
            <a:cxnSpLocks/>
          </p:cNvCxnSpPr>
          <p:nvPr/>
        </p:nvCxnSpPr>
        <p:spPr>
          <a:xfrm flipH="1">
            <a:off x="10037162" y="7298198"/>
            <a:ext cx="5460203" cy="4385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275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311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1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6"/>
                                        </p:tgtEl>
                                      </p:cBhvr>
                                    </p:cmd>
                                  </p:childTnLst>
                                </p:cTn>
                              </p:par>
                            </p:childTnLst>
                          </p:cTn>
                        </p:par>
                      </p:childTnLst>
                    </p:cTn>
                  </p:par>
                </p:childTnLst>
              </p:cTn>
              <p:nextCondLst>
                <p:cond evt="onClick" delay="0">
                  <p:tgtEl>
                    <p:spTgt spid="16"/>
                  </p:tgtEl>
                </p:cond>
              </p:nextCondLst>
            </p:seq>
            <p:video>
              <p:cMediaNode vol="80000">
                <p:cTn id="21" fill="hold" display="0">
                  <p:stCondLst>
                    <p:cond delay="indefinite"/>
                  </p:stCondLst>
                </p:cTn>
                <p:tgtEl>
                  <p:spTgt spid="16"/>
                </p:tgtEl>
              </p:cMediaNode>
            </p:video>
            <p:seq concurrent="1" nextAc="seek">
              <p:cTn id="22" restart="whenNotActive" fill="hold" evtFilter="cancelBubble" nodeType="interactiveSeq">
                <p:stCondLst>
                  <p:cond evt="onClick" delay="0">
                    <p:tgtEl>
                      <p:spTgt spid="14"/>
                    </p:tgtEl>
                  </p:cond>
                </p:stCondLst>
                <p:endSync evt="end" delay="0">
                  <p:rtn val="all"/>
                </p:endSync>
                <p:childTnLst>
                  <p:par>
                    <p:cTn id="23" fill="hold">
                      <p:stCondLst>
                        <p:cond delay="0"/>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down)">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down)">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up)">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up)">
                                      <p:cBhvr>
                                        <p:cTn id="62" dur="500"/>
                                        <p:tgtEl>
                                          <p:spTgt spid="38"/>
                                        </p:tgtEl>
                                      </p:cBhvr>
                                    </p:animEffect>
                                  </p:childTnLst>
                                </p:cTn>
                              </p:par>
                            </p:childTnLst>
                          </p:cTn>
                        </p:par>
                      </p:childTnLst>
                    </p:cTn>
                  </p:par>
                </p:childTnLst>
              </p:cTn>
              <p:nextCondLst>
                <p:cond evt="onClick" delay="0">
                  <p:tgtEl>
                    <p:spTgt spid="14"/>
                  </p:tgtEl>
                </p:cond>
              </p:nextCondLst>
            </p:seq>
          </p:childTnLst>
        </p:cTn>
      </p:par>
    </p:tnLst>
    <p:bldLst>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2152</TotalTime>
  <Words>3968</Words>
  <Application>Microsoft Office PowerPoint</Application>
  <PresentationFormat>Custom</PresentationFormat>
  <Paragraphs>659</Paragraphs>
  <Slides>57</Slides>
  <Notes>52</Notes>
  <HiddenSlides>0</HiddenSlides>
  <MMClips>5</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57</vt:i4>
      </vt:variant>
    </vt:vector>
  </HeadingPairs>
  <TitlesOfParts>
    <vt:vector size="74" baseType="lpstr">
      <vt:lpstr>Times New Roman</vt:lpstr>
      <vt:lpstr>Calibri</vt:lpstr>
      <vt:lpstr>Segoe UI Semibold</vt:lpstr>
      <vt:lpstr>Bahnschrift SemiBold</vt:lpstr>
      <vt:lpstr>Montserrat SemiBold</vt:lpstr>
      <vt:lpstr>Bahnschrift Condensed</vt:lpstr>
      <vt:lpstr>Barlow Semi Condensed ExtraBold</vt:lpstr>
      <vt:lpstr>Montserrat Medium</vt:lpstr>
      <vt:lpstr>Roboto Slab SemiBold</vt:lpstr>
      <vt:lpstr>Wingdings</vt:lpstr>
      <vt:lpstr>Segoe UI Black</vt:lpstr>
      <vt:lpstr>Bahnschrift</vt:lpstr>
      <vt:lpstr>Barlow Condensed SemiBold</vt:lpstr>
      <vt:lpstr>Barlow Medium</vt:lpstr>
      <vt:lpstr>Arial</vt:lpstr>
      <vt:lpstr>Kurale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Van Minh Nguyen</cp:lastModifiedBy>
  <cp:revision>26</cp:revision>
  <dcterms:created xsi:type="dcterms:W3CDTF">2006-08-16T00:00:00Z</dcterms:created>
  <dcterms:modified xsi:type="dcterms:W3CDTF">2024-07-01T04:34:14Z</dcterms:modified>
  <dc:identifier>DAGHDqh-a_U</dc:identifier>
</cp:coreProperties>
</file>